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  <p:sldMasterId id="2147483722" r:id="rId3"/>
    <p:sldMasterId id="2147483734" r:id="rId4"/>
    <p:sldMasterId id="2147483762" r:id="rId5"/>
    <p:sldMasterId id="2147483779" r:id="rId6"/>
    <p:sldMasterId id="2147483791" r:id="rId7"/>
    <p:sldMasterId id="2147483803" r:id="rId8"/>
  </p:sldMasterIdLst>
  <p:notesMasterIdLst>
    <p:notesMasterId r:id="rId101"/>
  </p:notesMasterIdLst>
  <p:handoutMasterIdLst>
    <p:handoutMasterId r:id="rId102"/>
  </p:handoutMasterIdLst>
  <p:sldIdLst>
    <p:sldId id="256" r:id="rId9"/>
    <p:sldId id="322" r:id="rId10"/>
    <p:sldId id="581" r:id="rId11"/>
    <p:sldId id="582" r:id="rId12"/>
    <p:sldId id="583" r:id="rId13"/>
    <p:sldId id="584" r:id="rId14"/>
    <p:sldId id="585" r:id="rId15"/>
    <p:sldId id="599" r:id="rId16"/>
    <p:sldId id="600" r:id="rId17"/>
    <p:sldId id="601" r:id="rId18"/>
    <p:sldId id="602" r:id="rId19"/>
    <p:sldId id="621" r:id="rId20"/>
    <p:sldId id="625" r:id="rId21"/>
    <p:sldId id="622" r:id="rId22"/>
    <p:sldId id="623" r:id="rId23"/>
    <p:sldId id="624" r:id="rId24"/>
    <p:sldId id="629" r:id="rId25"/>
    <p:sldId id="630" r:id="rId26"/>
    <p:sldId id="631" r:id="rId27"/>
    <p:sldId id="632" r:id="rId28"/>
    <p:sldId id="616" r:id="rId29"/>
    <p:sldId id="633" r:id="rId30"/>
    <p:sldId id="609" r:id="rId31"/>
    <p:sldId id="626" r:id="rId32"/>
    <p:sldId id="627" r:id="rId33"/>
    <p:sldId id="628" r:id="rId34"/>
    <p:sldId id="634" r:id="rId35"/>
    <p:sldId id="635" r:id="rId36"/>
    <p:sldId id="637" r:id="rId37"/>
    <p:sldId id="638" r:id="rId38"/>
    <p:sldId id="639" r:id="rId39"/>
    <p:sldId id="604" r:id="rId40"/>
    <p:sldId id="640" r:id="rId41"/>
    <p:sldId id="641" r:id="rId42"/>
    <p:sldId id="642" r:id="rId43"/>
    <p:sldId id="617" r:id="rId44"/>
    <p:sldId id="618" r:id="rId45"/>
    <p:sldId id="657" r:id="rId46"/>
    <p:sldId id="644" r:id="rId47"/>
    <p:sldId id="643" r:id="rId48"/>
    <p:sldId id="645" r:id="rId49"/>
    <p:sldId id="647" r:id="rId50"/>
    <p:sldId id="646" r:id="rId51"/>
    <p:sldId id="654" r:id="rId52"/>
    <p:sldId id="653" r:id="rId53"/>
    <p:sldId id="655" r:id="rId54"/>
    <p:sldId id="651" r:id="rId55"/>
    <p:sldId id="650" r:id="rId56"/>
    <p:sldId id="663" r:id="rId57"/>
    <p:sldId id="586" r:id="rId58"/>
    <p:sldId id="660" r:id="rId59"/>
    <p:sldId id="598" r:id="rId60"/>
    <p:sldId id="710" r:id="rId61"/>
    <p:sldId id="580" r:id="rId62"/>
    <p:sldId id="706" r:id="rId63"/>
    <p:sldId id="708" r:id="rId64"/>
    <p:sldId id="709" r:id="rId65"/>
    <p:sldId id="711" r:id="rId66"/>
    <p:sldId id="715" r:id="rId67"/>
    <p:sldId id="703" r:id="rId68"/>
    <p:sldId id="704" r:id="rId69"/>
    <p:sldId id="705" r:id="rId70"/>
    <p:sldId id="712" r:id="rId71"/>
    <p:sldId id="713" r:id="rId72"/>
    <p:sldId id="714" r:id="rId73"/>
    <p:sldId id="592" r:id="rId74"/>
    <p:sldId id="717" r:id="rId75"/>
    <p:sldId id="718" r:id="rId76"/>
    <p:sldId id="719" r:id="rId77"/>
    <p:sldId id="720" r:id="rId78"/>
    <p:sldId id="721" r:id="rId79"/>
    <p:sldId id="722" r:id="rId80"/>
    <p:sldId id="723" r:id="rId81"/>
    <p:sldId id="724" r:id="rId82"/>
    <p:sldId id="725" r:id="rId83"/>
    <p:sldId id="726" r:id="rId84"/>
    <p:sldId id="727" r:id="rId85"/>
    <p:sldId id="728" r:id="rId86"/>
    <p:sldId id="729" r:id="rId87"/>
    <p:sldId id="730" r:id="rId88"/>
    <p:sldId id="731" r:id="rId89"/>
    <p:sldId id="732" r:id="rId90"/>
    <p:sldId id="733" r:id="rId91"/>
    <p:sldId id="734" r:id="rId92"/>
    <p:sldId id="735" r:id="rId93"/>
    <p:sldId id="736" r:id="rId94"/>
    <p:sldId id="739" r:id="rId95"/>
    <p:sldId id="737" r:id="rId96"/>
    <p:sldId id="740" r:id="rId97"/>
    <p:sldId id="741" r:id="rId98"/>
    <p:sldId id="742" r:id="rId99"/>
    <p:sldId id="351" r:id="rId10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F8D"/>
    <a:srgbClr val="F5F4F4"/>
    <a:srgbClr val="501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2185" autoAdjust="0"/>
  </p:normalViewPr>
  <p:slideViewPr>
    <p:cSldViewPr snapToObjects="1" showGuides="1">
      <p:cViewPr>
        <p:scale>
          <a:sx n="70" d="100"/>
          <a:sy n="70" d="100"/>
        </p:scale>
        <p:origin x="-75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image" Target="../media/image172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68D87-1205-4F12-8B72-47EE5E702764}" type="doc">
      <dgm:prSet loTypeId="urn:microsoft.com/office/officeart/2005/8/layout/target1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D9A9C2E5-680F-4F58-8F56-6EE158A9231F}">
      <dgm:prSet custT="1"/>
      <dgm:spPr>
        <a:xfrm>
          <a:off x="4470640" y="0"/>
          <a:ext cx="3654975" cy="8317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Necess. fisiológica de Sódio &gt; Sal</a:t>
          </a:r>
        </a:p>
        <a:p>
          <a:pPr algn="ctr" rtl="0"/>
          <a:r>
            <a:rPr lang="pt-BR" sz="1400" b="1" i="1" u="none" dirty="0" smtClean="0">
              <a:solidFill>
                <a:srgbClr val="FF0000"/>
              </a:solidFill>
              <a:latin typeface="Verdana"/>
              <a:ea typeface="+mn-ea"/>
              <a:cs typeface="+mn-cs"/>
            </a:rPr>
            <a:t>0,6 – 1,1g</a:t>
          </a:r>
          <a:endParaRPr lang="pt-BR" sz="1400" b="1" i="1" u="none" dirty="0">
            <a:solidFill>
              <a:srgbClr val="FF0000"/>
            </a:solidFill>
            <a:latin typeface="Verdana"/>
            <a:ea typeface="+mn-ea"/>
            <a:cs typeface="+mn-cs"/>
          </a:endParaRPr>
        </a:p>
      </dgm:t>
    </dgm:pt>
    <dgm:pt modelId="{9D40FE78-2B3C-40FB-AA90-AD7943B78460}" type="parTrans" cxnId="{4B94C16B-7AF2-4048-84CA-E2E38E406C64}">
      <dgm:prSet/>
      <dgm:spPr/>
      <dgm:t>
        <a:bodyPr/>
        <a:lstStyle/>
        <a:p>
          <a:endParaRPr lang="pt-BR"/>
        </a:p>
      </dgm:t>
    </dgm:pt>
    <dgm:pt modelId="{F4A8506C-E366-4384-90C0-AF3ED0ABA8FA}" type="sibTrans" cxnId="{4B94C16B-7AF2-4048-84CA-E2E38E406C64}">
      <dgm:prSet/>
      <dgm:spPr/>
      <dgm:t>
        <a:bodyPr/>
        <a:lstStyle/>
        <a:p>
          <a:endParaRPr lang="pt-BR"/>
        </a:p>
      </dgm:t>
    </dgm:pt>
    <dgm:pt modelId="{DE91FDB7-B64D-4C6C-82F6-D65F22AA7C3D}">
      <dgm:prSet custT="1"/>
      <dgm:spPr>
        <a:xfrm>
          <a:off x="5353836" y="2560735"/>
          <a:ext cx="1905008" cy="8317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Consumo atual:</a:t>
          </a:r>
        </a:p>
        <a:p>
          <a:pPr algn="ctr" rtl="0"/>
          <a:r>
            <a:rPr lang="pt-BR" sz="1400" b="1" i="1" u="none" dirty="0" smtClean="0">
              <a:solidFill>
                <a:srgbClr val="FF0000"/>
              </a:solidFill>
              <a:latin typeface="Verdana"/>
              <a:ea typeface="+mn-ea"/>
              <a:cs typeface="+mn-cs"/>
            </a:rPr>
            <a:t>11,0 – 12,0g</a:t>
          </a:r>
          <a:endParaRPr lang="pt-BR" sz="1400" b="1" i="1" u="none" dirty="0">
            <a:solidFill>
              <a:srgbClr val="FF0000"/>
            </a:solidFill>
            <a:latin typeface="Verdana"/>
            <a:ea typeface="+mn-ea"/>
            <a:cs typeface="+mn-cs"/>
          </a:endParaRPr>
        </a:p>
      </dgm:t>
    </dgm:pt>
    <dgm:pt modelId="{DD0721B1-0C49-4774-BEC3-0A9A7D04EC2D}" type="parTrans" cxnId="{5D16D8F4-3A5E-4815-B6CC-9FF8E36C6843}">
      <dgm:prSet/>
      <dgm:spPr/>
      <dgm:t>
        <a:bodyPr/>
        <a:lstStyle/>
        <a:p>
          <a:endParaRPr lang="pt-BR"/>
        </a:p>
      </dgm:t>
    </dgm:pt>
    <dgm:pt modelId="{3EEFBC5D-9708-46B7-95E3-A823A7CA0743}" type="sibTrans" cxnId="{5D16D8F4-3A5E-4815-B6CC-9FF8E36C6843}">
      <dgm:prSet/>
      <dgm:spPr/>
      <dgm:t>
        <a:bodyPr/>
        <a:lstStyle/>
        <a:p>
          <a:endParaRPr lang="pt-BR"/>
        </a:p>
      </dgm:t>
    </dgm:pt>
    <dgm:pt modelId="{E67644E6-2395-4880-B032-3CD5FE89F473}">
      <dgm:prSet custT="1"/>
      <dgm:spPr>
        <a:xfrm>
          <a:off x="4604828" y="1663554"/>
          <a:ext cx="3269302" cy="8317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Objetivo Governo 2020:</a:t>
          </a:r>
        </a:p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&lt; 5,0g</a:t>
          </a:r>
          <a:endParaRPr lang="pt-BR" sz="1400" b="1" i="1" u="none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75578514-437E-49E2-A471-EF37256C21A8}" type="parTrans" cxnId="{651AF58F-FAB0-40B2-90BD-162B73682F39}">
      <dgm:prSet/>
      <dgm:spPr/>
      <dgm:t>
        <a:bodyPr/>
        <a:lstStyle/>
        <a:p>
          <a:endParaRPr lang="pt-BR"/>
        </a:p>
      </dgm:t>
    </dgm:pt>
    <dgm:pt modelId="{B4F6857A-1C4F-42D1-A593-659A8FF93834}" type="sibTrans" cxnId="{651AF58F-FAB0-40B2-90BD-162B73682F39}">
      <dgm:prSet/>
      <dgm:spPr/>
      <dgm:t>
        <a:bodyPr/>
        <a:lstStyle/>
        <a:p>
          <a:endParaRPr lang="pt-BR"/>
        </a:p>
      </dgm:t>
    </dgm:pt>
    <dgm:pt modelId="{ECBB3132-D37E-4669-82EF-F855850EB40E}">
      <dgm:prSet custT="1"/>
      <dgm:spPr>
        <a:xfrm>
          <a:off x="4788204" y="749888"/>
          <a:ext cx="3274015" cy="83177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Igestão Diária </a:t>
          </a:r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Recomendada de sal:</a:t>
          </a:r>
          <a:endParaRPr lang="pt-BR" sz="1400" b="1" i="1" u="none" dirty="0" smtClean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algn="ctr" rtl="0"/>
          <a:r>
            <a:rPr lang="pt-BR" sz="1400" b="1" i="1" u="none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4,0 – 6,0g</a:t>
          </a:r>
          <a:endParaRPr lang="pt-BR" sz="1400" b="1" i="1" u="none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34064FE4-3260-4670-A3A2-52F195D00AE7}" type="sibTrans" cxnId="{02AEAD3D-79E2-4279-94E7-DA78CA4EE2F2}">
      <dgm:prSet/>
      <dgm:spPr/>
      <dgm:t>
        <a:bodyPr/>
        <a:lstStyle/>
        <a:p>
          <a:endParaRPr lang="pt-BR"/>
        </a:p>
      </dgm:t>
    </dgm:pt>
    <dgm:pt modelId="{1D730C4E-6DA2-4E18-AD36-0286FB59813D}" type="parTrans" cxnId="{02AEAD3D-79E2-4279-94E7-DA78CA4EE2F2}">
      <dgm:prSet/>
      <dgm:spPr/>
      <dgm:t>
        <a:bodyPr/>
        <a:lstStyle/>
        <a:p>
          <a:endParaRPr lang="pt-BR"/>
        </a:p>
      </dgm:t>
    </dgm:pt>
    <dgm:pt modelId="{27153A76-C5CD-4CA3-97D2-BDF767D39A81}" type="pres">
      <dgm:prSet presAssocID="{FD368D87-1205-4F12-8B72-47EE5E702764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E6039BE-5300-4960-B8BA-0D9F271B548D}" type="pres">
      <dgm:prSet presAssocID="{D9A9C2E5-680F-4F58-8F56-6EE158A9231F}" presName="circle1" presStyleLbl="lnNode1" presStyleIdx="0" presStyleCnt="4"/>
      <dgm:spPr>
        <a:xfrm>
          <a:off x="2176145" y="2649805"/>
          <a:ext cx="496747" cy="496747"/>
        </a:xfrm>
        <a:prstGeom prst="ellipse">
          <a:avLst/>
        </a:prstGeom>
        <a:gradFill rotWithShape="0">
          <a:gsLst>
            <a:gs pos="0">
              <a:srgbClr val="EBEBEB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BEBEB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BEBEB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pt-BR"/>
        </a:p>
      </dgm:t>
    </dgm:pt>
    <dgm:pt modelId="{50B27BC4-C5F0-41BA-A8B1-3996AD003371}" type="pres">
      <dgm:prSet presAssocID="{D9A9C2E5-680F-4F58-8F56-6EE158A9231F}" presName="text1" presStyleLbl="revTx" presStyleIdx="0" presStyleCnt="4" custScaleX="210188" custLinFactNeighborX="41165" custLinFactNeighborY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19CCC1-0091-4CFB-9BC9-E356645391EF}" type="pres">
      <dgm:prSet presAssocID="{D9A9C2E5-680F-4F58-8F56-6EE158A9231F}" presName="line1" presStyleLbl="callout" presStyleIdx="0" presStyleCnt="8"/>
      <dgm:spPr>
        <a:xfrm>
          <a:off x="4308335" y="415888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195B3A71-A1C9-42AA-A2E0-106FAF48D37B}" type="pres">
      <dgm:prSet presAssocID="{D9A9C2E5-680F-4F58-8F56-6EE158A9231F}" presName="d1" presStyleLbl="callout" presStyleIdx="1" presStyleCnt="8"/>
      <dgm:spPr>
        <a:xfrm rot="5400000">
          <a:off x="2123108" y="689766"/>
          <a:ext cx="2457656" cy="1912798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A98D9D72-3587-4E6D-8213-9FC6A1C3A8C2}" type="pres">
      <dgm:prSet presAssocID="{ECBB3132-D37E-4669-82EF-F855850EB40E}" presName="circle2" presStyleLbl="lnNode1" presStyleIdx="1" presStyleCnt="4"/>
      <dgm:spPr>
        <a:xfrm>
          <a:off x="1679397" y="2153057"/>
          <a:ext cx="1490243" cy="1490243"/>
        </a:xfrm>
        <a:prstGeom prst="ellipse">
          <a:avLst/>
        </a:prstGeom>
        <a:gradFill rotWithShape="0">
          <a:gsLst>
            <a:gs pos="0">
              <a:srgbClr val="EBEBEB">
                <a:hueOff val="3894102"/>
                <a:satOff val="33013"/>
                <a:lumOff val="-17256"/>
                <a:alphaOff val="0"/>
                <a:shade val="51000"/>
                <a:satMod val="130000"/>
              </a:srgbClr>
            </a:gs>
            <a:gs pos="80000">
              <a:srgbClr val="EBEBEB">
                <a:hueOff val="3894102"/>
                <a:satOff val="33013"/>
                <a:lumOff val="-17256"/>
                <a:alphaOff val="0"/>
                <a:shade val="93000"/>
                <a:satMod val="130000"/>
              </a:srgbClr>
            </a:gs>
            <a:gs pos="100000">
              <a:srgbClr val="EBEBEB">
                <a:hueOff val="3894102"/>
                <a:satOff val="33013"/>
                <a:lumOff val="-1725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pt-BR"/>
        </a:p>
      </dgm:t>
    </dgm:pt>
    <dgm:pt modelId="{91A3693C-5ECC-4A86-AEE0-A8577BFEFE17}" type="pres">
      <dgm:prSet presAssocID="{ECBB3132-D37E-4669-82EF-F855850EB40E}" presName="text2" presStyleLbl="revTx" presStyleIdx="1" presStyleCnt="4" custScaleX="188280" custLinFactNeighborX="46736" custLinFactNeighborY="-98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4F2F25-FC1D-42FC-BB3F-75DA16EF9CF9}" type="pres">
      <dgm:prSet presAssocID="{ECBB3132-D37E-4669-82EF-F855850EB40E}" presName="line2" presStyleLbl="callout" presStyleIdx="2" presStyleCnt="8"/>
      <dgm:spPr>
        <a:xfrm>
          <a:off x="4308335" y="1247666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2576399D-CE0B-45E2-9A1A-897E19B5E65E}" type="pres">
      <dgm:prSet presAssocID="{ECBB3132-D37E-4669-82EF-F855850EB40E}" presName="d2" presStyleLbl="callout" presStyleIdx="3" presStyleCnt="8"/>
      <dgm:spPr>
        <a:xfrm rot="5400000">
          <a:off x="2548561" y="1507922"/>
          <a:ext cx="2018292" cy="1498358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A84ABB60-824A-4744-B587-30761922C456}" type="pres">
      <dgm:prSet presAssocID="{E67644E6-2395-4880-B032-3CD5FE89F473}" presName="circle3" presStyleLbl="lnNode1" presStyleIdx="2" presStyleCnt="4"/>
      <dgm:spPr>
        <a:xfrm>
          <a:off x="1182649" y="1656309"/>
          <a:ext cx="2483739" cy="2483739"/>
        </a:xfrm>
        <a:prstGeom prst="ellipse">
          <a:avLst/>
        </a:prstGeom>
        <a:gradFill rotWithShape="0">
          <a:gsLst>
            <a:gs pos="0">
              <a:srgbClr val="EBEBEB">
                <a:hueOff val="7788203"/>
                <a:satOff val="66027"/>
                <a:lumOff val="-34511"/>
                <a:alphaOff val="0"/>
                <a:shade val="51000"/>
                <a:satMod val="130000"/>
              </a:srgbClr>
            </a:gs>
            <a:gs pos="80000">
              <a:srgbClr val="EBEBEB">
                <a:hueOff val="7788203"/>
                <a:satOff val="66027"/>
                <a:lumOff val="-34511"/>
                <a:alphaOff val="0"/>
                <a:shade val="93000"/>
                <a:satMod val="130000"/>
              </a:srgbClr>
            </a:gs>
            <a:gs pos="100000">
              <a:srgbClr val="EBEBEB">
                <a:hueOff val="7788203"/>
                <a:satOff val="66027"/>
                <a:lumOff val="-3451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pt-BR"/>
        </a:p>
      </dgm:t>
    </dgm:pt>
    <dgm:pt modelId="{66FFDC1F-730F-478C-A048-56C0F203018C}" type="pres">
      <dgm:prSet presAssocID="{E67644E6-2395-4880-B032-3CD5FE89F473}" presName="text3" presStyleLbl="revTx" presStyleIdx="2" presStyleCnt="4" custScaleX="188009" custLinFactNeighborX="360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57C430-B632-4AA5-A5A0-24F07BA78936}" type="pres">
      <dgm:prSet presAssocID="{E67644E6-2395-4880-B032-3CD5FE89F473}" presName="line3" presStyleLbl="callout" presStyleIdx="4" presStyleCnt="8"/>
      <dgm:spPr>
        <a:xfrm>
          <a:off x="4308335" y="2079443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9CE80D50-3916-48F1-9456-DEFD63D98F6E}" type="pres">
      <dgm:prSet presAssocID="{E67644E6-2395-4880-B032-3CD5FE89F473}" presName="d3" presStyleLbl="callout" presStyleIdx="5" presStyleCnt="8"/>
      <dgm:spPr>
        <a:xfrm rot="5400000">
          <a:off x="2960392" y="2270433"/>
          <a:ext cx="1539512" cy="1156373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AC34FD29-FF61-4179-BE5E-4B1BA44A3183}" type="pres">
      <dgm:prSet presAssocID="{DE91FDB7-B64D-4C6C-82F6-D65F22AA7C3D}" presName="circle4" presStyleLbl="lnNode1" presStyleIdx="3" presStyleCnt="4"/>
      <dgm:spPr>
        <a:xfrm>
          <a:off x="685611" y="1159271"/>
          <a:ext cx="3477815" cy="3477815"/>
        </a:xfrm>
        <a:prstGeom prst="ellipse">
          <a:avLst/>
        </a:prstGeom>
        <a:gradFill rotWithShape="0">
          <a:gsLst>
            <a:gs pos="0">
              <a:srgbClr val="EBEBEB">
                <a:hueOff val="11682305"/>
                <a:satOff val="99040"/>
                <a:lumOff val="-51767"/>
                <a:alphaOff val="0"/>
                <a:shade val="51000"/>
                <a:satMod val="130000"/>
              </a:srgbClr>
            </a:gs>
            <a:gs pos="80000">
              <a:srgbClr val="EBEBEB">
                <a:hueOff val="11682305"/>
                <a:satOff val="99040"/>
                <a:lumOff val="-51767"/>
                <a:alphaOff val="0"/>
                <a:shade val="93000"/>
                <a:satMod val="130000"/>
              </a:srgbClr>
            </a:gs>
            <a:gs pos="100000">
              <a:srgbClr val="EBEBEB">
                <a:hueOff val="11682305"/>
                <a:satOff val="99040"/>
                <a:lumOff val="-51767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pt-BR"/>
        </a:p>
      </dgm:t>
    </dgm:pt>
    <dgm:pt modelId="{498B099C-0043-40A0-B27C-CED9995A97BE}" type="pres">
      <dgm:prSet presAssocID="{DE91FDB7-B64D-4C6C-82F6-D65F22AA7C3D}" presName="text4" presStyleLbl="revTx" presStyleIdx="3" presStyleCnt="4" custScaleX="109552" custLinFactNeighborX="39900" custLinFactNeighborY="78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9634DA-0E16-44C7-AC79-3C1F4299604E}" type="pres">
      <dgm:prSet presAssocID="{DE91FDB7-B64D-4C6C-82F6-D65F22AA7C3D}" presName="line4" presStyleLbl="callout" presStyleIdx="6" presStyleCnt="8"/>
      <dgm:spPr>
        <a:xfrm>
          <a:off x="4308335" y="2911221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  <dgm:pt modelId="{A7069B13-9101-4554-99D7-3CC4D866103E}" type="pres">
      <dgm:prSet presAssocID="{DE91FDB7-B64D-4C6C-82F6-D65F22AA7C3D}" presName="d4" presStyleLbl="callout" presStyleIdx="7" presStyleCnt="8"/>
      <dgm:spPr>
        <a:xfrm rot="5400000">
          <a:off x="3373209" y="3035958"/>
          <a:ext cx="1058183" cy="808012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gm:spPr>
      <dgm:t>
        <a:bodyPr/>
        <a:lstStyle/>
        <a:p>
          <a:endParaRPr lang="pt-BR"/>
        </a:p>
      </dgm:t>
    </dgm:pt>
  </dgm:ptLst>
  <dgm:cxnLst>
    <dgm:cxn modelId="{02AEAD3D-79E2-4279-94E7-DA78CA4EE2F2}" srcId="{FD368D87-1205-4F12-8B72-47EE5E702764}" destId="{ECBB3132-D37E-4669-82EF-F855850EB40E}" srcOrd="1" destOrd="0" parTransId="{1D730C4E-6DA2-4E18-AD36-0286FB59813D}" sibTransId="{34064FE4-3260-4670-A3A2-52F195D00AE7}"/>
    <dgm:cxn modelId="{4B94C16B-7AF2-4048-84CA-E2E38E406C64}" srcId="{FD368D87-1205-4F12-8B72-47EE5E702764}" destId="{D9A9C2E5-680F-4F58-8F56-6EE158A9231F}" srcOrd="0" destOrd="0" parTransId="{9D40FE78-2B3C-40FB-AA90-AD7943B78460}" sibTransId="{F4A8506C-E366-4384-90C0-AF3ED0ABA8FA}"/>
    <dgm:cxn modelId="{5D16D8F4-3A5E-4815-B6CC-9FF8E36C6843}" srcId="{FD368D87-1205-4F12-8B72-47EE5E702764}" destId="{DE91FDB7-B64D-4C6C-82F6-D65F22AA7C3D}" srcOrd="3" destOrd="0" parTransId="{DD0721B1-0C49-4774-BEC3-0A9A7D04EC2D}" sibTransId="{3EEFBC5D-9708-46B7-95E3-A823A7CA0743}"/>
    <dgm:cxn modelId="{AA19322C-43E1-457D-8960-87645EDA2E1B}" type="presOf" srcId="{D9A9C2E5-680F-4F58-8F56-6EE158A9231F}" destId="{50B27BC4-C5F0-41BA-A8B1-3996AD003371}" srcOrd="0" destOrd="0" presId="urn:microsoft.com/office/officeart/2005/8/layout/target1"/>
    <dgm:cxn modelId="{2B1DFD6B-C6A1-4EA2-809C-609163850D20}" type="presOf" srcId="{FD368D87-1205-4F12-8B72-47EE5E702764}" destId="{27153A76-C5CD-4CA3-97D2-BDF767D39A81}" srcOrd="0" destOrd="0" presId="urn:microsoft.com/office/officeart/2005/8/layout/target1"/>
    <dgm:cxn modelId="{CB1AD8D1-AD03-4E3A-AAFA-78BFB6008C06}" type="presOf" srcId="{DE91FDB7-B64D-4C6C-82F6-D65F22AA7C3D}" destId="{498B099C-0043-40A0-B27C-CED9995A97BE}" srcOrd="0" destOrd="0" presId="urn:microsoft.com/office/officeart/2005/8/layout/target1"/>
    <dgm:cxn modelId="{651AF58F-FAB0-40B2-90BD-162B73682F39}" srcId="{FD368D87-1205-4F12-8B72-47EE5E702764}" destId="{E67644E6-2395-4880-B032-3CD5FE89F473}" srcOrd="2" destOrd="0" parTransId="{75578514-437E-49E2-A471-EF37256C21A8}" sibTransId="{B4F6857A-1C4F-42D1-A593-659A8FF93834}"/>
    <dgm:cxn modelId="{1F1A5C92-7A3E-4471-8C59-684E97BD0CCF}" type="presOf" srcId="{E67644E6-2395-4880-B032-3CD5FE89F473}" destId="{66FFDC1F-730F-478C-A048-56C0F203018C}" srcOrd="0" destOrd="0" presId="urn:microsoft.com/office/officeart/2005/8/layout/target1"/>
    <dgm:cxn modelId="{04B6778C-27C4-456F-B1A2-99C63F5ABE22}" type="presOf" srcId="{ECBB3132-D37E-4669-82EF-F855850EB40E}" destId="{91A3693C-5ECC-4A86-AEE0-A8577BFEFE17}" srcOrd="0" destOrd="0" presId="urn:microsoft.com/office/officeart/2005/8/layout/target1"/>
    <dgm:cxn modelId="{90CA1F9B-1EBD-49A5-AE6F-932171AABC37}" type="presParOf" srcId="{27153A76-C5CD-4CA3-97D2-BDF767D39A81}" destId="{8E6039BE-5300-4960-B8BA-0D9F271B548D}" srcOrd="0" destOrd="0" presId="urn:microsoft.com/office/officeart/2005/8/layout/target1"/>
    <dgm:cxn modelId="{D52857AA-56C9-4DD0-9B26-A8A5099AF083}" type="presParOf" srcId="{27153A76-C5CD-4CA3-97D2-BDF767D39A81}" destId="{50B27BC4-C5F0-41BA-A8B1-3996AD003371}" srcOrd="1" destOrd="0" presId="urn:microsoft.com/office/officeart/2005/8/layout/target1"/>
    <dgm:cxn modelId="{7BFCD03F-62D2-4BC6-8A1D-52470814E539}" type="presParOf" srcId="{27153A76-C5CD-4CA3-97D2-BDF767D39A81}" destId="{8719CCC1-0091-4CFB-9BC9-E356645391EF}" srcOrd="2" destOrd="0" presId="urn:microsoft.com/office/officeart/2005/8/layout/target1"/>
    <dgm:cxn modelId="{F30FB6EE-69A9-4FD9-92AD-5EBBFA0FD27B}" type="presParOf" srcId="{27153A76-C5CD-4CA3-97D2-BDF767D39A81}" destId="{195B3A71-A1C9-42AA-A2E0-106FAF48D37B}" srcOrd="3" destOrd="0" presId="urn:microsoft.com/office/officeart/2005/8/layout/target1"/>
    <dgm:cxn modelId="{5974450F-7DD5-49CB-8BFE-118689583D1A}" type="presParOf" srcId="{27153A76-C5CD-4CA3-97D2-BDF767D39A81}" destId="{A98D9D72-3587-4E6D-8213-9FC6A1C3A8C2}" srcOrd="4" destOrd="0" presId="urn:microsoft.com/office/officeart/2005/8/layout/target1"/>
    <dgm:cxn modelId="{3CCDAB11-0C49-427E-BEE0-A3B61223CAD8}" type="presParOf" srcId="{27153A76-C5CD-4CA3-97D2-BDF767D39A81}" destId="{91A3693C-5ECC-4A86-AEE0-A8577BFEFE17}" srcOrd="5" destOrd="0" presId="urn:microsoft.com/office/officeart/2005/8/layout/target1"/>
    <dgm:cxn modelId="{865DBFB6-1785-4D8D-9F5D-1F4688061E23}" type="presParOf" srcId="{27153A76-C5CD-4CA3-97D2-BDF767D39A81}" destId="{D94F2F25-FC1D-42FC-BB3F-75DA16EF9CF9}" srcOrd="6" destOrd="0" presId="urn:microsoft.com/office/officeart/2005/8/layout/target1"/>
    <dgm:cxn modelId="{7EA2EEA5-FD06-4123-8699-481F390A5A98}" type="presParOf" srcId="{27153A76-C5CD-4CA3-97D2-BDF767D39A81}" destId="{2576399D-CE0B-45E2-9A1A-897E19B5E65E}" srcOrd="7" destOrd="0" presId="urn:microsoft.com/office/officeart/2005/8/layout/target1"/>
    <dgm:cxn modelId="{473E3F81-35BD-4B1B-BB87-3B5BD82D2EEC}" type="presParOf" srcId="{27153A76-C5CD-4CA3-97D2-BDF767D39A81}" destId="{A84ABB60-824A-4744-B587-30761922C456}" srcOrd="8" destOrd="0" presId="urn:microsoft.com/office/officeart/2005/8/layout/target1"/>
    <dgm:cxn modelId="{22BEBDF5-3B80-4F42-AB18-B5EC6F812536}" type="presParOf" srcId="{27153A76-C5CD-4CA3-97D2-BDF767D39A81}" destId="{66FFDC1F-730F-478C-A048-56C0F203018C}" srcOrd="9" destOrd="0" presId="urn:microsoft.com/office/officeart/2005/8/layout/target1"/>
    <dgm:cxn modelId="{39D4B576-337D-4832-B4E1-3C1685A524FA}" type="presParOf" srcId="{27153A76-C5CD-4CA3-97D2-BDF767D39A81}" destId="{4A57C430-B632-4AA5-A5A0-24F07BA78936}" srcOrd="10" destOrd="0" presId="urn:microsoft.com/office/officeart/2005/8/layout/target1"/>
    <dgm:cxn modelId="{C94CF360-E808-405E-8B68-6543CD818C4B}" type="presParOf" srcId="{27153A76-C5CD-4CA3-97D2-BDF767D39A81}" destId="{9CE80D50-3916-48F1-9456-DEFD63D98F6E}" srcOrd="11" destOrd="0" presId="urn:microsoft.com/office/officeart/2005/8/layout/target1"/>
    <dgm:cxn modelId="{AF8CC2D8-9BED-4EF8-BE3D-DF5E3D3713CB}" type="presParOf" srcId="{27153A76-C5CD-4CA3-97D2-BDF767D39A81}" destId="{AC34FD29-FF61-4179-BE5E-4B1BA44A3183}" srcOrd="12" destOrd="0" presId="urn:microsoft.com/office/officeart/2005/8/layout/target1"/>
    <dgm:cxn modelId="{68A3A634-5AFB-4D88-9525-DB87146F6ACE}" type="presParOf" srcId="{27153A76-C5CD-4CA3-97D2-BDF767D39A81}" destId="{498B099C-0043-40A0-B27C-CED9995A97BE}" srcOrd="13" destOrd="0" presId="urn:microsoft.com/office/officeart/2005/8/layout/target1"/>
    <dgm:cxn modelId="{39BD9380-D90C-45CC-AD65-90659367091B}" type="presParOf" srcId="{27153A76-C5CD-4CA3-97D2-BDF767D39A81}" destId="{C79634DA-0E16-44C7-AC79-3C1F4299604E}" srcOrd="14" destOrd="0" presId="urn:microsoft.com/office/officeart/2005/8/layout/target1"/>
    <dgm:cxn modelId="{62C11AE4-8367-4249-81D9-1E369F5DEA89}" type="presParOf" srcId="{27153A76-C5CD-4CA3-97D2-BDF767D39A81}" destId="{A7069B13-9101-4554-99D7-3CC4D866103E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26CE1F02-B197-4E1C-90FD-9BD875FEDA51}" type="presOf" srcId="{F5359067-6BA0-4A57-BCC8-353B9D3D54B0}" destId="{BE03A9D2-F4FA-4BB1-9059-62075506E034}" srcOrd="0" destOrd="0" presId="urn:microsoft.com/office/officeart/2005/8/layout/radial2"/>
    <dgm:cxn modelId="{3C76CC74-D8E1-491A-B73C-084D4B650164}" type="presOf" srcId="{E9EB3713-1620-43AB-A6D2-81F18DD48736}" destId="{549EABA9-75A5-4834-90C3-A4601D7361C1}" srcOrd="0" destOrd="0" presId="urn:microsoft.com/office/officeart/2005/8/layout/radial2"/>
    <dgm:cxn modelId="{E002C605-5503-4D70-ACDF-7BE1BBE95CC9}" type="presOf" srcId="{75A7CA94-98EA-4ADE-895A-80AAFD1ACF57}" destId="{8226C563-3ACD-4A9C-A007-660FF9C3A37D}" srcOrd="0" destOrd="0" presId="urn:microsoft.com/office/officeart/2005/8/layout/radial2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28A41A36-AC81-4BBB-8620-AA64E5E77F0C}" type="presOf" srcId="{B25334A5-8F85-44E0-9CCA-EF35B0E04FD2}" destId="{DF66224A-77D6-495A-9931-75E040273C82}" srcOrd="0" destOrd="0" presId="urn:microsoft.com/office/officeart/2005/8/layout/radial2"/>
    <dgm:cxn modelId="{564F9E2A-8CBD-4EFF-8186-51FA4BDDF377}" type="presOf" srcId="{21EE67AF-23F6-4F81-B753-4AE6FD966A8F}" destId="{154BDDAA-7A00-4685-B6BD-5FDDF5C334D5}" srcOrd="0" destOrd="0" presId="urn:microsoft.com/office/officeart/2005/8/layout/radial2"/>
    <dgm:cxn modelId="{2544A2FB-3383-4735-A83C-1E1812568776}" type="presOf" srcId="{1990CDBD-0B7C-453E-BA9E-98F79F23FC60}" destId="{7E884E4E-64F2-4A2E-B57B-65DFCBC4B99F}" srcOrd="0" destOrd="0" presId="urn:microsoft.com/office/officeart/2005/8/layout/radial2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42191949-E768-4D7A-AE4A-90683378619D}" type="presOf" srcId="{919E5311-C448-4F82-A986-E9FEDF9416A5}" destId="{41286A3F-9611-4D15-A479-F2FD7134EB67}" srcOrd="0" destOrd="0" presId="urn:microsoft.com/office/officeart/2005/8/layout/radial2"/>
    <dgm:cxn modelId="{DEFB7DDD-F80B-4152-9357-460BBD6F579F}" type="presOf" srcId="{0114043C-DC8E-474C-9430-FF592259FE27}" destId="{1DE4980A-27E4-47C4-BACE-556A4453544D}" srcOrd="0" destOrd="0" presId="urn:microsoft.com/office/officeart/2005/8/layout/radial2"/>
    <dgm:cxn modelId="{C055FB94-5241-4DBE-8F4F-9CD180856661}" type="presOf" srcId="{1395900E-4C0B-4CE6-A97F-5FADD0FC77B5}" destId="{85EF6E88-870E-44DD-A844-5F69411A31A4}" srcOrd="0" destOrd="0" presId="urn:microsoft.com/office/officeart/2005/8/layout/radial2"/>
    <dgm:cxn modelId="{91EE2558-A0F1-42AD-AC08-B1A0C2F53E33}" type="presOf" srcId="{48CF2C90-9DCA-4D4B-8422-E86812E05278}" destId="{FE023FB6-7126-42FB-8E60-FC8FA1B9E5A9}" srcOrd="0" destOrd="0" presId="urn:microsoft.com/office/officeart/2005/8/layout/radial2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77CE625A-7D5E-465A-AFCE-8751DB3B13DB}" type="presOf" srcId="{5BA01F8F-73CC-44BB-B433-4CC8EE211F02}" destId="{6E8BC478-5AF9-4631-9902-10532F5DBDD2}" srcOrd="0" destOrd="0" presId="urn:microsoft.com/office/officeart/2005/8/layout/radial2"/>
    <dgm:cxn modelId="{7305F2DD-AF25-452A-A84A-37CE1E950D81}" type="presParOf" srcId="{85EF6E88-870E-44DD-A844-5F69411A31A4}" destId="{FC823C76-83CE-4065-A5E3-DE399B0CB0D7}" srcOrd="0" destOrd="0" presId="urn:microsoft.com/office/officeart/2005/8/layout/radial2"/>
    <dgm:cxn modelId="{7E2D9858-5BE3-4CE2-AE93-006CD7FF8BA6}" type="presParOf" srcId="{FC823C76-83CE-4065-A5E3-DE399B0CB0D7}" destId="{1456FB8D-7B66-4A82-BC54-596527108374}" srcOrd="0" destOrd="0" presId="urn:microsoft.com/office/officeart/2005/8/layout/radial2"/>
    <dgm:cxn modelId="{FC167D3D-038B-4671-BAF0-FDB616CB7262}" type="presParOf" srcId="{1456FB8D-7B66-4A82-BC54-596527108374}" destId="{45E079A3-0B98-43AF-B752-34DFCB0073D1}" srcOrd="0" destOrd="0" presId="urn:microsoft.com/office/officeart/2005/8/layout/radial2"/>
    <dgm:cxn modelId="{DEA4F702-4138-4788-873F-90FC0457851B}" type="presParOf" srcId="{1456FB8D-7B66-4A82-BC54-596527108374}" destId="{D2950DDC-82F7-4648-836D-B8108137B919}" srcOrd="1" destOrd="0" presId="urn:microsoft.com/office/officeart/2005/8/layout/radial2"/>
    <dgm:cxn modelId="{81730B65-DCE9-437D-87A0-5C5E8C1C5B2A}" type="presParOf" srcId="{FC823C76-83CE-4065-A5E3-DE399B0CB0D7}" destId="{7E884E4E-64F2-4A2E-B57B-65DFCBC4B99F}" srcOrd="1" destOrd="0" presId="urn:microsoft.com/office/officeart/2005/8/layout/radial2"/>
    <dgm:cxn modelId="{4FF89C9C-9C90-4EDD-8B32-103A9060EC4B}" type="presParOf" srcId="{FC823C76-83CE-4065-A5E3-DE399B0CB0D7}" destId="{746210CC-7AF0-4C22-ABC4-779482A88191}" srcOrd="2" destOrd="0" presId="urn:microsoft.com/office/officeart/2005/8/layout/radial2"/>
    <dgm:cxn modelId="{8CFFF4B1-BDC6-4811-99C7-53F956EA2125}" type="presParOf" srcId="{746210CC-7AF0-4C22-ABC4-779482A88191}" destId="{8226C563-3ACD-4A9C-A007-660FF9C3A37D}" srcOrd="0" destOrd="0" presId="urn:microsoft.com/office/officeart/2005/8/layout/radial2"/>
    <dgm:cxn modelId="{6E7FB2E0-A24E-4A73-BA95-6A977FA8B9B6}" type="presParOf" srcId="{746210CC-7AF0-4C22-ABC4-779482A88191}" destId="{6F4BFBAA-75B6-47D1-8E26-F3ABC7A417CF}" srcOrd="1" destOrd="0" presId="urn:microsoft.com/office/officeart/2005/8/layout/radial2"/>
    <dgm:cxn modelId="{D0E96C5E-694D-4DA4-925E-8C9C22C6ACA7}" type="presParOf" srcId="{FC823C76-83CE-4065-A5E3-DE399B0CB0D7}" destId="{549EABA9-75A5-4834-90C3-A4601D7361C1}" srcOrd="3" destOrd="0" presId="urn:microsoft.com/office/officeart/2005/8/layout/radial2"/>
    <dgm:cxn modelId="{99F4E909-ED99-4B9B-8E10-F0BEB943FE1D}" type="presParOf" srcId="{FC823C76-83CE-4065-A5E3-DE399B0CB0D7}" destId="{A8580D46-D5BD-4F26-973C-95B57DA206CF}" srcOrd="4" destOrd="0" presId="urn:microsoft.com/office/officeart/2005/8/layout/radial2"/>
    <dgm:cxn modelId="{FC119DED-6378-4249-B2E1-4185C372FC00}" type="presParOf" srcId="{A8580D46-D5BD-4F26-973C-95B57DA206CF}" destId="{1DE4980A-27E4-47C4-BACE-556A4453544D}" srcOrd="0" destOrd="0" presId="urn:microsoft.com/office/officeart/2005/8/layout/radial2"/>
    <dgm:cxn modelId="{94B5584D-E2E1-4434-BD04-532EB919D643}" type="presParOf" srcId="{A8580D46-D5BD-4F26-973C-95B57DA206CF}" destId="{EF39DDA5-67D9-4A43-8BCD-1C7C2382ECDC}" srcOrd="1" destOrd="0" presId="urn:microsoft.com/office/officeart/2005/8/layout/radial2"/>
    <dgm:cxn modelId="{24E8AA8B-470D-40CA-BEBF-3662FBF2F6FB}" type="presParOf" srcId="{FC823C76-83CE-4065-A5E3-DE399B0CB0D7}" destId="{154BDDAA-7A00-4685-B6BD-5FDDF5C334D5}" srcOrd="5" destOrd="0" presId="urn:microsoft.com/office/officeart/2005/8/layout/radial2"/>
    <dgm:cxn modelId="{924E23F6-CCA3-4644-8007-632B1E5C7150}" type="presParOf" srcId="{FC823C76-83CE-4065-A5E3-DE399B0CB0D7}" destId="{38AD5FAF-2710-456A-BEF1-34336E716B32}" srcOrd="6" destOrd="0" presId="urn:microsoft.com/office/officeart/2005/8/layout/radial2"/>
    <dgm:cxn modelId="{C9952132-AF65-4203-B650-5973EF436061}" type="presParOf" srcId="{38AD5FAF-2710-456A-BEF1-34336E716B32}" destId="{6E8BC478-5AF9-4631-9902-10532F5DBDD2}" srcOrd="0" destOrd="0" presId="urn:microsoft.com/office/officeart/2005/8/layout/radial2"/>
    <dgm:cxn modelId="{F1B2B0CF-5F8A-4F78-A0A5-C28BD108B981}" type="presParOf" srcId="{38AD5FAF-2710-456A-BEF1-34336E716B32}" destId="{8E128920-6360-4FE5-AC15-C58F00A6265A}" srcOrd="1" destOrd="0" presId="urn:microsoft.com/office/officeart/2005/8/layout/radial2"/>
    <dgm:cxn modelId="{9AE1409D-E193-4BD4-8505-123B9055BBBD}" type="presParOf" srcId="{FC823C76-83CE-4065-A5E3-DE399B0CB0D7}" destId="{BE03A9D2-F4FA-4BB1-9059-62075506E034}" srcOrd="7" destOrd="0" presId="urn:microsoft.com/office/officeart/2005/8/layout/radial2"/>
    <dgm:cxn modelId="{D34C11AC-4DDD-4320-BA12-AFC33C876E07}" type="presParOf" srcId="{FC823C76-83CE-4065-A5E3-DE399B0CB0D7}" destId="{3F5FFBB9-9E45-4149-81B4-FF1C2627B732}" srcOrd="8" destOrd="0" presId="urn:microsoft.com/office/officeart/2005/8/layout/radial2"/>
    <dgm:cxn modelId="{77AB34BE-70A3-479D-8CDD-1FBEBE99BA64}" type="presParOf" srcId="{3F5FFBB9-9E45-4149-81B4-FF1C2627B732}" destId="{41286A3F-9611-4D15-A479-F2FD7134EB67}" srcOrd="0" destOrd="0" presId="urn:microsoft.com/office/officeart/2005/8/layout/radial2"/>
    <dgm:cxn modelId="{1C3491D4-D128-4E13-A9C8-E5A2E06717FF}" type="presParOf" srcId="{3F5FFBB9-9E45-4149-81B4-FF1C2627B732}" destId="{051A90C2-FAE3-4296-B5ED-37F129890115}" srcOrd="1" destOrd="0" presId="urn:microsoft.com/office/officeart/2005/8/layout/radial2"/>
    <dgm:cxn modelId="{976580CA-4F33-4F32-B66A-BD72F25E3AB7}" type="presParOf" srcId="{FC823C76-83CE-4065-A5E3-DE399B0CB0D7}" destId="{DF66224A-77D6-495A-9931-75E040273C82}" srcOrd="9" destOrd="0" presId="urn:microsoft.com/office/officeart/2005/8/layout/radial2"/>
    <dgm:cxn modelId="{D3B28940-2889-4668-9CC7-F93ED311CEA9}" type="presParOf" srcId="{FC823C76-83CE-4065-A5E3-DE399B0CB0D7}" destId="{108FBEFB-BB37-4ABD-A4C0-0A21997B782A}" srcOrd="10" destOrd="0" presId="urn:microsoft.com/office/officeart/2005/8/layout/radial2"/>
    <dgm:cxn modelId="{37926347-BE0F-4D8B-A4A4-6283129CE4E6}" type="presParOf" srcId="{108FBEFB-BB37-4ABD-A4C0-0A21997B782A}" destId="{FE023FB6-7126-42FB-8E60-FC8FA1B9E5A9}" srcOrd="0" destOrd="0" presId="urn:microsoft.com/office/officeart/2005/8/layout/radial2"/>
    <dgm:cxn modelId="{0AFBE9C0-5889-42BE-803C-F4BB52F81AAD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 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E3DE61D-343D-451C-B377-D70898D74734}" type="presOf" srcId="{919E5311-C448-4F82-A986-E9FEDF9416A5}" destId="{41286A3F-9611-4D15-A479-F2FD7134EB67}" srcOrd="0" destOrd="0" presId="urn:microsoft.com/office/officeart/2005/8/layout/radial2"/>
    <dgm:cxn modelId="{458B3484-2DFB-4E9D-8075-7CAB58AD9803}" type="presOf" srcId="{21EE67AF-23F6-4F81-B753-4AE6FD966A8F}" destId="{154BDDAA-7A00-4685-B6BD-5FDDF5C334D5}" srcOrd="0" destOrd="0" presId="urn:microsoft.com/office/officeart/2005/8/layout/radial2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1146DA75-DE6D-4328-84BD-00593F5D6213}" type="presOf" srcId="{1395900E-4C0B-4CE6-A97F-5FADD0FC77B5}" destId="{85EF6E88-870E-44DD-A844-5F69411A31A4}" srcOrd="0" destOrd="0" presId="urn:microsoft.com/office/officeart/2005/8/layout/radial2"/>
    <dgm:cxn modelId="{DCBDCE86-30FD-43DB-B812-8C9E466EE870}" type="presOf" srcId="{1990CDBD-0B7C-453E-BA9E-98F79F23FC60}" destId="{7E884E4E-64F2-4A2E-B57B-65DFCBC4B99F}" srcOrd="0" destOrd="0" presId="urn:microsoft.com/office/officeart/2005/8/layout/radial2"/>
    <dgm:cxn modelId="{AFCE8ADA-EDBB-43D0-8547-60726E2DB1FE}" type="presOf" srcId="{0114043C-DC8E-474C-9430-FF592259FE27}" destId="{1DE4980A-27E4-47C4-BACE-556A4453544D}" srcOrd="0" destOrd="0" presId="urn:microsoft.com/office/officeart/2005/8/layout/radial2"/>
    <dgm:cxn modelId="{66D0577B-5555-4D8E-96B3-7787F231E028}" type="presOf" srcId="{E9EB3713-1620-43AB-A6D2-81F18DD48736}" destId="{549EABA9-75A5-4834-90C3-A4601D7361C1}" srcOrd="0" destOrd="0" presId="urn:microsoft.com/office/officeart/2005/8/layout/radial2"/>
    <dgm:cxn modelId="{13CB2EE8-B028-4495-8910-9F91E1AC6EE9}" type="presOf" srcId="{F5359067-6BA0-4A57-BCC8-353B9D3D54B0}" destId="{BE03A9D2-F4FA-4BB1-9059-62075506E034}" srcOrd="0" destOrd="0" presId="urn:microsoft.com/office/officeart/2005/8/layout/radial2"/>
    <dgm:cxn modelId="{8F356839-C025-4AC9-B149-4681CF705FAE}" type="presOf" srcId="{B25334A5-8F85-44E0-9CCA-EF35B0E04FD2}" destId="{DF66224A-77D6-495A-9931-75E040273C82}" srcOrd="0" destOrd="0" presId="urn:microsoft.com/office/officeart/2005/8/layout/radial2"/>
    <dgm:cxn modelId="{02E83626-B8FD-490A-9060-368C168FBCCC}" type="presOf" srcId="{48CF2C90-9DCA-4D4B-8422-E86812E05278}" destId="{FE023FB6-7126-42FB-8E60-FC8FA1B9E5A9}" srcOrd="0" destOrd="0" presId="urn:microsoft.com/office/officeart/2005/8/layout/radial2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3DB3216A-D48E-48C5-8440-DF664E5AB8C8}" type="presOf" srcId="{5BA01F8F-73CC-44BB-B433-4CC8EE211F02}" destId="{6E8BC478-5AF9-4631-9902-10532F5DBDD2}" srcOrd="0" destOrd="0" presId="urn:microsoft.com/office/officeart/2005/8/layout/radial2"/>
    <dgm:cxn modelId="{8C9F323B-90D7-4A31-9F7B-DD6D844EF334}" type="presOf" srcId="{75A7CA94-98EA-4ADE-895A-80AAFD1ACF57}" destId="{8226C563-3ACD-4A9C-A007-660FF9C3A37D}" srcOrd="0" destOrd="0" presId="urn:microsoft.com/office/officeart/2005/8/layout/radial2"/>
    <dgm:cxn modelId="{C408A14B-D7BB-43B0-8FA3-E14D2B26EF1A}" type="presParOf" srcId="{85EF6E88-870E-44DD-A844-5F69411A31A4}" destId="{FC823C76-83CE-4065-A5E3-DE399B0CB0D7}" srcOrd="0" destOrd="0" presId="urn:microsoft.com/office/officeart/2005/8/layout/radial2"/>
    <dgm:cxn modelId="{BEAD9365-910E-4BAB-8CE7-488645D0B453}" type="presParOf" srcId="{FC823C76-83CE-4065-A5E3-DE399B0CB0D7}" destId="{1456FB8D-7B66-4A82-BC54-596527108374}" srcOrd="0" destOrd="0" presId="urn:microsoft.com/office/officeart/2005/8/layout/radial2"/>
    <dgm:cxn modelId="{165BD162-3D2A-4F95-998E-CDFBE5FAD88F}" type="presParOf" srcId="{1456FB8D-7B66-4A82-BC54-596527108374}" destId="{45E079A3-0B98-43AF-B752-34DFCB0073D1}" srcOrd="0" destOrd="0" presId="urn:microsoft.com/office/officeart/2005/8/layout/radial2"/>
    <dgm:cxn modelId="{B30ED55B-D57F-45A8-A17F-FA31C0F43D84}" type="presParOf" srcId="{1456FB8D-7B66-4A82-BC54-596527108374}" destId="{D2950DDC-82F7-4648-836D-B8108137B919}" srcOrd="1" destOrd="0" presId="urn:microsoft.com/office/officeart/2005/8/layout/radial2"/>
    <dgm:cxn modelId="{64A60FBB-4DAC-429A-B91F-7B726CDED936}" type="presParOf" srcId="{FC823C76-83CE-4065-A5E3-DE399B0CB0D7}" destId="{7E884E4E-64F2-4A2E-B57B-65DFCBC4B99F}" srcOrd="1" destOrd="0" presId="urn:microsoft.com/office/officeart/2005/8/layout/radial2"/>
    <dgm:cxn modelId="{670ECA78-9745-4BDA-B8F4-5223106AFFB5}" type="presParOf" srcId="{FC823C76-83CE-4065-A5E3-DE399B0CB0D7}" destId="{746210CC-7AF0-4C22-ABC4-779482A88191}" srcOrd="2" destOrd="0" presId="urn:microsoft.com/office/officeart/2005/8/layout/radial2"/>
    <dgm:cxn modelId="{0E3E3A82-866E-4CB6-9A81-B64293175790}" type="presParOf" srcId="{746210CC-7AF0-4C22-ABC4-779482A88191}" destId="{8226C563-3ACD-4A9C-A007-660FF9C3A37D}" srcOrd="0" destOrd="0" presId="urn:microsoft.com/office/officeart/2005/8/layout/radial2"/>
    <dgm:cxn modelId="{35AEF5E0-1002-4A55-8BEF-2085EF278010}" type="presParOf" srcId="{746210CC-7AF0-4C22-ABC4-779482A88191}" destId="{6F4BFBAA-75B6-47D1-8E26-F3ABC7A417CF}" srcOrd="1" destOrd="0" presId="urn:microsoft.com/office/officeart/2005/8/layout/radial2"/>
    <dgm:cxn modelId="{B741B315-FF01-4C96-A046-1FC100B9F1D6}" type="presParOf" srcId="{FC823C76-83CE-4065-A5E3-DE399B0CB0D7}" destId="{549EABA9-75A5-4834-90C3-A4601D7361C1}" srcOrd="3" destOrd="0" presId="urn:microsoft.com/office/officeart/2005/8/layout/radial2"/>
    <dgm:cxn modelId="{696B47D5-9181-4DDB-B8CA-4355FC02790A}" type="presParOf" srcId="{FC823C76-83CE-4065-A5E3-DE399B0CB0D7}" destId="{A8580D46-D5BD-4F26-973C-95B57DA206CF}" srcOrd="4" destOrd="0" presId="urn:microsoft.com/office/officeart/2005/8/layout/radial2"/>
    <dgm:cxn modelId="{81951565-113E-4216-A903-0B385C5D475A}" type="presParOf" srcId="{A8580D46-D5BD-4F26-973C-95B57DA206CF}" destId="{1DE4980A-27E4-47C4-BACE-556A4453544D}" srcOrd="0" destOrd="0" presId="urn:microsoft.com/office/officeart/2005/8/layout/radial2"/>
    <dgm:cxn modelId="{3C265EF6-55E4-4310-ADEB-0452E01415D9}" type="presParOf" srcId="{A8580D46-D5BD-4F26-973C-95B57DA206CF}" destId="{EF39DDA5-67D9-4A43-8BCD-1C7C2382ECDC}" srcOrd="1" destOrd="0" presId="urn:microsoft.com/office/officeart/2005/8/layout/radial2"/>
    <dgm:cxn modelId="{19ABD07E-1264-41D6-9CF2-F551C946D11A}" type="presParOf" srcId="{FC823C76-83CE-4065-A5E3-DE399B0CB0D7}" destId="{154BDDAA-7A00-4685-B6BD-5FDDF5C334D5}" srcOrd="5" destOrd="0" presId="urn:microsoft.com/office/officeart/2005/8/layout/radial2"/>
    <dgm:cxn modelId="{0F99933F-C278-4415-B35A-F10647D94BC2}" type="presParOf" srcId="{FC823C76-83CE-4065-A5E3-DE399B0CB0D7}" destId="{38AD5FAF-2710-456A-BEF1-34336E716B32}" srcOrd="6" destOrd="0" presId="urn:microsoft.com/office/officeart/2005/8/layout/radial2"/>
    <dgm:cxn modelId="{454F5D3F-36A2-465F-8A6B-DF46030F6835}" type="presParOf" srcId="{38AD5FAF-2710-456A-BEF1-34336E716B32}" destId="{6E8BC478-5AF9-4631-9902-10532F5DBDD2}" srcOrd="0" destOrd="0" presId="urn:microsoft.com/office/officeart/2005/8/layout/radial2"/>
    <dgm:cxn modelId="{2F270E24-5609-42EF-BD05-0D1C46AAE8D6}" type="presParOf" srcId="{38AD5FAF-2710-456A-BEF1-34336E716B32}" destId="{8E128920-6360-4FE5-AC15-C58F00A6265A}" srcOrd="1" destOrd="0" presId="urn:microsoft.com/office/officeart/2005/8/layout/radial2"/>
    <dgm:cxn modelId="{4EC60B7E-DDD4-4D4C-B963-EE7774704F37}" type="presParOf" srcId="{FC823C76-83CE-4065-A5E3-DE399B0CB0D7}" destId="{BE03A9D2-F4FA-4BB1-9059-62075506E034}" srcOrd="7" destOrd="0" presId="urn:microsoft.com/office/officeart/2005/8/layout/radial2"/>
    <dgm:cxn modelId="{93754740-FD6A-408C-A7E4-15F6D484ADCD}" type="presParOf" srcId="{FC823C76-83CE-4065-A5E3-DE399B0CB0D7}" destId="{3F5FFBB9-9E45-4149-81B4-FF1C2627B732}" srcOrd="8" destOrd="0" presId="urn:microsoft.com/office/officeart/2005/8/layout/radial2"/>
    <dgm:cxn modelId="{B13DD6B9-DCC5-4373-BFBC-F18CB4BC9EF3}" type="presParOf" srcId="{3F5FFBB9-9E45-4149-81B4-FF1C2627B732}" destId="{41286A3F-9611-4D15-A479-F2FD7134EB67}" srcOrd="0" destOrd="0" presId="urn:microsoft.com/office/officeart/2005/8/layout/radial2"/>
    <dgm:cxn modelId="{99CE9E46-659D-48D2-9D26-4273D71665A0}" type="presParOf" srcId="{3F5FFBB9-9E45-4149-81B4-FF1C2627B732}" destId="{051A90C2-FAE3-4296-B5ED-37F129890115}" srcOrd="1" destOrd="0" presId="urn:microsoft.com/office/officeart/2005/8/layout/radial2"/>
    <dgm:cxn modelId="{AC01F4B2-ECBA-49DC-AB99-F71872276865}" type="presParOf" srcId="{FC823C76-83CE-4065-A5E3-DE399B0CB0D7}" destId="{DF66224A-77D6-495A-9931-75E040273C82}" srcOrd="9" destOrd="0" presId="urn:microsoft.com/office/officeart/2005/8/layout/radial2"/>
    <dgm:cxn modelId="{345E9BE0-8E36-46D1-A892-9CD8C876F09B}" type="presParOf" srcId="{FC823C76-83CE-4065-A5E3-DE399B0CB0D7}" destId="{108FBEFB-BB37-4ABD-A4C0-0A21997B782A}" srcOrd="10" destOrd="0" presId="urn:microsoft.com/office/officeart/2005/8/layout/radial2"/>
    <dgm:cxn modelId="{78D7F540-FBDD-421B-A233-5CDAB8428AFE}" type="presParOf" srcId="{108FBEFB-BB37-4ABD-A4C0-0A21997B782A}" destId="{FE023FB6-7126-42FB-8E60-FC8FA1B9E5A9}" srcOrd="0" destOrd="0" presId="urn:microsoft.com/office/officeart/2005/8/layout/radial2"/>
    <dgm:cxn modelId="{3672371E-0D2D-425C-9DE8-7C2808A1E87A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2C19B-7F32-4A28-A314-A1829976E862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1E26CA56-2B0D-48D1-9699-1EF179A260AA}">
      <dgm:prSet/>
      <dgm:spPr/>
      <dgm:t>
        <a:bodyPr/>
        <a:lstStyle/>
        <a:p>
          <a:pPr rtl="0"/>
          <a:r>
            <a:rPr lang="pt-BR" b="1" dirty="0" smtClean="0"/>
            <a:t>Governo</a:t>
          </a:r>
          <a:endParaRPr lang="pt-BR" b="1" dirty="0"/>
        </a:p>
      </dgm:t>
    </dgm:pt>
    <dgm:pt modelId="{579FBDAC-BA8A-4319-B3C5-9FD759A4F26E}" type="parTrans" cxnId="{02ACB4D3-0B0C-4C6D-BE64-B0716DAF64D8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90E39F00-6951-4363-BF8E-8BEBE49BF7A1}" type="sibTrans" cxnId="{02ACB4D3-0B0C-4C6D-BE64-B0716DAF64D8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D2639348-68BB-4C20-84E0-A32BC6BFF453}">
      <dgm:prSet/>
      <dgm:spPr/>
      <dgm:t>
        <a:bodyPr/>
        <a:lstStyle/>
        <a:p>
          <a:pPr rtl="0"/>
          <a:r>
            <a:rPr lang="pt-BR" b="1" dirty="0" smtClean="0"/>
            <a:t>Indústria</a:t>
          </a:r>
          <a:endParaRPr lang="pt-BR" b="1" dirty="0"/>
        </a:p>
      </dgm:t>
    </dgm:pt>
    <dgm:pt modelId="{0D4C0402-840F-41BC-9D24-BCD9CA7EF9B1}" type="parTrans" cxnId="{178212F7-7B62-49DC-BFA1-60A7AC84F1C3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2B9C5AEC-79EB-4743-9DE8-1003C678306B}" type="sibTrans" cxnId="{178212F7-7B62-49DC-BFA1-60A7AC84F1C3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892DD1DD-B288-4594-9E1F-959985830D92}">
      <dgm:prSet/>
      <dgm:spPr/>
      <dgm:t>
        <a:bodyPr/>
        <a:lstStyle/>
        <a:p>
          <a:pPr rtl="0"/>
          <a:r>
            <a:rPr lang="pt-BR" b="1" dirty="0" smtClean="0"/>
            <a:t>Consumidor</a:t>
          </a:r>
          <a:endParaRPr lang="pt-BR" b="1" dirty="0"/>
        </a:p>
      </dgm:t>
    </dgm:pt>
    <dgm:pt modelId="{4D18AE87-BB1F-4EDD-BF2C-14E961590694}" type="parTrans" cxnId="{1110E8FE-FEDB-4340-9CE6-F9D540818382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E7F21996-8396-4F8C-828C-4C1BC9CDC6B9}" type="sibTrans" cxnId="{1110E8FE-FEDB-4340-9CE6-F9D540818382}">
      <dgm:prSet/>
      <dgm:spPr/>
      <dgm:t>
        <a:bodyPr/>
        <a:lstStyle/>
        <a:p>
          <a:endParaRPr lang="pt-BR" b="1">
            <a:solidFill>
              <a:schemeClr val="accent6">
                <a:lumMod val="50000"/>
              </a:schemeClr>
            </a:solidFill>
          </a:endParaRPr>
        </a:p>
      </dgm:t>
    </dgm:pt>
    <dgm:pt modelId="{4989A989-4745-4F47-B1D9-1677470E7611}" type="pres">
      <dgm:prSet presAssocID="{6E12C19B-7F32-4A28-A314-A1829976E86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D87EE67-EF2A-4305-B992-0B4EB059D3ED}" type="pres">
      <dgm:prSet presAssocID="{1E26CA56-2B0D-48D1-9699-1EF179A260AA}" presName="circ1" presStyleLbl="vennNode1" presStyleIdx="0" presStyleCnt="3"/>
      <dgm:spPr/>
      <dgm:t>
        <a:bodyPr/>
        <a:lstStyle/>
        <a:p>
          <a:endParaRPr lang="pt-BR"/>
        </a:p>
      </dgm:t>
    </dgm:pt>
    <dgm:pt modelId="{0537025C-CBC7-41AF-8D5A-B89A421B868F}" type="pres">
      <dgm:prSet presAssocID="{1E26CA56-2B0D-48D1-9699-1EF179A260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249A5D-B19D-4023-99ED-883F6D20D4F9}" type="pres">
      <dgm:prSet presAssocID="{D2639348-68BB-4C20-84E0-A32BC6BFF453}" presName="circ2" presStyleLbl="vennNode1" presStyleIdx="1" presStyleCnt="3"/>
      <dgm:spPr/>
      <dgm:t>
        <a:bodyPr/>
        <a:lstStyle/>
        <a:p>
          <a:endParaRPr lang="pt-BR"/>
        </a:p>
      </dgm:t>
    </dgm:pt>
    <dgm:pt modelId="{26F529B0-8778-4179-BFCE-FC6729561BA7}" type="pres">
      <dgm:prSet presAssocID="{D2639348-68BB-4C20-84E0-A32BC6BFF4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2C7F35-2903-4095-837C-9FFD68566837}" type="pres">
      <dgm:prSet presAssocID="{892DD1DD-B288-4594-9E1F-959985830D92}" presName="circ3" presStyleLbl="vennNode1" presStyleIdx="2" presStyleCnt="3"/>
      <dgm:spPr/>
      <dgm:t>
        <a:bodyPr/>
        <a:lstStyle/>
        <a:p>
          <a:endParaRPr lang="pt-BR"/>
        </a:p>
      </dgm:t>
    </dgm:pt>
    <dgm:pt modelId="{60618131-A795-42B1-A2DF-4764E0B0B702}" type="pres">
      <dgm:prSet presAssocID="{892DD1DD-B288-4594-9E1F-959985830D9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EAD7C20-7EA9-4B1D-B7F1-E127B27694D9}" type="presOf" srcId="{1E26CA56-2B0D-48D1-9699-1EF179A260AA}" destId="{0537025C-CBC7-41AF-8D5A-B89A421B868F}" srcOrd="1" destOrd="0" presId="urn:microsoft.com/office/officeart/2005/8/layout/venn1"/>
    <dgm:cxn modelId="{1DE8FE00-4F05-4B93-B1B1-3C796173CC3E}" type="presOf" srcId="{892DD1DD-B288-4594-9E1F-959985830D92}" destId="{60618131-A795-42B1-A2DF-4764E0B0B702}" srcOrd="1" destOrd="0" presId="urn:microsoft.com/office/officeart/2005/8/layout/venn1"/>
    <dgm:cxn modelId="{1110E8FE-FEDB-4340-9CE6-F9D540818382}" srcId="{6E12C19B-7F32-4A28-A314-A1829976E862}" destId="{892DD1DD-B288-4594-9E1F-959985830D92}" srcOrd="2" destOrd="0" parTransId="{4D18AE87-BB1F-4EDD-BF2C-14E961590694}" sibTransId="{E7F21996-8396-4F8C-828C-4C1BC9CDC6B9}"/>
    <dgm:cxn modelId="{178212F7-7B62-49DC-BFA1-60A7AC84F1C3}" srcId="{6E12C19B-7F32-4A28-A314-A1829976E862}" destId="{D2639348-68BB-4C20-84E0-A32BC6BFF453}" srcOrd="1" destOrd="0" parTransId="{0D4C0402-840F-41BC-9D24-BCD9CA7EF9B1}" sibTransId="{2B9C5AEC-79EB-4743-9DE8-1003C678306B}"/>
    <dgm:cxn modelId="{87155D5D-81D5-4925-A6B0-27FB11D9F8DC}" type="presOf" srcId="{6E12C19B-7F32-4A28-A314-A1829976E862}" destId="{4989A989-4745-4F47-B1D9-1677470E7611}" srcOrd="0" destOrd="0" presId="urn:microsoft.com/office/officeart/2005/8/layout/venn1"/>
    <dgm:cxn modelId="{39CA6A98-4F30-43CC-88FD-4B3EBCA6414F}" type="presOf" srcId="{D2639348-68BB-4C20-84E0-A32BC6BFF453}" destId="{26F529B0-8778-4179-BFCE-FC6729561BA7}" srcOrd="1" destOrd="0" presId="urn:microsoft.com/office/officeart/2005/8/layout/venn1"/>
    <dgm:cxn modelId="{EFB83839-1C38-4EF5-ACFF-E703DC1442FB}" type="presOf" srcId="{1E26CA56-2B0D-48D1-9699-1EF179A260AA}" destId="{2D87EE67-EF2A-4305-B992-0B4EB059D3ED}" srcOrd="0" destOrd="0" presId="urn:microsoft.com/office/officeart/2005/8/layout/venn1"/>
    <dgm:cxn modelId="{453F5203-E640-49F9-A6C8-CE55D6011221}" type="presOf" srcId="{892DD1DD-B288-4594-9E1F-959985830D92}" destId="{DD2C7F35-2903-4095-837C-9FFD68566837}" srcOrd="0" destOrd="0" presId="urn:microsoft.com/office/officeart/2005/8/layout/venn1"/>
    <dgm:cxn modelId="{02ACB4D3-0B0C-4C6D-BE64-B0716DAF64D8}" srcId="{6E12C19B-7F32-4A28-A314-A1829976E862}" destId="{1E26CA56-2B0D-48D1-9699-1EF179A260AA}" srcOrd="0" destOrd="0" parTransId="{579FBDAC-BA8A-4319-B3C5-9FD759A4F26E}" sibTransId="{90E39F00-6951-4363-BF8E-8BEBE49BF7A1}"/>
    <dgm:cxn modelId="{A2BE6C93-171D-495D-A1F8-1CC6CD8687FA}" type="presOf" srcId="{D2639348-68BB-4C20-84E0-A32BC6BFF453}" destId="{BB249A5D-B19D-4023-99ED-883F6D20D4F9}" srcOrd="0" destOrd="0" presId="urn:microsoft.com/office/officeart/2005/8/layout/venn1"/>
    <dgm:cxn modelId="{67C80709-EE67-403C-9219-4C1A4FD1849B}" type="presParOf" srcId="{4989A989-4745-4F47-B1D9-1677470E7611}" destId="{2D87EE67-EF2A-4305-B992-0B4EB059D3ED}" srcOrd="0" destOrd="0" presId="urn:microsoft.com/office/officeart/2005/8/layout/venn1"/>
    <dgm:cxn modelId="{C9C5F236-C093-423F-BE68-804395A98DEA}" type="presParOf" srcId="{4989A989-4745-4F47-B1D9-1677470E7611}" destId="{0537025C-CBC7-41AF-8D5A-B89A421B868F}" srcOrd="1" destOrd="0" presId="urn:microsoft.com/office/officeart/2005/8/layout/venn1"/>
    <dgm:cxn modelId="{D08F0A29-16AB-41C4-ADE1-25F7DCB144E8}" type="presParOf" srcId="{4989A989-4745-4F47-B1D9-1677470E7611}" destId="{BB249A5D-B19D-4023-99ED-883F6D20D4F9}" srcOrd="2" destOrd="0" presId="urn:microsoft.com/office/officeart/2005/8/layout/venn1"/>
    <dgm:cxn modelId="{E318831F-0ABE-4A53-8D32-5FD68290FF7B}" type="presParOf" srcId="{4989A989-4745-4F47-B1D9-1677470E7611}" destId="{26F529B0-8778-4179-BFCE-FC6729561BA7}" srcOrd="3" destOrd="0" presId="urn:microsoft.com/office/officeart/2005/8/layout/venn1"/>
    <dgm:cxn modelId="{53BB8FDD-31C8-4544-BB3C-92AA418D3D40}" type="presParOf" srcId="{4989A989-4745-4F47-B1D9-1677470E7611}" destId="{DD2C7F35-2903-4095-837C-9FFD68566837}" srcOrd="4" destOrd="0" presId="urn:microsoft.com/office/officeart/2005/8/layout/venn1"/>
    <dgm:cxn modelId="{91A5870C-0800-420D-9759-3879A24E0F1A}" type="presParOf" srcId="{4989A989-4745-4F47-B1D9-1677470E7611}" destId="{60618131-A795-42B1-A2DF-4764E0B0B70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4F70C3-F039-411B-AEFA-A88ECF645A9E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D07EBB7-FEB4-4324-A9C4-446F91119F95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Acordo para redução: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70E0275B-8FF5-4697-9F42-5D3F7A3C5E77}" type="parTrans" cxnId="{EB35AF62-C74B-4DFA-8143-CB1F40628735}">
      <dgm:prSet/>
      <dgm:spPr/>
      <dgm:t>
        <a:bodyPr/>
        <a:lstStyle/>
        <a:p>
          <a:endParaRPr lang="pt-BR"/>
        </a:p>
      </dgm:t>
    </dgm:pt>
    <dgm:pt modelId="{F67460D5-1364-4477-B530-88CA4A3DE732}" type="sibTrans" cxnId="{EB35AF62-C74B-4DFA-8143-CB1F40628735}">
      <dgm:prSet/>
      <dgm:spPr/>
      <dgm:t>
        <a:bodyPr/>
        <a:lstStyle/>
        <a:p>
          <a:endParaRPr lang="pt-BR"/>
        </a:p>
      </dgm:t>
    </dgm:pt>
    <dgm:pt modelId="{780E09C4-FAFE-40D0-B0F1-6694752D4E85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48B94F66-5CB4-43DC-A2B7-3466CA8AA2C2}" type="parTrans" cxnId="{714AF840-B1A8-494E-86BB-DA918CA23B39}">
      <dgm:prSet/>
      <dgm:spPr/>
      <dgm:t>
        <a:bodyPr/>
        <a:lstStyle/>
        <a:p>
          <a:endParaRPr lang="pt-BR"/>
        </a:p>
      </dgm:t>
    </dgm:pt>
    <dgm:pt modelId="{DE68B950-26F4-49D3-B48B-0737AACBAEFF}" type="sibTrans" cxnId="{714AF840-B1A8-494E-86BB-DA918CA23B39}">
      <dgm:prSet/>
      <dgm:spPr/>
      <dgm:t>
        <a:bodyPr/>
        <a:lstStyle/>
        <a:p>
          <a:endParaRPr lang="pt-BR"/>
        </a:p>
      </dgm:t>
    </dgm:pt>
    <dgm:pt modelId="{454BA38D-76DB-4D74-9617-92E0D8CEFD8C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Ações na mídia?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F34D1E93-5DEB-479C-AC8C-92E547111C3F}" type="sibTrans" cxnId="{F7A73C94-10A1-4FD7-B35A-449F72750F34}">
      <dgm:prSet/>
      <dgm:spPr/>
      <dgm:t>
        <a:bodyPr/>
        <a:lstStyle/>
        <a:p>
          <a:endParaRPr lang="pt-BR"/>
        </a:p>
      </dgm:t>
    </dgm:pt>
    <dgm:pt modelId="{4EEDFA1E-3E73-4FA8-BFC1-82F63D37FB55}" type="parTrans" cxnId="{F7A73C94-10A1-4FD7-B35A-449F72750F34}">
      <dgm:prSet/>
      <dgm:spPr/>
      <dgm:t>
        <a:bodyPr/>
        <a:lstStyle/>
        <a:p>
          <a:endParaRPr lang="pt-BR"/>
        </a:p>
      </dgm:t>
    </dgm:pt>
    <dgm:pt modelId="{310D6C89-C0A6-4523-A817-251BA9D6E815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Monitoramento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50DCA7E0-C204-420F-9A11-54618F7CF650}" type="sibTrans" cxnId="{5A81284D-8B54-4A67-BD83-396D601921B2}">
      <dgm:prSet/>
      <dgm:spPr/>
      <dgm:t>
        <a:bodyPr/>
        <a:lstStyle/>
        <a:p>
          <a:endParaRPr lang="pt-BR"/>
        </a:p>
      </dgm:t>
    </dgm:pt>
    <dgm:pt modelId="{F80E228C-B87A-490D-9A23-C1497700C9A1}" type="parTrans" cxnId="{5A81284D-8B54-4A67-BD83-396D601921B2}">
      <dgm:prSet/>
      <dgm:spPr/>
      <dgm:t>
        <a:bodyPr/>
        <a:lstStyle/>
        <a:p>
          <a:endParaRPr lang="pt-BR"/>
        </a:p>
      </dgm:t>
    </dgm:pt>
    <dgm:pt modelId="{C97F46AD-6E2B-4DEF-AA69-BDB2DF3C7B35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...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E8881A88-9B51-4B97-9CF3-B66DBE1F1919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2012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67F66730-397B-4406-B18F-58F32FD10CD1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2011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5D994F84-CB2E-462F-9F50-C488D30619E9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Reduções graduais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3C53B8A4-DC32-408B-9052-F4169405CE4F}" type="sibTrans" cxnId="{AFE60713-A871-4C58-86E3-049B85A0F204}">
      <dgm:prSet/>
      <dgm:spPr/>
      <dgm:t>
        <a:bodyPr/>
        <a:lstStyle/>
        <a:p>
          <a:endParaRPr lang="pt-BR"/>
        </a:p>
      </dgm:t>
    </dgm:pt>
    <dgm:pt modelId="{80EDCE73-4E9E-4D04-AEDD-16754EB18512}" type="parTrans" cxnId="{AFE60713-A871-4C58-86E3-049B85A0F204}">
      <dgm:prSet/>
      <dgm:spPr/>
      <dgm:t>
        <a:bodyPr/>
        <a:lstStyle/>
        <a:p>
          <a:endParaRPr lang="pt-BR"/>
        </a:p>
      </dgm:t>
    </dgm:pt>
    <dgm:pt modelId="{ECA07346-DE0E-46DF-B407-DD3D1100EBBC}" type="sibTrans" cxnId="{CC50C7DC-3BFD-45D4-8854-E3468738B4AE}">
      <dgm:prSet/>
      <dgm:spPr/>
      <dgm:t>
        <a:bodyPr/>
        <a:lstStyle/>
        <a:p>
          <a:endParaRPr lang="pt-BR"/>
        </a:p>
      </dgm:t>
    </dgm:pt>
    <dgm:pt modelId="{4540FD20-6CFF-4D7B-8704-618D55BC9D05}" type="parTrans" cxnId="{CC50C7DC-3BFD-45D4-8854-E3468738B4AE}">
      <dgm:prSet/>
      <dgm:spPr/>
      <dgm:t>
        <a:bodyPr/>
        <a:lstStyle/>
        <a:p>
          <a:endParaRPr lang="pt-BR"/>
        </a:p>
      </dgm:t>
    </dgm:pt>
    <dgm:pt modelId="{D45B1A22-8E4B-41D5-902C-12658BFF854F}" type="sibTrans" cxnId="{4A8B812E-6077-4DB1-83AF-CDBD97BD7929}">
      <dgm:prSet/>
      <dgm:spPr/>
      <dgm:t>
        <a:bodyPr/>
        <a:lstStyle/>
        <a:p>
          <a:endParaRPr lang="pt-BR"/>
        </a:p>
      </dgm:t>
    </dgm:pt>
    <dgm:pt modelId="{244F382C-3D77-47B5-AAFF-30FBA23EE63B}" type="parTrans" cxnId="{4A8B812E-6077-4DB1-83AF-CDBD97BD7929}">
      <dgm:prSet/>
      <dgm:spPr/>
      <dgm:t>
        <a:bodyPr/>
        <a:lstStyle/>
        <a:p>
          <a:endParaRPr lang="pt-BR"/>
        </a:p>
      </dgm:t>
    </dgm:pt>
    <dgm:pt modelId="{DCF350BC-0A3A-4EE3-AB82-90E053A379B1}" type="sibTrans" cxnId="{75D50900-2DEF-4572-B1B6-C84E72D6511F}">
      <dgm:prSet/>
      <dgm:spPr/>
      <dgm:t>
        <a:bodyPr/>
        <a:lstStyle/>
        <a:p>
          <a:endParaRPr lang="pt-BR"/>
        </a:p>
      </dgm:t>
    </dgm:pt>
    <dgm:pt modelId="{78B2A157-4562-4E40-A63D-881E75F21783}" type="parTrans" cxnId="{75D50900-2DEF-4572-B1B6-C84E72D6511F}">
      <dgm:prSet/>
      <dgm:spPr/>
      <dgm:t>
        <a:bodyPr/>
        <a:lstStyle/>
        <a:p>
          <a:endParaRPr lang="pt-BR"/>
        </a:p>
      </dgm:t>
    </dgm:pt>
    <dgm:pt modelId="{644F0F7B-8AD4-40A1-B469-EB7E961D7B07}">
      <dgm:prSet/>
      <dgm:spPr>
        <a:xfrm>
          <a:off x="914681" y="1362077"/>
          <a:ext cx="2052632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rtl="0"/>
          <a:r>
            <a:rPr lang="pt-BR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Metas por categorias</a:t>
          </a:r>
          <a:endParaRPr lang="pt-BR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gm:t>
    </dgm:pt>
    <dgm:pt modelId="{1FEC6C80-507D-4E25-AA8F-FF8782A9A5C6}" type="sibTrans" cxnId="{87F0CEE8-9D7B-474A-B00C-251EAB666694}">
      <dgm:prSet/>
      <dgm:spPr/>
      <dgm:t>
        <a:bodyPr/>
        <a:lstStyle/>
        <a:p>
          <a:endParaRPr lang="pt-BR"/>
        </a:p>
      </dgm:t>
    </dgm:pt>
    <dgm:pt modelId="{68C5DF61-4FD6-4343-8CED-5844430F3A94}" type="parTrans" cxnId="{87F0CEE8-9D7B-474A-B00C-251EAB666694}">
      <dgm:prSet/>
      <dgm:spPr/>
      <dgm:t>
        <a:bodyPr/>
        <a:lstStyle/>
        <a:p>
          <a:endParaRPr lang="pt-BR"/>
        </a:p>
      </dgm:t>
    </dgm:pt>
    <dgm:pt modelId="{19EA0782-7D9E-4360-AA67-A9E4F817C349}" type="pres">
      <dgm:prSet presAssocID="{114F70C3-F039-411B-AEFA-A88ECF645A9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C78D4A1-4ACB-4A59-A90A-9837D7C30D20}" type="pres">
      <dgm:prSet presAssocID="{114F70C3-F039-411B-AEFA-A88ECF645A9E}" presName="arrow" presStyleLbl="bgShp" presStyleIdx="0" presStyleCnt="1"/>
      <dgm:spPr>
        <a:xfrm>
          <a:off x="334478" y="0"/>
          <a:ext cx="3790759" cy="4968874"/>
        </a:xfrm>
        <a:prstGeom prst="rightArrow">
          <a:avLst/>
        </a:prstGeom>
        <a:solidFill>
          <a:srgbClr val="DDDDD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E9A9966-8503-4FAF-A0AC-8BEB399E2B2A}" type="pres">
      <dgm:prSet presAssocID="{114F70C3-F039-411B-AEFA-A88ECF645A9E}" presName="linearProcess" presStyleCnt="0"/>
      <dgm:spPr/>
    </dgm:pt>
    <dgm:pt modelId="{6429F8CB-A9BF-4B37-B688-5EB929943B0F}" type="pres">
      <dgm:prSet presAssocID="{DD07EBB7-FEB4-4324-A9C4-446F91119F95}" presName="textNode" presStyleLbl="node1" presStyleIdx="0" presStyleCnt="1" custScaleX="96897" custScaleY="112939" custLinFactNeighborX="-136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A1C4899-FCDE-4A15-998A-D46F51978406}" type="presOf" srcId="{780E09C4-FAFE-40D0-B0F1-6694752D4E85}" destId="{6429F8CB-A9BF-4B37-B688-5EB929943B0F}" srcOrd="0" destOrd="8" presId="urn:microsoft.com/office/officeart/2005/8/layout/hProcess9"/>
    <dgm:cxn modelId="{87F0CEE8-9D7B-474A-B00C-251EAB666694}" srcId="{DD07EBB7-FEB4-4324-A9C4-446F91119F95}" destId="{644F0F7B-8AD4-40A1-B469-EB7E961D7B07}" srcOrd="0" destOrd="0" parTransId="{68C5DF61-4FD6-4343-8CED-5844430F3A94}" sibTransId="{1FEC6C80-507D-4E25-AA8F-FF8782A9A5C6}"/>
    <dgm:cxn modelId="{E1AF2362-9826-463A-A57E-039FDA8FE511}" type="presOf" srcId="{C97F46AD-6E2B-4DEF-AA69-BDB2DF3C7B35}" destId="{6429F8CB-A9BF-4B37-B688-5EB929943B0F}" srcOrd="0" destOrd="5" presId="urn:microsoft.com/office/officeart/2005/8/layout/hProcess9"/>
    <dgm:cxn modelId="{3C8233F2-F13A-4F3E-B2BC-A036061C7783}" type="presOf" srcId="{E8881A88-9B51-4B97-9CF3-B66DBE1F1919}" destId="{6429F8CB-A9BF-4B37-B688-5EB929943B0F}" srcOrd="0" destOrd="4" presId="urn:microsoft.com/office/officeart/2005/8/layout/hProcess9"/>
    <dgm:cxn modelId="{5A81284D-8B54-4A67-BD83-396D601921B2}" srcId="{DD07EBB7-FEB4-4324-A9C4-446F91119F95}" destId="{310D6C89-C0A6-4523-A817-251BA9D6E815}" srcOrd="2" destOrd="0" parTransId="{F80E228C-B87A-490D-9A23-C1497700C9A1}" sibTransId="{50DCA7E0-C204-420F-9A11-54618F7CF650}"/>
    <dgm:cxn modelId="{CB6AF597-9E17-467B-9F9E-D63BFE7864A4}" type="presOf" srcId="{310D6C89-C0A6-4523-A817-251BA9D6E815}" destId="{6429F8CB-A9BF-4B37-B688-5EB929943B0F}" srcOrd="0" destOrd="6" presId="urn:microsoft.com/office/officeart/2005/8/layout/hProcess9"/>
    <dgm:cxn modelId="{F7A73C94-10A1-4FD7-B35A-449F72750F34}" srcId="{DD07EBB7-FEB4-4324-A9C4-446F91119F95}" destId="{454BA38D-76DB-4D74-9617-92E0D8CEFD8C}" srcOrd="3" destOrd="0" parTransId="{4EEDFA1E-3E73-4FA8-BFC1-82F63D37FB55}" sibTransId="{F34D1E93-5DEB-479C-AC8C-92E547111C3F}"/>
    <dgm:cxn modelId="{4A8B812E-6077-4DB1-83AF-CDBD97BD7929}" srcId="{5D994F84-CB2E-462F-9F50-C488D30619E9}" destId="{E8881A88-9B51-4B97-9CF3-B66DBE1F1919}" srcOrd="1" destOrd="0" parTransId="{244F382C-3D77-47B5-AAFF-30FBA23EE63B}" sibTransId="{D45B1A22-8E4B-41D5-902C-12658BFF854F}"/>
    <dgm:cxn modelId="{CC50C7DC-3BFD-45D4-8854-E3468738B4AE}" srcId="{5D994F84-CB2E-462F-9F50-C488D30619E9}" destId="{C97F46AD-6E2B-4DEF-AA69-BDB2DF3C7B35}" srcOrd="2" destOrd="0" parTransId="{4540FD20-6CFF-4D7B-8704-618D55BC9D05}" sibTransId="{ECA07346-DE0E-46DF-B407-DD3D1100EBBC}"/>
    <dgm:cxn modelId="{EB35AF62-C74B-4DFA-8143-CB1F40628735}" srcId="{114F70C3-F039-411B-AEFA-A88ECF645A9E}" destId="{DD07EBB7-FEB4-4324-A9C4-446F91119F95}" srcOrd="0" destOrd="0" parTransId="{70E0275B-8FF5-4697-9F42-5D3F7A3C5E77}" sibTransId="{F67460D5-1364-4477-B530-88CA4A3DE732}"/>
    <dgm:cxn modelId="{3F607C01-3E7B-4A97-AA1E-17D122382BA3}" type="presOf" srcId="{DD07EBB7-FEB4-4324-A9C4-446F91119F95}" destId="{6429F8CB-A9BF-4B37-B688-5EB929943B0F}" srcOrd="0" destOrd="0" presId="urn:microsoft.com/office/officeart/2005/8/layout/hProcess9"/>
    <dgm:cxn modelId="{6F2CFFD9-2F3E-4A9B-B561-69101A2D3ED0}" type="presOf" srcId="{644F0F7B-8AD4-40A1-B469-EB7E961D7B07}" destId="{6429F8CB-A9BF-4B37-B688-5EB929943B0F}" srcOrd="0" destOrd="1" presId="urn:microsoft.com/office/officeart/2005/8/layout/hProcess9"/>
    <dgm:cxn modelId="{75D50900-2DEF-4572-B1B6-C84E72D6511F}" srcId="{5D994F84-CB2E-462F-9F50-C488D30619E9}" destId="{67F66730-397B-4406-B18F-58F32FD10CD1}" srcOrd="0" destOrd="0" parTransId="{78B2A157-4562-4E40-A63D-881E75F21783}" sibTransId="{DCF350BC-0A3A-4EE3-AB82-90E053A379B1}"/>
    <dgm:cxn modelId="{C9243BEB-50F6-46B3-A5FD-DD6DA4B84F5D}" type="presOf" srcId="{454BA38D-76DB-4D74-9617-92E0D8CEFD8C}" destId="{6429F8CB-A9BF-4B37-B688-5EB929943B0F}" srcOrd="0" destOrd="7" presId="urn:microsoft.com/office/officeart/2005/8/layout/hProcess9"/>
    <dgm:cxn modelId="{4F1A8FC9-A08B-4482-876B-3929569F22E9}" type="presOf" srcId="{114F70C3-F039-411B-AEFA-A88ECF645A9E}" destId="{19EA0782-7D9E-4360-AA67-A9E4F817C349}" srcOrd="0" destOrd="0" presId="urn:microsoft.com/office/officeart/2005/8/layout/hProcess9"/>
    <dgm:cxn modelId="{0E7FBB0C-03B3-4E00-81D9-5285799D3E4B}" type="presOf" srcId="{67F66730-397B-4406-B18F-58F32FD10CD1}" destId="{6429F8CB-A9BF-4B37-B688-5EB929943B0F}" srcOrd="0" destOrd="3" presId="urn:microsoft.com/office/officeart/2005/8/layout/hProcess9"/>
    <dgm:cxn modelId="{714AF840-B1A8-494E-86BB-DA918CA23B39}" srcId="{DD07EBB7-FEB4-4324-A9C4-446F91119F95}" destId="{780E09C4-FAFE-40D0-B0F1-6694752D4E85}" srcOrd="4" destOrd="0" parTransId="{48B94F66-5CB4-43DC-A2B7-3466CA8AA2C2}" sibTransId="{DE68B950-26F4-49D3-B48B-0737AACBAEFF}"/>
    <dgm:cxn modelId="{855B18E5-A746-4681-927B-1F30429769F0}" type="presOf" srcId="{5D994F84-CB2E-462F-9F50-C488D30619E9}" destId="{6429F8CB-A9BF-4B37-B688-5EB929943B0F}" srcOrd="0" destOrd="2" presId="urn:microsoft.com/office/officeart/2005/8/layout/hProcess9"/>
    <dgm:cxn modelId="{AFE60713-A871-4C58-86E3-049B85A0F204}" srcId="{DD07EBB7-FEB4-4324-A9C4-446F91119F95}" destId="{5D994F84-CB2E-462F-9F50-C488D30619E9}" srcOrd="1" destOrd="0" parTransId="{80EDCE73-4E9E-4D04-AEDD-16754EB18512}" sibTransId="{3C53B8A4-DC32-408B-9052-F4169405CE4F}"/>
    <dgm:cxn modelId="{2D388BB6-FBB4-4544-A887-93213EA67284}" type="presParOf" srcId="{19EA0782-7D9E-4360-AA67-A9E4F817C349}" destId="{2C78D4A1-4ACB-4A59-A90A-9837D7C30D20}" srcOrd="0" destOrd="0" presId="urn:microsoft.com/office/officeart/2005/8/layout/hProcess9"/>
    <dgm:cxn modelId="{B675C9AE-08BD-4E5E-8BA0-9DA763684521}" type="presParOf" srcId="{19EA0782-7D9E-4360-AA67-A9E4F817C349}" destId="{5E9A9966-8503-4FAF-A0AC-8BEB399E2B2A}" srcOrd="1" destOrd="0" presId="urn:microsoft.com/office/officeart/2005/8/layout/hProcess9"/>
    <dgm:cxn modelId="{17E5F769-D730-4A20-A150-F14658077682}" type="presParOf" srcId="{5E9A9966-8503-4FAF-A0AC-8BEB399E2B2A}" destId="{6429F8CB-A9BF-4B37-B688-5EB929943B0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CA7955-DBA0-4B1E-82B6-091C7AE87C7D}" type="doc">
      <dgm:prSet loTypeId="urn:microsoft.com/office/officeart/2005/8/layout/radial2" loCatId="relationship" qsTypeId="urn:microsoft.com/office/officeart/2005/8/quickstyle/simple4" qsCatId="simple" csTypeId="urn:microsoft.com/office/officeart/2005/8/colors/accent2_4" csCatId="accent2"/>
      <dgm:spPr/>
      <dgm:t>
        <a:bodyPr/>
        <a:lstStyle/>
        <a:p>
          <a:endParaRPr lang="pt-BR"/>
        </a:p>
      </dgm:t>
    </dgm:pt>
    <dgm:pt modelId="{F69EA07D-7182-4A57-A3E5-C245CDE2EF19}">
      <dgm:prSet/>
      <dgm:spPr>
        <a:xfrm>
          <a:off x="3685176" y="1057"/>
          <a:ext cx="1650477" cy="1650477"/>
        </a:xfrm>
        <a:prstGeom prst="ellipse">
          <a:avLst/>
        </a:prstGeom>
        <a:gradFill rotWithShape="0">
          <a:gsLst>
            <a:gs pos="0">
              <a:srgbClr val="01ACE2">
                <a:shade val="50000"/>
                <a:hueOff val="428785"/>
                <a:satOff val="-22792"/>
                <a:lumOff val="35547"/>
                <a:alphaOff val="0"/>
                <a:shade val="51000"/>
                <a:satMod val="130000"/>
              </a:srgbClr>
            </a:gs>
            <a:gs pos="80000">
              <a:srgbClr val="01ACE2">
                <a:shade val="50000"/>
                <a:hueOff val="428785"/>
                <a:satOff val="-22792"/>
                <a:lumOff val="35547"/>
                <a:alphaOff val="0"/>
                <a:shade val="93000"/>
                <a:satMod val="130000"/>
              </a:srgbClr>
            </a:gs>
            <a:gs pos="100000">
              <a:srgbClr val="01ACE2">
                <a:shade val="50000"/>
                <a:hueOff val="428785"/>
                <a:satOff val="-22792"/>
                <a:lumOff val="355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Redução com adaptação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859BEE0-ABE6-4876-A5C4-C5F98C9D2877}" type="parTrans" cxnId="{7C055A50-42C3-495B-88AF-1506BBFC078E}">
      <dgm:prSet/>
      <dgm:spPr>
        <a:xfrm rot="19892312">
          <a:off x="2779509" y="1443225"/>
          <a:ext cx="1070072" cy="62666"/>
        </a:xfrm>
        <a:custGeom>
          <a:avLst/>
          <a:gdLst/>
          <a:ahLst/>
          <a:cxnLst/>
          <a:rect l="0" t="0" r="0" b="0"/>
          <a:pathLst>
            <a:path>
              <a:moveTo>
                <a:pt x="0" y="31333"/>
              </a:moveTo>
              <a:lnTo>
                <a:pt x="1070072" y="31333"/>
              </a:lnTo>
            </a:path>
          </a:pathLst>
        </a:custGeom>
        <a:noFill/>
        <a:ln w="9525" cap="flat" cmpd="sng" algn="ctr">
          <a:solidFill>
            <a:srgbClr val="01ACE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A4BE35F9-FBB2-49F0-8F96-A05039816432}" type="sibTrans" cxnId="{7C055A50-42C3-495B-88AF-1506BBFC078E}">
      <dgm:prSet/>
      <dgm:spPr/>
      <dgm:t>
        <a:bodyPr/>
        <a:lstStyle/>
        <a:p>
          <a:endParaRPr lang="pt-BR"/>
        </a:p>
      </dgm:t>
    </dgm:pt>
    <dgm:pt modelId="{C5217356-5908-4BEA-9FE9-2BA6AFB4BA46}">
      <dgm:prSet/>
      <dgm:spPr>
        <a:xfrm>
          <a:off x="3531127" y="2867053"/>
          <a:ext cx="1768976" cy="1768976"/>
        </a:xfrm>
        <a:prstGeom prst="ellipse">
          <a:avLst/>
        </a:prstGeom>
        <a:gradFill rotWithShape="0">
          <a:gsLst>
            <a:gs pos="0">
              <a:srgbClr val="01ACE2">
                <a:shade val="50000"/>
                <a:hueOff val="428785"/>
                <a:satOff val="-22792"/>
                <a:lumOff val="35547"/>
                <a:alphaOff val="0"/>
                <a:shade val="51000"/>
                <a:satMod val="130000"/>
              </a:srgbClr>
            </a:gs>
            <a:gs pos="80000">
              <a:srgbClr val="01ACE2">
                <a:shade val="50000"/>
                <a:hueOff val="428785"/>
                <a:satOff val="-22792"/>
                <a:lumOff val="35547"/>
                <a:alphaOff val="0"/>
                <a:shade val="93000"/>
                <a:satMod val="130000"/>
              </a:srgbClr>
            </a:gs>
            <a:gs pos="100000">
              <a:srgbClr val="01ACE2">
                <a:shade val="50000"/>
                <a:hueOff val="428785"/>
                <a:satOff val="-22792"/>
                <a:lumOff val="355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Substituição de sal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D95B2D85-BC85-40A4-B91D-DEF1F6A5B592}" type="parTrans" cxnId="{30C92E29-4194-4909-8B17-5F71E10E9983}">
      <dgm:prSet/>
      <dgm:spPr>
        <a:xfrm rot="1759702">
          <a:off x="2785344" y="3062154"/>
          <a:ext cx="917980" cy="62666"/>
        </a:xfrm>
        <a:custGeom>
          <a:avLst/>
          <a:gdLst/>
          <a:ahLst/>
          <a:cxnLst/>
          <a:rect l="0" t="0" r="0" b="0"/>
          <a:pathLst>
            <a:path>
              <a:moveTo>
                <a:pt x="0" y="31333"/>
              </a:moveTo>
              <a:lnTo>
                <a:pt x="917980" y="31333"/>
              </a:lnTo>
            </a:path>
          </a:pathLst>
        </a:custGeom>
        <a:noFill/>
        <a:ln w="9525" cap="flat" cmpd="sng" algn="ctr">
          <a:solidFill>
            <a:srgbClr val="01ACE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C9FF0E3E-4E8B-4CCE-A0BF-6B900137CF86}" type="sibTrans" cxnId="{30C92E29-4194-4909-8B17-5F71E10E9983}">
      <dgm:prSet/>
      <dgm:spPr/>
      <dgm:t>
        <a:bodyPr/>
        <a:lstStyle/>
        <a:p>
          <a:endParaRPr lang="pt-BR"/>
        </a:p>
      </dgm:t>
    </dgm:pt>
    <dgm:pt modelId="{E91D0F9E-AABA-4ACE-BF3B-9EA9614E9C46}" type="pres">
      <dgm:prSet presAssocID="{6FCA7955-DBA0-4B1E-82B6-091C7AE87C7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913C0C3-DA55-4BEF-96DC-1D992FC98401}" type="pres">
      <dgm:prSet presAssocID="{6FCA7955-DBA0-4B1E-82B6-091C7AE87C7D}" presName="cycle" presStyleCnt="0"/>
      <dgm:spPr/>
    </dgm:pt>
    <dgm:pt modelId="{34A6B846-A003-4CE2-8139-E33321C13D68}" type="pres">
      <dgm:prSet presAssocID="{6FCA7955-DBA0-4B1E-82B6-091C7AE87C7D}" presName="centerShape" presStyleCnt="0"/>
      <dgm:spPr/>
    </dgm:pt>
    <dgm:pt modelId="{20DA5F5C-4B85-4325-AA6D-5A7039D72288}" type="pres">
      <dgm:prSet presAssocID="{6FCA7955-DBA0-4B1E-82B6-091C7AE87C7D}" presName="connSite" presStyleLbl="node1" presStyleIdx="0" presStyleCnt="3"/>
      <dgm:spPr/>
    </dgm:pt>
    <dgm:pt modelId="{6CD610EE-F1E8-4975-BB82-2F05CDF869D7}" type="pres">
      <dgm:prSet presAssocID="{6FCA7955-DBA0-4B1E-82B6-091C7AE87C7D}" presName="visible" presStyleLbl="node1" presStyleIdx="0" presStyleCnt="3"/>
      <dgm:spPr>
        <a:xfrm>
          <a:off x="338125" y="814771"/>
          <a:ext cx="2948293" cy="2948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40FD8943-24F5-4572-8925-D220AD813622}" type="pres">
      <dgm:prSet presAssocID="{2859BEE0-ABE6-4876-A5C4-C5F98C9D2877}" presName="Name25" presStyleLbl="parChTrans1D1" presStyleIdx="0" presStyleCnt="2"/>
      <dgm:spPr/>
      <dgm:t>
        <a:bodyPr/>
        <a:lstStyle/>
        <a:p>
          <a:endParaRPr lang="pt-BR"/>
        </a:p>
      </dgm:t>
    </dgm:pt>
    <dgm:pt modelId="{BC167BD2-E924-4657-92E3-49C0D6A82C73}" type="pres">
      <dgm:prSet presAssocID="{F69EA07D-7182-4A57-A3E5-C245CDE2EF19}" presName="node" presStyleCnt="0"/>
      <dgm:spPr/>
    </dgm:pt>
    <dgm:pt modelId="{842FD02F-4953-42F7-A8AB-7BCC37937E3B}" type="pres">
      <dgm:prSet presAssocID="{F69EA07D-7182-4A57-A3E5-C245CDE2EF19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EA5169-A56B-447E-B586-05ED5B30630F}" type="pres">
      <dgm:prSet presAssocID="{F69EA07D-7182-4A57-A3E5-C245CDE2EF19}" presName="childNode" presStyleLbl="revTx" presStyleIdx="0" presStyleCnt="0">
        <dgm:presLayoutVars>
          <dgm:bulletEnabled val="1"/>
        </dgm:presLayoutVars>
      </dgm:prSet>
      <dgm:spPr/>
    </dgm:pt>
    <dgm:pt modelId="{2438B792-B9FD-45E3-AEAA-62CF67F5A0CF}" type="pres">
      <dgm:prSet presAssocID="{D95B2D85-BC85-40A4-B91D-DEF1F6A5B592}" presName="Name25" presStyleLbl="parChTrans1D1" presStyleIdx="1" presStyleCnt="2"/>
      <dgm:spPr/>
      <dgm:t>
        <a:bodyPr/>
        <a:lstStyle/>
        <a:p>
          <a:endParaRPr lang="pt-BR"/>
        </a:p>
      </dgm:t>
    </dgm:pt>
    <dgm:pt modelId="{76980B69-5815-411B-B8DA-7C54F76B4ADF}" type="pres">
      <dgm:prSet presAssocID="{C5217356-5908-4BEA-9FE9-2BA6AFB4BA46}" presName="node" presStyleCnt="0"/>
      <dgm:spPr/>
    </dgm:pt>
    <dgm:pt modelId="{E48597BB-803A-4968-805F-4E5BC2F60167}" type="pres">
      <dgm:prSet presAssocID="{C5217356-5908-4BEA-9FE9-2BA6AFB4BA46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CA81D-E327-4956-AEEF-7DBD88EB57AF}" type="pres">
      <dgm:prSet presAssocID="{C5217356-5908-4BEA-9FE9-2BA6AFB4BA4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C055A50-42C3-495B-88AF-1506BBFC078E}" srcId="{6FCA7955-DBA0-4B1E-82B6-091C7AE87C7D}" destId="{F69EA07D-7182-4A57-A3E5-C245CDE2EF19}" srcOrd="0" destOrd="0" parTransId="{2859BEE0-ABE6-4876-A5C4-C5F98C9D2877}" sibTransId="{A4BE35F9-FBB2-49F0-8F96-A05039816432}"/>
    <dgm:cxn modelId="{5F3AF704-1BC9-4F5A-920A-1B22F2406CFE}" type="presOf" srcId="{2859BEE0-ABE6-4876-A5C4-C5F98C9D2877}" destId="{40FD8943-24F5-4572-8925-D220AD813622}" srcOrd="0" destOrd="0" presId="urn:microsoft.com/office/officeart/2005/8/layout/radial2"/>
    <dgm:cxn modelId="{87B07569-A31A-4EB6-ACFB-3955A78DD9CB}" type="presOf" srcId="{6FCA7955-DBA0-4B1E-82B6-091C7AE87C7D}" destId="{E91D0F9E-AABA-4ACE-BF3B-9EA9614E9C46}" srcOrd="0" destOrd="0" presId="urn:microsoft.com/office/officeart/2005/8/layout/radial2"/>
    <dgm:cxn modelId="{8BE5C7F4-ECB2-447B-8800-D1954F1114C4}" type="presOf" srcId="{C5217356-5908-4BEA-9FE9-2BA6AFB4BA46}" destId="{E48597BB-803A-4968-805F-4E5BC2F60167}" srcOrd="0" destOrd="0" presId="urn:microsoft.com/office/officeart/2005/8/layout/radial2"/>
    <dgm:cxn modelId="{1E4F4FF4-48D7-40D2-BFDE-AEFC4F8EB433}" type="presOf" srcId="{F69EA07D-7182-4A57-A3E5-C245CDE2EF19}" destId="{842FD02F-4953-42F7-A8AB-7BCC37937E3B}" srcOrd="0" destOrd="0" presId="urn:microsoft.com/office/officeart/2005/8/layout/radial2"/>
    <dgm:cxn modelId="{944B0264-FB37-4A97-A548-76437F47F1E1}" type="presOf" srcId="{D95B2D85-BC85-40A4-B91D-DEF1F6A5B592}" destId="{2438B792-B9FD-45E3-AEAA-62CF67F5A0CF}" srcOrd="0" destOrd="0" presId="urn:microsoft.com/office/officeart/2005/8/layout/radial2"/>
    <dgm:cxn modelId="{30C92E29-4194-4909-8B17-5F71E10E9983}" srcId="{6FCA7955-DBA0-4B1E-82B6-091C7AE87C7D}" destId="{C5217356-5908-4BEA-9FE9-2BA6AFB4BA46}" srcOrd="1" destOrd="0" parTransId="{D95B2D85-BC85-40A4-B91D-DEF1F6A5B592}" sibTransId="{C9FF0E3E-4E8B-4CCE-A0BF-6B900137CF86}"/>
    <dgm:cxn modelId="{362580AB-9977-4FB5-AF89-2C0F788E1708}" type="presParOf" srcId="{E91D0F9E-AABA-4ACE-BF3B-9EA9614E9C46}" destId="{A913C0C3-DA55-4BEF-96DC-1D992FC98401}" srcOrd="0" destOrd="0" presId="urn:microsoft.com/office/officeart/2005/8/layout/radial2"/>
    <dgm:cxn modelId="{7663F818-44A1-4BAB-AEC1-5EE112AC7F64}" type="presParOf" srcId="{A913C0C3-DA55-4BEF-96DC-1D992FC98401}" destId="{34A6B846-A003-4CE2-8139-E33321C13D68}" srcOrd="0" destOrd="0" presId="urn:microsoft.com/office/officeart/2005/8/layout/radial2"/>
    <dgm:cxn modelId="{47D224CD-EDBD-4FB8-9FE0-D02CC679012B}" type="presParOf" srcId="{34A6B846-A003-4CE2-8139-E33321C13D68}" destId="{20DA5F5C-4B85-4325-AA6D-5A7039D72288}" srcOrd="0" destOrd="0" presId="urn:microsoft.com/office/officeart/2005/8/layout/radial2"/>
    <dgm:cxn modelId="{2A83D3AC-9A00-4D46-9E43-8E1F84DFB986}" type="presParOf" srcId="{34A6B846-A003-4CE2-8139-E33321C13D68}" destId="{6CD610EE-F1E8-4975-BB82-2F05CDF869D7}" srcOrd="1" destOrd="0" presId="urn:microsoft.com/office/officeart/2005/8/layout/radial2"/>
    <dgm:cxn modelId="{DA8F08D4-F65A-4008-B2CE-D112E5CED74A}" type="presParOf" srcId="{A913C0C3-DA55-4BEF-96DC-1D992FC98401}" destId="{40FD8943-24F5-4572-8925-D220AD813622}" srcOrd="1" destOrd="0" presId="urn:microsoft.com/office/officeart/2005/8/layout/radial2"/>
    <dgm:cxn modelId="{40A7C535-FD75-47C5-829B-A4692252EFC1}" type="presParOf" srcId="{A913C0C3-DA55-4BEF-96DC-1D992FC98401}" destId="{BC167BD2-E924-4657-92E3-49C0D6A82C73}" srcOrd="2" destOrd="0" presId="urn:microsoft.com/office/officeart/2005/8/layout/radial2"/>
    <dgm:cxn modelId="{9E218E7A-ED0F-4A66-89C2-F98A6469ABB4}" type="presParOf" srcId="{BC167BD2-E924-4657-92E3-49C0D6A82C73}" destId="{842FD02F-4953-42F7-A8AB-7BCC37937E3B}" srcOrd="0" destOrd="0" presId="urn:microsoft.com/office/officeart/2005/8/layout/radial2"/>
    <dgm:cxn modelId="{8A3A7C27-020C-4B0E-B645-63CECCE67FFB}" type="presParOf" srcId="{BC167BD2-E924-4657-92E3-49C0D6A82C73}" destId="{2BEA5169-A56B-447E-B586-05ED5B30630F}" srcOrd="1" destOrd="0" presId="urn:microsoft.com/office/officeart/2005/8/layout/radial2"/>
    <dgm:cxn modelId="{BC3A8672-387C-43CD-9BDB-784D49B9FFE6}" type="presParOf" srcId="{A913C0C3-DA55-4BEF-96DC-1D992FC98401}" destId="{2438B792-B9FD-45E3-AEAA-62CF67F5A0CF}" srcOrd="3" destOrd="0" presId="urn:microsoft.com/office/officeart/2005/8/layout/radial2"/>
    <dgm:cxn modelId="{5BDCCD86-BDBC-4138-92EF-3091F4A64025}" type="presParOf" srcId="{A913C0C3-DA55-4BEF-96DC-1D992FC98401}" destId="{76980B69-5815-411B-B8DA-7C54F76B4ADF}" srcOrd="4" destOrd="0" presId="urn:microsoft.com/office/officeart/2005/8/layout/radial2"/>
    <dgm:cxn modelId="{D457E975-22A3-4316-B64B-E5B22D14F8A5}" type="presParOf" srcId="{76980B69-5815-411B-B8DA-7C54F76B4ADF}" destId="{E48597BB-803A-4968-805F-4E5BC2F60167}" srcOrd="0" destOrd="0" presId="urn:microsoft.com/office/officeart/2005/8/layout/radial2"/>
    <dgm:cxn modelId="{65EF3307-5B99-41B0-8411-EC61CB8479CA}" type="presParOf" srcId="{76980B69-5815-411B-B8DA-7C54F76B4ADF}" destId="{C6ACA81D-E327-4956-AEEF-7DBD88EB57A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7B5E96-D4BA-4537-85F0-4C14272A33EE}" type="doc">
      <dgm:prSet loTypeId="urn:microsoft.com/office/officeart/2005/8/layout/vList3#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9B92C70E-CE41-47B0-A4BF-3104AC95DDC0}">
      <dgm:prSet/>
      <dgm:spPr>
        <a:xfrm rot="10800000">
          <a:off x="2114323" y="1537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O Sal desempenha diferentes papeis no alimento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5868096-29D2-4571-BD19-3523CD52F35F}" type="parTrans" cxnId="{1B7BF8C8-623F-4F31-B28B-2285F6DFFC66}">
      <dgm:prSet/>
      <dgm:spPr/>
      <dgm:t>
        <a:bodyPr/>
        <a:lstStyle/>
        <a:p>
          <a:endParaRPr lang="pt-BR"/>
        </a:p>
      </dgm:t>
    </dgm:pt>
    <dgm:pt modelId="{0A6E9B0B-F595-4031-A7A3-AFB14F4D0183}" type="sibTrans" cxnId="{1B7BF8C8-623F-4F31-B28B-2285F6DFFC66}">
      <dgm:prSet/>
      <dgm:spPr/>
      <dgm:t>
        <a:bodyPr/>
        <a:lstStyle/>
        <a:p>
          <a:endParaRPr lang="pt-BR"/>
        </a:p>
      </dgm:t>
    </dgm:pt>
    <dgm:pt modelId="{EB8E3B31-3D3F-4623-A580-7FC71C541858}">
      <dgm:prSet/>
      <dgm:spPr>
        <a:xfrm rot="10800000">
          <a:off x="2114323" y="973004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Diferentes alimentos </a:t>
          </a:r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  <a:sym typeface="Wingdings"/>
            </a:rPr>
            <a:t>pedem </a:t>
          </a:r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diferentes soluções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38A8DB05-AB00-4649-B3DB-D08C28B6D206}" type="parTrans" cxnId="{E5078E36-4AAF-4864-AEEB-DF4E622150B2}">
      <dgm:prSet/>
      <dgm:spPr/>
      <dgm:t>
        <a:bodyPr/>
        <a:lstStyle/>
        <a:p>
          <a:endParaRPr lang="pt-BR"/>
        </a:p>
      </dgm:t>
    </dgm:pt>
    <dgm:pt modelId="{E2AE9410-00C9-46A7-8594-4055E484356B}" type="sibTrans" cxnId="{E5078E36-4AAF-4864-AEEB-DF4E622150B2}">
      <dgm:prSet/>
      <dgm:spPr/>
      <dgm:t>
        <a:bodyPr/>
        <a:lstStyle/>
        <a:p>
          <a:endParaRPr lang="pt-BR"/>
        </a:p>
      </dgm:t>
    </dgm:pt>
    <dgm:pt modelId="{CBAE6E2B-3723-4C90-84B4-5474F8BBD54E}">
      <dgm:prSet/>
      <dgm:spPr>
        <a:xfrm rot="10800000">
          <a:off x="2114323" y="1944472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Adaptação só funciona com implementação global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08ACC8B-247F-40FE-8A84-0B83D2EE8119}" type="parTrans" cxnId="{2849C64F-744A-4EF5-8564-25D5F430BF81}">
      <dgm:prSet/>
      <dgm:spPr/>
      <dgm:t>
        <a:bodyPr/>
        <a:lstStyle/>
        <a:p>
          <a:endParaRPr lang="pt-BR"/>
        </a:p>
      </dgm:t>
    </dgm:pt>
    <dgm:pt modelId="{C8076DE1-C74B-41F5-9678-53C3AD30B120}" type="sibTrans" cxnId="{2849C64F-744A-4EF5-8564-25D5F430BF81}">
      <dgm:prSet/>
      <dgm:spPr/>
      <dgm:t>
        <a:bodyPr/>
        <a:lstStyle/>
        <a:p>
          <a:endParaRPr lang="pt-BR"/>
        </a:p>
      </dgm:t>
    </dgm:pt>
    <dgm:pt modelId="{5FBE68E5-EE93-45E5-8590-ECDA0B67A8C5}">
      <dgm:prSet/>
      <dgm:spPr>
        <a:xfrm rot="10800000">
          <a:off x="2114323" y="2915940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Reduções acima de 15% só com soluções tecnológicas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3C810DB2-C0CC-4A50-983C-C9D716089D49}" type="parTrans" cxnId="{FC4CCE07-14C7-4815-BDA6-B6C4B1DF9F98}">
      <dgm:prSet/>
      <dgm:spPr/>
      <dgm:t>
        <a:bodyPr/>
        <a:lstStyle/>
        <a:p>
          <a:endParaRPr lang="pt-BR"/>
        </a:p>
      </dgm:t>
    </dgm:pt>
    <dgm:pt modelId="{91B885A3-78E6-4F66-A3A2-C51EC500AA13}" type="sibTrans" cxnId="{FC4CCE07-14C7-4815-BDA6-B6C4B1DF9F98}">
      <dgm:prSet/>
      <dgm:spPr/>
      <dgm:t>
        <a:bodyPr/>
        <a:lstStyle/>
        <a:p>
          <a:endParaRPr lang="pt-BR"/>
        </a:p>
      </dgm:t>
    </dgm:pt>
    <dgm:pt modelId="{304F4A03-B4B2-4115-875E-52FCD027F6A5}">
      <dgm:prSet/>
      <dgm:spPr>
        <a:xfrm rot="10800000">
          <a:off x="2114323" y="3887407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rtl="0"/>
          <a:r>
            <a:rPr lang="pt-BR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Substituição de Sal envolve custo</a:t>
          </a:r>
          <a:endParaRPr lang="pt-BR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941436D2-DA87-440A-BEA2-7D1B9DEAADD1}" type="parTrans" cxnId="{A2E0A2AF-547B-4B5C-A079-E6723667B8BD}">
      <dgm:prSet/>
      <dgm:spPr/>
      <dgm:t>
        <a:bodyPr/>
        <a:lstStyle/>
        <a:p>
          <a:endParaRPr lang="pt-BR"/>
        </a:p>
      </dgm:t>
    </dgm:pt>
    <dgm:pt modelId="{913554F6-7EB2-495E-BE08-62E9B8F5FDF7}" type="sibTrans" cxnId="{A2E0A2AF-547B-4B5C-A079-E6723667B8BD}">
      <dgm:prSet/>
      <dgm:spPr/>
      <dgm:t>
        <a:bodyPr/>
        <a:lstStyle/>
        <a:p>
          <a:endParaRPr lang="pt-BR"/>
        </a:p>
      </dgm:t>
    </dgm:pt>
    <dgm:pt modelId="{E974090F-15DA-42B1-BC09-77A64CEC135F}" type="pres">
      <dgm:prSet presAssocID="{BC7B5E96-D4BA-4537-85F0-4C14272A33E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083AD71-3AC6-4413-B3A6-B584BC67E661}" type="pres">
      <dgm:prSet presAssocID="{9B92C70E-CE41-47B0-A4BF-3104AC95DDC0}" presName="composite" presStyleCnt="0"/>
      <dgm:spPr/>
    </dgm:pt>
    <dgm:pt modelId="{3950CB70-7B0F-4541-A92D-2228D9441C52}" type="pres">
      <dgm:prSet presAssocID="{9B92C70E-CE41-47B0-A4BF-3104AC95DDC0}" presName="imgShp" presStyleLbl="fgImgPlace1" presStyleIdx="0" presStyleCnt="5"/>
      <dgm:spPr>
        <a:xfrm>
          <a:off x="1740253" y="1537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E03318A9-082A-48AB-AB48-D4DD2D690070}" type="pres">
      <dgm:prSet presAssocID="{9B92C70E-CE41-47B0-A4BF-3104AC95DDC0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8B7BB4-397A-48F0-848A-B114C672CC4B}" type="pres">
      <dgm:prSet presAssocID="{0A6E9B0B-F595-4031-A7A3-AFB14F4D0183}" presName="spacing" presStyleCnt="0"/>
      <dgm:spPr/>
    </dgm:pt>
    <dgm:pt modelId="{D666DFF5-D85F-4236-9B90-8187EB651FF5}" type="pres">
      <dgm:prSet presAssocID="{EB8E3B31-3D3F-4623-A580-7FC71C541858}" presName="composite" presStyleCnt="0"/>
      <dgm:spPr/>
    </dgm:pt>
    <dgm:pt modelId="{9515A07F-AC8C-40D8-9227-6241862C86B5}" type="pres">
      <dgm:prSet presAssocID="{EB8E3B31-3D3F-4623-A580-7FC71C541858}" presName="imgShp" presStyleLbl="fgImgPlace1" presStyleIdx="1" presStyleCnt="5"/>
      <dgm:spPr>
        <a:xfrm>
          <a:off x="1740253" y="973004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2295ADB7-2FF1-43B2-A3AD-1AEEAD8D6ABC}" type="pres">
      <dgm:prSet presAssocID="{EB8E3B31-3D3F-4623-A580-7FC71C541858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D4A1F5-1F4A-4804-9ECE-47E29EED5B0B}" type="pres">
      <dgm:prSet presAssocID="{E2AE9410-00C9-46A7-8594-4055E484356B}" presName="spacing" presStyleCnt="0"/>
      <dgm:spPr/>
    </dgm:pt>
    <dgm:pt modelId="{8896C612-4BDA-467A-8A13-FBFC015AF7E8}" type="pres">
      <dgm:prSet presAssocID="{CBAE6E2B-3723-4C90-84B4-5474F8BBD54E}" presName="composite" presStyleCnt="0"/>
      <dgm:spPr/>
    </dgm:pt>
    <dgm:pt modelId="{DDBB41A6-B4A2-4CC1-91E2-AF5D9DA4F15E}" type="pres">
      <dgm:prSet presAssocID="{CBAE6E2B-3723-4C90-84B4-5474F8BBD54E}" presName="imgShp" presStyleLbl="fgImgPlace1" presStyleIdx="2" presStyleCnt="5"/>
      <dgm:spPr>
        <a:xfrm>
          <a:off x="1740253" y="1944472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9E98BAF1-41CF-4523-9DAC-E8A3FDE3E9E8}" type="pres">
      <dgm:prSet presAssocID="{CBAE6E2B-3723-4C90-84B4-5474F8BBD54E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6C9C07-B9EE-4473-B2FA-D37F65A2563A}" type="pres">
      <dgm:prSet presAssocID="{C8076DE1-C74B-41F5-9678-53C3AD30B120}" presName="spacing" presStyleCnt="0"/>
      <dgm:spPr/>
    </dgm:pt>
    <dgm:pt modelId="{F07EB0A8-1286-425D-89A2-11B4DCE9B5AE}" type="pres">
      <dgm:prSet presAssocID="{5FBE68E5-EE93-45E5-8590-ECDA0B67A8C5}" presName="composite" presStyleCnt="0"/>
      <dgm:spPr/>
    </dgm:pt>
    <dgm:pt modelId="{9B232594-A1E4-43C3-AD01-8ADB6F155879}" type="pres">
      <dgm:prSet presAssocID="{5FBE68E5-EE93-45E5-8590-ECDA0B67A8C5}" presName="imgShp" presStyleLbl="fgImgPlace1" presStyleIdx="3" presStyleCnt="5"/>
      <dgm:spPr>
        <a:xfrm>
          <a:off x="1740253" y="2915940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BDCB9C07-2455-471D-A557-6C6CF2B23F81}" type="pres">
      <dgm:prSet presAssocID="{5FBE68E5-EE93-45E5-8590-ECDA0B67A8C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ADCE4A-DCEF-419A-A9DF-3C9C81053F38}" type="pres">
      <dgm:prSet presAssocID="{91B885A3-78E6-4F66-A3A2-C51EC500AA13}" presName="spacing" presStyleCnt="0"/>
      <dgm:spPr/>
    </dgm:pt>
    <dgm:pt modelId="{D781F4EA-D001-4AFF-9C73-2F2F40875525}" type="pres">
      <dgm:prSet presAssocID="{304F4A03-B4B2-4115-875E-52FCD027F6A5}" presName="composite" presStyleCnt="0"/>
      <dgm:spPr/>
    </dgm:pt>
    <dgm:pt modelId="{27A8F739-48A1-44AE-8B57-C699C46C08E1}" type="pres">
      <dgm:prSet presAssocID="{304F4A03-B4B2-4115-875E-52FCD027F6A5}" presName="imgShp" presStyleLbl="fgImgPlace1" presStyleIdx="4" presStyleCnt="5"/>
      <dgm:spPr>
        <a:xfrm>
          <a:off x="1740253" y="3887407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7767BE38-A16A-4155-98CB-977FCEEF0D7C}" type="pres">
      <dgm:prSet presAssocID="{304F4A03-B4B2-4115-875E-52FCD027F6A5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2E0A2AF-547B-4B5C-A079-E6723667B8BD}" srcId="{BC7B5E96-D4BA-4537-85F0-4C14272A33EE}" destId="{304F4A03-B4B2-4115-875E-52FCD027F6A5}" srcOrd="4" destOrd="0" parTransId="{941436D2-DA87-440A-BEA2-7D1B9DEAADD1}" sibTransId="{913554F6-7EB2-495E-BE08-62E9B8F5FDF7}"/>
    <dgm:cxn modelId="{6AFF6FBD-777E-4989-B5B0-55BB588331C2}" type="presOf" srcId="{BC7B5E96-D4BA-4537-85F0-4C14272A33EE}" destId="{E974090F-15DA-42B1-BC09-77A64CEC135F}" srcOrd="0" destOrd="0" presId="urn:microsoft.com/office/officeart/2005/8/layout/vList3#2"/>
    <dgm:cxn modelId="{8673EDF1-FF01-495F-B555-D2BB71A51503}" type="presOf" srcId="{5FBE68E5-EE93-45E5-8590-ECDA0B67A8C5}" destId="{BDCB9C07-2455-471D-A557-6C6CF2B23F81}" srcOrd="0" destOrd="0" presId="urn:microsoft.com/office/officeart/2005/8/layout/vList3#2"/>
    <dgm:cxn modelId="{1B7BF8C8-623F-4F31-B28B-2285F6DFFC66}" srcId="{BC7B5E96-D4BA-4537-85F0-4C14272A33EE}" destId="{9B92C70E-CE41-47B0-A4BF-3104AC95DDC0}" srcOrd="0" destOrd="0" parTransId="{25868096-29D2-4571-BD19-3523CD52F35F}" sibTransId="{0A6E9B0B-F595-4031-A7A3-AFB14F4D0183}"/>
    <dgm:cxn modelId="{E5078E36-4AAF-4864-AEEB-DF4E622150B2}" srcId="{BC7B5E96-D4BA-4537-85F0-4C14272A33EE}" destId="{EB8E3B31-3D3F-4623-A580-7FC71C541858}" srcOrd="1" destOrd="0" parTransId="{38A8DB05-AB00-4649-B3DB-D08C28B6D206}" sibTransId="{E2AE9410-00C9-46A7-8594-4055E484356B}"/>
    <dgm:cxn modelId="{57DD298D-56E0-4504-96C4-C87B2BB1FE27}" type="presOf" srcId="{304F4A03-B4B2-4115-875E-52FCD027F6A5}" destId="{7767BE38-A16A-4155-98CB-977FCEEF0D7C}" srcOrd="0" destOrd="0" presId="urn:microsoft.com/office/officeart/2005/8/layout/vList3#2"/>
    <dgm:cxn modelId="{FC4CCE07-14C7-4815-BDA6-B6C4B1DF9F98}" srcId="{BC7B5E96-D4BA-4537-85F0-4C14272A33EE}" destId="{5FBE68E5-EE93-45E5-8590-ECDA0B67A8C5}" srcOrd="3" destOrd="0" parTransId="{3C810DB2-C0CC-4A50-983C-C9D716089D49}" sibTransId="{91B885A3-78E6-4F66-A3A2-C51EC500AA13}"/>
    <dgm:cxn modelId="{7F3D4A0C-5811-40F0-B82D-846BFB5BB064}" type="presOf" srcId="{9B92C70E-CE41-47B0-A4BF-3104AC95DDC0}" destId="{E03318A9-082A-48AB-AB48-D4DD2D690070}" srcOrd="0" destOrd="0" presId="urn:microsoft.com/office/officeart/2005/8/layout/vList3#2"/>
    <dgm:cxn modelId="{50903550-E9F6-4213-83BD-DFF58B7F57DA}" type="presOf" srcId="{CBAE6E2B-3723-4C90-84B4-5474F8BBD54E}" destId="{9E98BAF1-41CF-4523-9DAC-E8A3FDE3E9E8}" srcOrd="0" destOrd="0" presId="urn:microsoft.com/office/officeart/2005/8/layout/vList3#2"/>
    <dgm:cxn modelId="{D3E00D29-F20E-42D4-9BA2-A3E9C03A3D8E}" type="presOf" srcId="{EB8E3B31-3D3F-4623-A580-7FC71C541858}" destId="{2295ADB7-2FF1-43B2-A3AD-1AEEAD8D6ABC}" srcOrd="0" destOrd="0" presId="urn:microsoft.com/office/officeart/2005/8/layout/vList3#2"/>
    <dgm:cxn modelId="{2849C64F-744A-4EF5-8564-25D5F430BF81}" srcId="{BC7B5E96-D4BA-4537-85F0-4C14272A33EE}" destId="{CBAE6E2B-3723-4C90-84B4-5474F8BBD54E}" srcOrd="2" destOrd="0" parTransId="{B08ACC8B-247F-40FE-8A84-0B83D2EE8119}" sibTransId="{C8076DE1-C74B-41F5-9678-53C3AD30B120}"/>
    <dgm:cxn modelId="{FD6E8DB8-86CE-4E64-8510-649C3B9975B8}" type="presParOf" srcId="{E974090F-15DA-42B1-BC09-77A64CEC135F}" destId="{A083AD71-3AC6-4413-B3A6-B584BC67E661}" srcOrd="0" destOrd="0" presId="urn:microsoft.com/office/officeart/2005/8/layout/vList3#2"/>
    <dgm:cxn modelId="{075DE672-9AFA-4D9F-9C96-D2CFEB3AA5DF}" type="presParOf" srcId="{A083AD71-3AC6-4413-B3A6-B584BC67E661}" destId="{3950CB70-7B0F-4541-A92D-2228D9441C52}" srcOrd="0" destOrd="0" presId="urn:microsoft.com/office/officeart/2005/8/layout/vList3#2"/>
    <dgm:cxn modelId="{4CFD09A0-4033-4983-9404-B256A3D34C5E}" type="presParOf" srcId="{A083AD71-3AC6-4413-B3A6-B584BC67E661}" destId="{E03318A9-082A-48AB-AB48-D4DD2D690070}" srcOrd="1" destOrd="0" presId="urn:microsoft.com/office/officeart/2005/8/layout/vList3#2"/>
    <dgm:cxn modelId="{4962A59B-9212-4623-8784-F4801B5C8AC6}" type="presParOf" srcId="{E974090F-15DA-42B1-BC09-77A64CEC135F}" destId="{488B7BB4-397A-48F0-848A-B114C672CC4B}" srcOrd="1" destOrd="0" presId="urn:microsoft.com/office/officeart/2005/8/layout/vList3#2"/>
    <dgm:cxn modelId="{776494A9-A596-45A5-9A2A-E3219FECCB1D}" type="presParOf" srcId="{E974090F-15DA-42B1-BC09-77A64CEC135F}" destId="{D666DFF5-D85F-4236-9B90-8187EB651FF5}" srcOrd="2" destOrd="0" presId="urn:microsoft.com/office/officeart/2005/8/layout/vList3#2"/>
    <dgm:cxn modelId="{A8831CF9-C69D-4A98-B516-CA86CD61DDD4}" type="presParOf" srcId="{D666DFF5-D85F-4236-9B90-8187EB651FF5}" destId="{9515A07F-AC8C-40D8-9227-6241862C86B5}" srcOrd="0" destOrd="0" presId="urn:microsoft.com/office/officeart/2005/8/layout/vList3#2"/>
    <dgm:cxn modelId="{E8EC9BE1-87BF-4C39-9856-82492E3D9AA4}" type="presParOf" srcId="{D666DFF5-D85F-4236-9B90-8187EB651FF5}" destId="{2295ADB7-2FF1-43B2-A3AD-1AEEAD8D6ABC}" srcOrd="1" destOrd="0" presId="urn:microsoft.com/office/officeart/2005/8/layout/vList3#2"/>
    <dgm:cxn modelId="{323A10F0-75B8-4018-A35F-A6FFC4E65C67}" type="presParOf" srcId="{E974090F-15DA-42B1-BC09-77A64CEC135F}" destId="{87D4A1F5-1F4A-4804-9ECE-47E29EED5B0B}" srcOrd="3" destOrd="0" presId="urn:microsoft.com/office/officeart/2005/8/layout/vList3#2"/>
    <dgm:cxn modelId="{2EEAA3A0-94DC-406F-855B-FEB39D2A210F}" type="presParOf" srcId="{E974090F-15DA-42B1-BC09-77A64CEC135F}" destId="{8896C612-4BDA-467A-8A13-FBFC015AF7E8}" srcOrd="4" destOrd="0" presId="urn:microsoft.com/office/officeart/2005/8/layout/vList3#2"/>
    <dgm:cxn modelId="{F528DCE9-523E-4861-9256-B369811F3E05}" type="presParOf" srcId="{8896C612-4BDA-467A-8A13-FBFC015AF7E8}" destId="{DDBB41A6-B4A2-4CC1-91E2-AF5D9DA4F15E}" srcOrd="0" destOrd="0" presId="urn:microsoft.com/office/officeart/2005/8/layout/vList3#2"/>
    <dgm:cxn modelId="{B1B44357-8E66-42F5-B059-C27C5AEE555D}" type="presParOf" srcId="{8896C612-4BDA-467A-8A13-FBFC015AF7E8}" destId="{9E98BAF1-41CF-4523-9DAC-E8A3FDE3E9E8}" srcOrd="1" destOrd="0" presId="urn:microsoft.com/office/officeart/2005/8/layout/vList3#2"/>
    <dgm:cxn modelId="{5DA9E4E8-152A-48D8-B5AD-3C289E8E1F46}" type="presParOf" srcId="{E974090F-15DA-42B1-BC09-77A64CEC135F}" destId="{086C9C07-B9EE-4473-B2FA-D37F65A2563A}" srcOrd="5" destOrd="0" presId="urn:microsoft.com/office/officeart/2005/8/layout/vList3#2"/>
    <dgm:cxn modelId="{6C9A7652-744E-4FF0-8E63-A77D43C05D1B}" type="presParOf" srcId="{E974090F-15DA-42B1-BC09-77A64CEC135F}" destId="{F07EB0A8-1286-425D-89A2-11B4DCE9B5AE}" srcOrd="6" destOrd="0" presId="urn:microsoft.com/office/officeart/2005/8/layout/vList3#2"/>
    <dgm:cxn modelId="{BA05D5F6-E125-4603-93BF-68DF10DEB201}" type="presParOf" srcId="{F07EB0A8-1286-425D-89A2-11B4DCE9B5AE}" destId="{9B232594-A1E4-43C3-AD01-8ADB6F155879}" srcOrd="0" destOrd="0" presId="urn:microsoft.com/office/officeart/2005/8/layout/vList3#2"/>
    <dgm:cxn modelId="{446C7E73-7F53-4C3F-91F8-BC4E9F0DCDE8}" type="presParOf" srcId="{F07EB0A8-1286-425D-89A2-11B4DCE9B5AE}" destId="{BDCB9C07-2455-471D-A557-6C6CF2B23F81}" srcOrd="1" destOrd="0" presId="urn:microsoft.com/office/officeart/2005/8/layout/vList3#2"/>
    <dgm:cxn modelId="{49013083-ACF0-4B58-B2A3-A1BE3D8211AA}" type="presParOf" srcId="{E974090F-15DA-42B1-BC09-77A64CEC135F}" destId="{26ADCE4A-DCEF-419A-A9DF-3C9C81053F38}" srcOrd="7" destOrd="0" presId="urn:microsoft.com/office/officeart/2005/8/layout/vList3#2"/>
    <dgm:cxn modelId="{1367C793-AE7D-4314-A4D6-29F1F2B269A5}" type="presParOf" srcId="{E974090F-15DA-42B1-BC09-77A64CEC135F}" destId="{D781F4EA-D001-4AFF-9C73-2F2F40875525}" srcOrd="8" destOrd="0" presId="urn:microsoft.com/office/officeart/2005/8/layout/vList3#2"/>
    <dgm:cxn modelId="{6EF1DC0B-73ED-4C1A-AA87-1831602797AC}" type="presParOf" srcId="{D781F4EA-D001-4AFF-9C73-2F2F40875525}" destId="{27A8F739-48A1-44AE-8B57-C699C46C08E1}" srcOrd="0" destOrd="0" presId="urn:microsoft.com/office/officeart/2005/8/layout/vList3#2"/>
    <dgm:cxn modelId="{AD030E94-008D-4806-9085-08EC5B3D2BBA}" type="presParOf" srcId="{D781F4EA-D001-4AFF-9C73-2F2F40875525}" destId="{7767BE38-A16A-4155-98CB-977FCEEF0D7C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5A7CD107-F486-4789-B89F-A733CF423D86}" type="presOf" srcId="{F5359067-6BA0-4A57-BCC8-353B9D3D54B0}" destId="{BE03A9D2-F4FA-4BB1-9059-62075506E034}" srcOrd="0" destOrd="0" presId="urn:microsoft.com/office/officeart/2005/8/layout/radial2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7446E3D7-8D53-4D63-975D-54BA755E3B1E}" type="presOf" srcId="{5BA01F8F-73CC-44BB-B433-4CC8EE211F02}" destId="{6E8BC478-5AF9-4631-9902-10532F5DBDD2}" srcOrd="0" destOrd="0" presId="urn:microsoft.com/office/officeart/2005/8/layout/radial2"/>
    <dgm:cxn modelId="{5031EC49-7E14-4E6B-8402-4B315FE1D5D6}" type="presOf" srcId="{E9EB3713-1620-43AB-A6D2-81F18DD48736}" destId="{549EABA9-75A5-4834-90C3-A4601D7361C1}" srcOrd="0" destOrd="0" presId="urn:microsoft.com/office/officeart/2005/8/layout/radial2"/>
    <dgm:cxn modelId="{C7D47608-9C6F-4687-B7AF-3A604D3A7BA2}" type="presOf" srcId="{48CF2C90-9DCA-4D4B-8422-E86812E05278}" destId="{FE023FB6-7126-42FB-8E60-FC8FA1B9E5A9}" srcOrd="0" destOrd="0" presId="urn:microsoft.com/office/officeart/2005/8/layout/radial2"/>
    <dgm:cxn modelId="{5C135BDA-B418-4923-BB5B-14A821E41FF9}" type="presOf" srcId="{1990CDBD-0B7C-453E-BA9E-98F79F23FC60}" destId="{7E884E4E-64F2-4A2E-B57B-65DFCBC4B99F}" srcOrd="0" destOrd="0" presId="urn:microsoft.com/office/officeart/2005/8/layout/radial2"/>
    <dgm:cxn modelId="{9E77D4A0-9E2D-4D18-BA32-C68A10DDF1A6}" type="presOf" srcId="{1395900E-4C0B-4CE6-A97F-5FADD0FC77B5}" destId="{85EF6E88-870E-44DD-A844-5F69411A31A4}" srcOrd="0" destOrd="0" presId="urn:microsoft.com/office/officeart/2005/8/layout/radial2"/>
    <dgm:cxn modelId="{3858880A-46AE-4D2B-85E2-2E1A15215F4B}" type="presOf" srcId="{0114043C-DC8E-474C-9430-FF592259FE27}" destId="{1DE4980A-27E4-47C4-BACE-556A4453544D}" srcOrd="0" destOrd="0" presId="urn:microsoft.com/office/officeart/2005/8/layout/radial2"/>
    <dgm:cxn modelId="{0D3D4BA8-D16D-488E-9CE4-C8C94F5B1028}" type="presOf" srcId="{B25334A5-8F85-44E0-9CCA-EF35B0E04FD2}" destId="{DF66224A-77D6-495A-9931-75E040273C82}" srcOrd="0" destOrd="0" presId="urn:microsoft.com/office/officeart/2005/8/layout/radial2"/>
    <dgm:cxn modelId="{5FA40189-01B1-4DE3-88BD-0F31BE3DBD06}" type="presOf" srcId="{919E5311-C448-4F82-A986-E9FEDF9416A5}" destId="{41286A3F-9611-4D15-A479-F2FD7134EB67}" srcOrd="0" destOrd="0" presId="urn:microsoft.com/office/officeart/2005/8/layout/radial2"/>
    <dgm:cxn modelId="{B944FA40-3660-4555-9E31-C4BA42C87B6B}" type="presOf" srcId="{21EE67AF-23F6-4F81-B753-4AE6FD966A8F}" destId="{154BDDAA-7A00-4685-B6BD-5FDDF5C334D5}" srcOrd="0" destOrd="0" presId="urn:microsoft.com/office/officeart/2005/8/layout/radial2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267622F3-E779-4047-8B3B-2B5CB82818F5}" type="presOf" srcId="{75A7CA94-98EA-4ADE-895A-80AAFD1ACF57}" destId="{8226C563-3ACD-4A9C-A007-660FF9C3A37D}" srcOrd="0" destOrd="0" presId="urn:microsoft.com/office/officeart/2005/8/layout/radial2"/>
    <dgm:cxn modelId="{0D4BDDED-3CAC-4769-BB96-B4ED39D30D69}" type="presParOf" srcId="{85EF6E88-870E-44DD-A844-5F69411A31A4}" destId="{FC823C76-83CE-4065-A5E3-DE399B0CB0D7}" srcOrd="0" destOrd="0" presId="urn:microsoft.com/office/officeart/2005/8/layout/radial2"/>
    <dgm:cxn modelId="{707632D9-5A82-4603-A2EB-C3DAC7C85385}" type="presParOf" srcId="{FC823C76-83CE-4065-A5E3-DE399B0CB0D7}" destId="{1456FB8D-7B66-4A82-BC54-596527108374}" srcOrd="0" destOrd="0" presId="urn:microsoft.com/office/officeart/2005/8/layout/radial2"/>
    <dgm:cxn modelId="{4E36769C-7E43-4FFD-88B8-DEDC447CC6DC}" type="presParOf" srcId="{1456FB8D-7B66-4A82-BC54-596527108374}" destId="{45E079A3-0B98-43AF-B752-34DFCB0073D1}" srcOrd="0" destOrd="0" presId="urn:microsoft.com/office/officeart/2005/8/layout/radial2"/>
    <dgm:cxn modelId="{AC8648A6-DD97-48C2-85FB-DAC432D1C709}" type="presParOf" srcId="{1456FB8D-7B66-4A82-BC54-596527108374}" destId="{D2950DDC-82F7-4648-836D-B8108137B919}" srcOrd="1" destOrd="0" presId="urn:microsoft.com/office/officeart/2005/8/layout/radial2"/>
    <dgm:cxn modelId="{64C247C0-570A-43B4-88E1-988E1433D6BB}" type="presParOf" srcId="{FC823C76-83CE-4065-A5E3-DE399B0CB0D7}" destId="{7E884E4E-64F2-4A2E-B57B-65DFCBC4B99F}" srcOrd="1" destOrd="0" presId="urn:microsoft.com/office/officeart/2005/8/layout/radial2"/>
    <dgm:cxn modelId="{89BF235F-F180-47D1-9820-5EB938EF0830}" type="presParOf" srcId="{FC823C76-83CE-4065-A5E3-DE399B0CB0D7}" destId="{746210CC-7AF0-4C22-ABC4-779482A88191}" srcOrd="2" destOrd="0" presId="urn:microsoft.com/office/officeart/2005/8/layout/radial2"/>
    <dgm:cxn modelId="{C721C10B-CD92-4640-933D-5C07C5682ADF}" type="presParOf" srcId="{746210CC-7AF0-4C22-ABC4-779482A88191}" destId="{8226C563-3ACD-4A9C-A007-660FF9C3A37D}" srcOrd="0" destOrd="0" presId="urn:microsoft.com/office/officeart/2005/8/layout/radial2"/>
    <dgm:cxn modelId="{64CE42B5-CF45-482A-8B41-DDF9B18A395E}" type="presParOf" srcId="{746210CC-7AF0-4C22-ABC4-779482A88191}" destId="{6F4BFBAA-75B6-47D1-8E26-F3ABC7A417CF}" srcOrd="1" destOrd="0" presId="urn:microsoft.com/office/officeart/2005/8/layout/radial2"/>
    <dgm:cxn modelId="{0DB3E876-7159-4151-A594-2D30085DA3DE}" type="presParOf" srcId="{FC823C76-83CE-4065-A5E3-DE399B0CB0D7}" destId="{549EABA9-75A5-4834-90C3-A4601D7361C1}" srcOrd="3" destOrd="0" presId="urn:microsoft.com/office/officeart/2005/8/layout/radial2"/>
    <dgm:cxn modelId="{8BC3A63D-E659-4822-9CE7-486975DACC61}" type="presParOf" srcId="{FC823C76-83CE-4065-A5E3-DE399B0CB0D7}" destId="{A8580D46-D5BD-4F26-973C-95B57DA206CF}" srcOrd="4" destOrd="0" presId="urn:microsoft.com/office/officeart/2005/8/layout/radial2"/>
    <dgm:cxn modelId="{BBE8AA44-C7F0-45B7-AE10-42527FD8BA63}" type="presParOf" srcId="{A8580D46-D5BD-4F26-973C-95B57DA206CF}" destId="{1DE4980A-27E4-47C4-BACE-556A4453544D}" srcOrd="0" destOrd="0" presId="urn:microsoft.com/office/officeart/2005/8/layout/radial2"/>
    <dgm:cxn modelId="{5BF54C6B-3360-480E-9C38-9DEF12C4B3E9}" type="presParOf" srcId="{A8580D46-D5BD-4F26-973C-95B57DA206CF}" destId="{EF39DDA5-67D9-4A43-8BCD-1C7C2382ECDC}" srcOrd="1" destOrd="0" presId="urn:microsoft.com/office/officeart/2005/8/layout/radial2"/>
    <dgm:cxn modelId="{098B2CF5-E802-491E-B18D-7089B5E9BF5C}" type="presParOf" srcId="{FC823C76-83CE-4065-A5E3-DE399B0CB0D7}" destId="{154BDDAA-7A00-4685-B6BD-5FDDF5C334D5}" srcOrd="5" destOrd="0" presId="urn:microsoft.com/office/officeart/2005/8/layout/radial2"/>
    <dgm:cxn modelId="{5B0B2D68-78BA-4E8B-9B6A-6B8C7C15B47D}" type="presParOf" srcId="{FC823C76-83CE-4065-A5E3-DE399B0CB0D7}" destId="{38AD5FAF-2710-456A-BEF1-34336E716B32}" srcOrd="6" destOrd="0" presId="urn:microsoft.com/office/officeart/2005/8/layout/radial2"/>
    <dgm:cxn modelId="{12A508C8-38CB-43B7-9CBB-76289839B108}" type="presParOf" srcId="{38AD5FAF-2710-456A-BEF1-34336E716B32}" destId="{6E8BC478-5AF9-4631-9902-10532F5DBDD2}" srcOrd="0" destOrd="0" presId="urn:microsoft.com/office/officeart/2005/8/layout/radial2"/>
    <dgm:cxn modelId="{F10A8593-484A-42C6-AF37-D1C2879BDA10}" type="presParOf" srcId="{38AD5FAF-2710-456A-BEF1-34336E716B32}" destId="{8E128920-6360-4FE5-AC15-C58F00A6265A}" srcOrd="1" destOrd="0" presId="urn:microsoft.com/office/officeart/2005/8/layout/radial2"/>
    <dgm:cxn modelId="{1251E1D2-0C98-4CE0-9EB6-8B2F82FD5ED9}" type="presParOf" srcId="{FC823C76-83CE-4065-A5E3-DE399B0CB0D7}" destId="{BE03A9D2-F4FA-4BB1-9059-62075506E034}" srcOrd="7" destOrd="0" presId="urn:microsoft.com/office/officeart/2005/8/layout/radial2"/>
    <dgm:cxn modelId="{8049E339-8AC8-469D-B61D-E63302A67405}" type="presParOf" srcId="{FC823C76-83CE-4065-A5E3-DE399B0CB0D7}" destId="{3F5FFBB9-9E45-4149-81B4-FF1C2627B732}" srcOrd="8" destOrd="0" presId="urn:microsoft.com/office/officeart/2005/8/layout/radial2"/>
    <dgm:cxn modelId="{9099607F-D0E5-4DF2-8432-8635E2C6546A}" type="presParOf" srcId="{3F5FFBB9-9E45-4149-81B4-FF1C2627B732}" destId="{41286A3F-9611-4D15-A479-F2FD7134EB67}" srcOrd="0" destOrd="0" presId="urn:microsoft.com/office/officeart/2005/8/layout/radial2"/>
    <dgm:cxn modelId="{ADA3F344-7634-4517-AD4E-7F0CFD3BD7C3}" type="presParOf" srcId="{3F5FFBB9-9E45-4149-81B4-FF1C2627B732}" destId="{051A90C2-FAE3-4296-B5ED-37F129890115}" srcOrd="1" destOrd="0" presId="urn:microsoft.com/office/officeart/2005/8/layout/radial2"/>
    <dgm:cxn modelId="{BF5DDD6E-AA3D-4EDF-A3CF-447E5D93ACFF}" type="presParOf" srcId="{FC823C76-83CE-4065-A5E3-DE399B0CB0D7}" destId="{DF66224A-77D6-495A-9931-75E040273C82}" srcOrd="9" destOrd="0" presId="urn:microsoft.com/office/officeart/2005/8/layout/radial2"/>
    <dgm:cxn modelId="{71663028-67BD-4173-A9D4-A530DD32A828}" type="presParOf" srcId="{FC823C76-83CE-4065-A5E3-DE399B0CB0D7}" destId="{108FBEFB-BB37-4ABD-A4C0-0A21997B782A}" srcOrd="10" destOrd="0" presId="urn:microsoft.com/office/officeart/2005/8/layout/radial2"/>
    <dgm:cxn modelId="{EA8386F6-D63D-4616-BCFB-14EEDCA3897F}" type="presParOf" srcId="{108FBEFB-BB37-4ABD-A4C0-0A21997B782A}" destId="{FE023FB6-7126-42FB-8E60-FC8FA1B9E5A9}" srcOrd="0" destOrd="0" presId="urn:microsoft.com/office/officeart/2005/8/layout/radial2"/>
    <dgm:cxn modelId="{D86C765A-35DA-493D-A045-10CF3C3F39E7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73E5EEE0-1C92-4EB7-AFF6-FEEB8158BC7A}" type="presOf" srcId="{21EE67AF-23F6-4F81-B753-4AE6FD966A8F}" destId="{154BDDAA-7A00-4685-B6BD-5FDDF5C334D5}" srcOrd="0" destOrd="0" presId="urn:microsoft.com/office/officeart/2005/8/layout/radial2"/>
    <dgm:cxn modelId="{311A4076-99B5-40C7-B023-3863B438FC77}" type="presOf" srcId="{48CF2C90-9DCA-4D4B-8422-E86812E05278}" destId="{FE023FB6-7126-42FB-8E60-FC8FA1B9E5A9}" srcOrd="0" destOrd="0" presId="urn:microsoft.com/office/officeart/2005/8/layout/radial2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769C0A2F-3991-49D3-985F-CF7011ABFCD0}" type="presOf" srcId="{0114043C-DC8E-474C-9430-FF592259FE27}" destId="{1DE4980A-27E4-47C4-BACE-556A4453544D}" srcOrd="0" destOrd="0" presId="urn:microsoft.com/office/officeart/2005/8/layout/radial2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16489197-AD8D-4748-88D9-0F5C3D275C3D}" type="presOf" srcId="{1395900E-4C0B-4CE6-A97F-5FADD0FC77B5}" destId="{85EF6E88-870E-44DD-A844-5F69411A31A4}" srcOrd="0" destOrd="0" presId="urn:microsoft.com/office/officeart/2005/8/layout/radial2"/>
    <dgm:cxn modelId="{F9B89848-3CE6-4499-9AE3-ED59473E2D94}" type="presOf" srcId="{B25334A5-8F85-44E0-9CCA-EF35B0E04FD2}" destId="{DF66224A-77D6-495A-9931-75E040273C82}" srcOrd="0" destOrd="0" presId="urn:microsoft.com/office/officeart/2005/8/layout/radial2"/>
    <dgm:cxn modelId="{FE4E8773-D96D-46C5-A33A-A587802727D9}" type="presOf" srcId="{75A7CA94-98EA-4ADE-895A-80AAFD1ACF57}" destId="{8226C563-3ACD-4A9C-A007-660FF9C3A37D}" srcOrd="0" destOrd="0" presId="urn:microsoft.com/office/officeart/2005/8/layout/radial2"/>
    <dgm:cxn modelId="{BFC389B9-7779-4777-B87F-A44D61B3732F}" type="presOf" srcId="{1990CDBD-0B7C-453E-BA9E-98F79F23FC60}" destId="{7E884E4E-64F2-4A2E-B57B-65DFCBC4B99F}" srcOrd="0" destOrd="0" presId="urn:microsoft.com/office/officeart/2005/8/layout/radial2"/>
    <dgm:cxn modelId="{EB220B1A-D202-4C66-88EB-C54BD32706D8}" type="presOf" srcId="{F5359067-6BA0-4A57-BCC8-353B9D3D54B0}" destId="{BE03A9D2-F4FA-4BB1-9059-62075506E034}" srcOrd="0" destOrd="0" presId="urn:microsoft.com/office/officeart/2005/8/layout/radial2"/>
    <dgm:cxn modelId="{A406F2D3-447D-4868-AEF0-FF91E8A74946}" type="presOf" srcId="{5BA01F8F-73CC-44BB-B433-4CC8EE211F02}" destId="{6E8BC478-5AF9-4631-9902-10532F5DBDD2}" srcOrd="0" destOrd="0" presId="urn:microsoft.com/office/officeart/2005/8/layout/radial2"/>
    <dgm:cxn modelId="{37805DC0-4009-450B-BEA3-C92BEFEE32F2}" type="presOf" srcId="{919E5311-C448-4F82-A986-E9FEDF9416A5}" destId="{41286A3F-9611-4D15-A479-F2FD7134EB67}" srcOrd="0" destOrd="0" presId="urn:microsoft.com/office/officeart/2005/8/layout/radial2"/>
    <dgm:cxn modelId="{C3C5CD8F-52B8-4157-BB7A-6174133CA893}" type="presOf" srcId="{E9EB3713-1620-43AB-A6D2-81F18DD48736}" destId="{549EABA9-75A5-4834-90C3-A4601D7361C1}" srcOrd="0" destOrd="0" presId="urn:microsoft.com/office/officeart/2005/8/layout/radial2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F0B47609-6813-4F53-BA58-12E8B44779F6}" type="presParOf" srcId="{85EF6E88-870E-44DD-A844-5F69411A31A4}" destId="{FC823C76-83CE-4065-A5E3-DE399B0CB0D7}" srcOrd="0" destOrd="0" presId="urn:microsoft.com/office/officeart/2005/8/layout/radial2"/>
    <dgm:cxn modelId="{E3B698DD-A9B2-4428-AD6D-664351D0B9D9}" type="presParOf" srcId="{FC823C76-83CE-4065-A5E3-DE399B0CB0D7}" destId="{1456FB8D-7B66-4A82-BC54-596527108374}" srcOrd="0" destOrd="0" presId="urn:microsoft.com/office/officeart/2005/8/layout/radial2"/>
    <dgm:cxn modelId="{61583F77-FCED-4117-A790-0EA6F4B04C1B}" type="presParOf" srcId="{1456FB8D-7B66-4A82-BC54-596527108374}" destId="{45E079A3-0B98-43AF-B752-34DFCB0073D1}" srcOrd="0" destOrd="0" presId="urn:microsoft.com/office/officeart/2005/8/layout/radial2"/>
    <dgm:cxn modelId="{0F55ED40-AA63-4F95-961C-986FB1A03CAC}" type="presParOf" srcId="{1456FB8D-7B66-4A82-BC54-596527108374}" destId="{D2950DDC-82F7-4648-836D-B8108137B919}" srcOrd="1" destOrd="0" presId="urn:microsoft.com/office/officeart/2005/8/layout/radial2"/>
    <dgm:cxn modelId="{7BEBE04F-B052-4F2E-958C-C365C7B522EE}" type="presParOf" srcId="{FC823C76-83CE-4065-A5E3-DE399B0CB0D7}" destId="{7E884E4E-64F2-4A2E-B57B-65DFCBC4B99F}" srcOrd="1" destOrd="0" presId="urn:microsoft.com/office/officeart/2005/8/layout/radial2"/>
    <dgm:cxn modelId="{C1797A5A-E4C8-4669-80D9-4ED3ADB5947D}" type="presParOf" srcId="{FC823C76-83CE-4065-A5E3-DE399B0CB0D7}" destId="{746210CC-7AF0-4C22-ABC4-779482A88191}" srcOrd="2" destOrd="0" presId="urn:microsoft.com/office/officeart/2005/8/layout/radial2"/>
    <dgm:cxn modelId="{66984253-8299-42D1-847B-4AA6C1A88F9E}" type="presParOf" srcId="{746210CC-7AF0-4C22-ABC4-779482A88191}" destId="{8226C563-3ACD-4A9C-A007-660FF9C3A37D}" srcOrd="0" destOrd="0" presId="urn:microsoft.com/office/officeart/2005/8/layout/radial2"/>
    <dgm:cxn modelId="{7A741A04-9D78-48E9-935A-8E36A2499E09}" type="presParOf" srcId="{746210CC-7AF0-4C22-ABC4-779482A88191}" destId="{6F4BFBAA-75B6-47D1-8E26-F3ABC7A417CF}" srcOrd="1" destOrd="0" presId="urn:microsoft.com/office/officeart/2005/8/layout/radial2"/>
    <dgm:cxn modelId="{AD1ED445-1ECC-4EFB-AA4C-B343146EF260}" type="presParOf" srcId="{FC823C76-83CE-4065-A5E3-DE399B0CB0D7}" destId="{549EABA9-75A5-4834-90C3-A4601D7361C1}" srcOrd="3" destOrd="0" presId="urn:microsoft.com/office/officeart/2005/8/layout/radial2"/>
    <dgm:cxn modelId="{17BCE98A-936B-4A4C-928D-03C08F8244BB}" type="presParOf" srcId="{FC823C76-83CE-4065-A5E3-DE399B0CB0D7}" destId="{A8580D46-D5BD-4F26-973C-95B57DA206CF}" srcOrd="4" destOrd="0" presId="urn:microsoft.com/office/officeart/2005/8/layout/radial2"/>
    <dgm:cxn modelId="{85B180C9-03DB-4DED-A7E7-455DDA5F9AB7}" type="presParOf" srcId="{A8580D46-D5BD-4F26-973C-95B57DA206CF}" destId="{1DE4980A-27E4-47C4-BACE-556A4453544D}" srcOrd="0" destOrd="0" presId="urn:microsoft.com/office/officeart/2005/8/layout/radial2"/>
    <dgm:cxn modelId="{CB97221A-C189-421B-815F-94DC63161DD2}" type="presParOf" srcId="{A8580D46-D5BD-4F26-973C-95B57DA206CF}" destId="{EF39DDA5-67D9-4A43-8BCD-1C7C2382ECDC}" srcOrd="1" destOrd="0" presId="urn:microsoft.com/office/officeart/2005/8/layout/radial2"/>
    <dgm:cxn modelId="{6983C30B-34F5-4BC2-AB26-41F35FB43356}" type="presParOf" srcId="{FC823C76-83CE-4065-A5E3-DE399B0CB0D7}" destId="{154BDDAA-7A00-4685-B6BD-5FDDF5C334D5}" srcOrd="5" destOrd="0" presId="urn:microsoft.com/office/officeart/2005/8/layout/radial2"/>
    <dgm:cxn modelId="{AABE12BB-FE7D-4AA2-A908-12D983F3ECDD}" type="presParOf" srcId="{FC823C76-83CE-4065-A5E3-DE399B0CB0D7}" destId="{38AD5FAF-2710-456A-BEF1-34336E716B32}" srcOrd="6" destOrd="0" presId="urn:microsoft.com/office/officeart/2005/8/layout/radial2"/>
    <dgm:cxn modelId="{632B9B9C-67BC-4490-905B-AAB71F153B63}" type="presParOf" srcId="{38AD5FAF-2710-456A-BEF1-34336E716B32}" destId="{6E8BC478-5AF9-4631-9902-10532F5DBDD2}" srcOrd="0" destOrd="0" presId="urn:microsoft.com/office/officeart/2005/8/layout/radial2"/>
    <dgm:cxn modelId="{A9FD3DE3-72B3-4BE9-8472-B90D17FE2103}" type="presParOf" srcId="{38AD5FAF-2710-456A-BEF1-34336E716B32}" destId="{8E128920-6360-4FE5-AC15-C58F00A6265A}" srcOrd="1" destOrd="0" presId="urn:microsoft.com/office/officeart/2005/8/layout/radial2"/>
    <dgm:cxn modelId="{C874DF99-BC61-47AF-A99D-AA120DE22730}" type="presParOf" srcId="{FC823C76-83CE-4065-A5E3-DE399B0CB0D7}" destId="{BE03A9D2-F4FA-4BB1-9059-62075506E034}" srcOrd="7" destOrd="0" presId="urn:microsoft.com/office/officeart/2005/8/layout/radial2"/>
    <dgm:cxn modelId="{225FA328-9B93-4538-A264-16BA21765996}" type="presParOf" srcId="{FC823C76-83CE-4065-A5E3-DE399B0CB0D7}" destId="{3F5FFBB9-9E45-4149-81B4-FF1C2627B732}" srcOrd="8" destOrd="0" presId="urn:microsoft.com/office/officeart/2005/8/layout/radial2"/>
    <dgm:cxn modelId="{B5549162-9B83-47C3-B61F-5A23AA920F62}" type="presParOf" srcId="{3F5FFBB9-9E45-4149-81B4-FF1C2627B732}" destId="{41286A3F-9611-4D15-A479-F2FD7134EB67}" srcOrd="0" destOrd="0" presId="urn:microsoft.com/office/officeart/2005/8/layout/radial2"/>
    <dgm:cxn modelId="{FD1E4E05-62F8-406D-ACBD-33198D9A3297}" type="presParOf" srcId="{3F5FFBB9-9E45-4149-81B4-FF1C2627B732}" destId="{051A90C2-FAE3-4296-B5ED-37F129890115}" srcOrd="1" destOrd="0" presId="urn:microsoft.com/office/officeart/2005/8/layout/radial2"/>
    <dgm:cxn modelId="{89D6E0EB-C56B-44DA-8F5D-500035E12BC5}" type="presParOf" srcId="{FC823C76-83CE-4065-A5E3-DE399B0CB0D7}" destId="{DF66224A-77D6-495A-9931-75E040273C82}" srcOrd="9" destOrd="0" presId="urn:microsoft.com/office/officeart/2005/8/layout/radial2"/>
    <dgm:cxn modelId="{7D15A07E-F741-4D94-BBFA-23BECAC26FE0}" type="presParOf" srcId="{FC823C76-83CE-4065-A5E3-DE399B0CB0D7}" destId="{108FBEFB-BB37-4ABD-A4C0-0A21997B782A}" srcOrd="10" destOrd="0" presId="urn:microsoft.com/office/officeart/2005/8/layout/radial2"/>
    <dgm:cxn modelId="{A72D363E-7AC7-4AA6-8D9C-F16A5A3378C0}" type="presParOf" srcId="{108FBEFB-BB37-4ABD-A4C0-0A21997B782A}" destId="{FE023FB6-7126-42FB-8E60-FC8FA1B9E5A9}" srcOrd="0" destOrd="0" presId="urn:microsoft.com/office/officeart/2005/8/layout/radial2"/>
    <dgm:cxn modelId="{6500C5EB-8454-4FCE-AA4D-411BE7F36F23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5C17E82-242C-4717-9D2C-8F87638281E4}" type="presOf" srcId="{5BA01F8F-73CC-44BB-B433-4CC8EE211F02}" destId="{6E8BC478-5AF9-4631-9902-10532F5DBDD2}" srcOrd="0" destOrd="0" presId="urn:microsoft.com/office/officeart/2005/8/layout/radial2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FAD47BFA-B051-485F-BAD3-1D18F3069316}" type="presOf" srcId="{E9EB3713-1620-43AB-A6D2-81F18DD48736}" destId="{549EABA9-75A5-4834-90C3-A4601D7361C1}" srcOrd="0" destOrd="0" presId="urn:microsoft.com/office/officeart/2005/8/layout/radial2"/>
    <dgm:cxn modelId="{400355EF-EE60-4082-A700-DD86EF5C4BEA}" type="presOf" srcId="{1395900E-4C0B-4CE6-A97F-5FADD0FC77B5}" destId="{85EF6E88-870E-44DD-A844-5F69411A31A4}" srcOrd="0" destOrd="0" presId="urn:microsoft.com/office/officeart/2005/8/layout/radial2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93EBC2C4-EDBB-40F6-82FF-406817244102}" type="presOf" srcId="{48CF2C90-9DCA-4D4B-8422-E86812E05278}" destId="{FE023FB6-7126-42FB-8E60-FC8FA1B9E5A9}" srcOrd="0" destOrd="0" presId="urn:microsoft.com/office/officeart/2005/8/layout/radial2"/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CB898A60-A310-452A-B2E9-CE327DF646E4}" type="presOf" srcId="{0114043C-DC8E-474C-9430-FF592259FE27}" destId="{1DE4980A-27E4-47C4-BACE-556A4453544D}" srcOrd="0" destOrd="0" presId="urn:microsoft.com/office/officeart/2005/8/layout/radial2"/>
    <dgm:cxn modelId="{0064A51D-6498-40D3-9EBE-F481A39A033B}" type="presOf" srcId="{F5359067-6BA0-4A57-BCC8-353B9D3D54B0}" destId="{BE03A9D2-F4FA-4BB1-9059-62075506E034}" srcOrd="0" destOrd="0" presId="urn:microsoft.com/office/officeart/2005/8/layout/radial2"/>
    <dgm:cxn modelId="{2B3545AB-D930-48D1-92D4-8380898F3190}" type="presOf" srcId="{75A7CA94-98EA-4ADE-895A-80AAFD1ACF57}" destId="{8226C563-3ACD-4A9C-A007-660FF9C3A37D}" srcOrd="0" destOrd="0" presId="urn:microsoft.com/office/officeart/2005/8/layout/radial2"/>
    <dgm:cxn modelId="{11C9494A-BF76-4011-A04F-41AAD306C438}" type="presOf" srcId="{919E5311-C448-4F82-A986-E9FEDF9416A5}" destId="{41286A3F-9611-4D15-A479-F2FD7134EB67}" srcOrd="0" destOrd="0" presId="urn:microsoft.com/office/officeart/2005/8/layout/radial2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F9903D5D-3E05-4E6F-B7E1-137811F300D0}" type="presOf" srcId="{21EE67AF-23F6-4F81-B753-4AE6FD966A8F}" destId="{154BDDAA-7A00-4685-B6BD-5FDDF5C334D5}" srcOrd="0" destOrd="0" presId="urn:microsoft.com/office/officeart/2005/8/layout/radial2"/>
    <dgm:cxn modelId="{B235B573-9121-43B7-BF45-98D01AC0885A}" type="presOf" srcId="{1990CDBD-0B7C-453E-BA9E-98F79F23FC60}" destId="{7E884E4E-64F2-4A2E-B57B-65DFCBC4B99F}" srcOrd="0" destOrd="0" presId="urn:microsoft.com/office/officeart/2005/8/layout/radial2"/>
    <dgm:cxn modelId="{2F487A2B-BA31-4F54-AC13-F8A501E4FD31}" type="presOf" srcId="{B25334A5-8F85-44E0-9CCA-EF35B0E04FD2}" destId="{DF66224A-77D6-495A-9931-75E040273C82}" srcOrd="0" destOrd="0" presId="urn:microsoft.com/office/officeart/2005/8/layout/radial2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235A840D-26EA-4E02-8D12-BB13F047FC60}" type="presParOf" srcId="{85EF6E88-870E-44DD-A844-5F69411A31A4}" destId="{FC823C76-83CE-4065-A5E3-DE399B0CB0D7}" srcOrd="0" destOrd="0" presId="urn:microsoft.com/office/officeart/2005/8/layout/radial2"/>
    <dgm:cxn modelId="{6991F24A-A5C3-483D-8023-5529626616B4}" type="presParOf" srcId="{FC823C76-83CE-4065-A5E3-DE399B0CB0D7}" destId="{1456FB8D-7B66-4A82-BC54-596527108374}" srcOrd="0" destOrd="0" presId="urn:microsoft.com/office/officeart/2005/8/layout/radial2"/>
    <dgm:cxn modelId="{B016C99F-D466-4DFD-B270-C048C53D47AD}" type="presParOf" srcId="{1456FB8D-7B66-4A82-BC54-596527108374}" destId="{45E079A3-0B98-43AF-B752-34DFCB0073D1}" srcOrd="0" destOrd="0" presId="urn:microsoft.com/office/officeart/2005/8/layout/radial2"/>
    <dgm:cxn modelId="{E84BB258-81A1-40E8-A475-08347DE9472E}" type="presParOf" srcId="{1456FB8D-7B66-4A82-BC54-596527108374}" destId="{D2950DDC-82F7-4648-836D-B8108137B919}" srcOrd="1" destOrd="0" presId="urn:microsoft.com/office/officeart/2005/8/layout/radial2"/>
    <dgm:cxn modelId="{4CDE389F-8C73-416B-8B9F-122E2158B439}" type="presParOf" srcId="{FC823C76-83CE-4065-A5E3-DE399B0CB0D7}" destId="{7E884E4E-64F2-4A2E-B57B-65DFCBC4B99F}" srcOrd="1" destOrd="0" presId="urn:microsoft.com/office/officeart/2005/8/layout/radial2"/>
    <dgm:cxn modelId="{A76112EC-7AEE-4348-88FA-471A601A5260}" type="presParOf" srcId="{FC823C76-83CE-4065-A5E3-DE399B0CB0D7}" destId="{746210CC-7AF0-4C22-ABC4-779482A88191}" srcOrd="2" destOrd="0" presId="urn:microsoft.com/office/officeart/2005/8/layout/radial2"/>
    <dgm:cxn modelId="{2E35CF77-4648-4C7C-AFF5-8AF550596D15}" type="presParOf" srcId="{746210CC-7AF0-4C22-ABC4-779482A88191}" destId="{8226C563-3ACD-4A9C-A007-660FF9C3A37D}" srcOrd="0" destOrd="0" presId="urn:microsoft.com/office/officeart/2005/8/layout/radial2"/>
    <dgm:cxn modelId="{43D6CFFF-F27C-4812-849B-4A12980AC319}" type="presParOf" srcId="{746210CC-7AF0-4C22-ABC4-779482A88191}" destId="{6F4BFBAA-75B6-47D1-8E26-F3ABC7A417CF}" srcOrd="1" destOrd="0" presId="urn:microsoft.com/office/officeart/2005/8/layout/radial2"/>
    <dgm:cxn modelId="{34564803-8308-45C5-8750-AF0684FB076B}" type="presParOf" srcId="{FC823C76-83CE-4065-A5E3-DE399B0CB0D7}" destId="{549EABA9-75A5-4834-90C3-A4601D7361C1}" srcOrd="3" destOrd="0" presId="urn:microsoft.com/office/officeart/2005/8/layout/radial2"/>
    <dgm:cxn modelId="{CAD5BE82-9575-4B48-BAFF-1527CB602242}" type="presParOf" srcId="{FC823C76-83CE-4065-A5E3-DE399B0CB0D7}" destId="{A8580D46-D5BD-4F26-973C-95B57DA206CF}" srcOrd="4" destOrd="0" presId="urn:microsoft.com/office/officeart/2005/8/layout/radial2"/>
    <dgm:cxn modelId="{4349A3B8-DF48-4996-B1D1-376C6FBD2A2E}" type="presParOf" srcId="{A8580D46-D5BD-4F26-973C-95B57DA206CF}" destId="{1DE4980A-27E4-47C4-BACE-556A4453544D}" srcOrd="0" destOrd="0" presId="urn:microsoft.com/office/officeart/2005/8/layout/radial2"/>
    <dgm:cxn modelId="{2D8E0739-3966-420A-9459-73941F8FB6F6}" type="presParOf" srcId="{A8580D46-D5BD-4F26-973C-95B57DA206CF}" destId="{EF39DDA5-67D9-4A43-8BCD-1C7C2382ECDC}" srcOrd="1" destOrd="0" presId="urn:microsoft.com/office/officeart/2005/8/layout/radial2"/>
    <dgm:cxn modelId="{2EFE76F0-7C38-4D50-BA13-B1269302E507}" type="presParOf" srcId="{FC823C76-83CE-4065-A5E3-DE399B0CB0D7}" destId="{154BDDAA-7A00-4685-B6BD-5FDDF5C334D5}" srcOrd="5" destOrd="0" presId="urn:microsoft.com/office/officeart/2005/8/layout/radial2"/>
    <dgm:cxn modelId="{59AAAF67-07D9-4482-90BF-6D2F125FDF21}" type="presParOf" srcId="{FC823C76-83CE-4065-A5E3-DE399B0CB0D7}" destId="{38AD5FAF-2710-456A-BEF1-34336E716B32}" srcOrd="6" destOrd="0" presId="urn:microsoft.com/office/officeart/2005/8/layout/radial2"/>
    <dgm:cxn modelId="{CCF100D0-22D7-4DA3-9C8F-0AF9992A1B16}" type="presParOf" srcId="{38AD5FAF-2710-456A-BEF1-34336E716B32}" destId="{6E8BC478-5AF9-4631-9902-10532F5DBDD2}" srcOrd="0" destOrd="0" presId="urn:microsoft.com/office/officeart/2005/8/layout/radial2"/>
    <dgm:cxn modelId="{26BD56AA-AE57-44D3-8811-23B88ED851F6}" type="presParOf" srcId="{38AD5FAF-2710-456A-BEF1-34336E716B32}" destId="{8E128920-6360-4FE5-AC15-C58F00A6265A}" srcOrd="1" destOrd="0" presId="urn:microsoft.com/office/officeart/2005/8/layout/radial2"/>
    <dgm:cxn modelId="{C2E73739-76D6-4D51-B36D-3CA7D162A18C}" type="presParOf" srcId="{FC823C76-83CE-4065-A5E3-DE399B0CB0D7}" destId="{BE03A9D2-F4FA-4BB1-9059-62075506E034}" srcOrd="7" destOrd="0" presId="urn:microsoft.com/office/officeart/2005/8/layout/radial2"/>
    <dgm:cxn modelId="{87679E7A-084F-4475-B1C5-2891AA19C51E}" type="presParOf" srcId="{FC823C76-83CE-4065-A5E3-DE399B0CB0D7}" destId="{3F5FFBB9-9E45-4149-81B4-FF1C2627B732}" srcOrd="8" destOrd="0" presId="urn:microsoft.com/office/officeart/2005/8/layout/radial2"/>
    <dgm:cxn modelId="{2BF93C14-1B87-449B-9207-E5B5816F2B26}" type="presParOf" srcId="{3F5FFBB9-9E45-4149-81B4-FF1C2627B732}" destId="{41286A3F-9611-4D15-A479-F2FD7134EB67}" srcOrd="0" destOrd="0" presId="urn:microsoft.com/office/officeart/2005/8/layout/radial2"/>
    <dgm:cxn modelId="{8C4DB3C5-C8D1-47C7-B98F-8A08EB98F7D5}" type="presParOf" srcId="{3F5FFBB9-9E45-4149-81B4-FF1C2627B732}" destId="{051A90C2-FAE3-4296-B5ED-37F129890115}" srcOrd="1" destOrd="0" presId="urn:microsoft.com/office/officeart/2005/8/layout/radial2"/>
    <dgm:cxn modelId="{E40EA8F8-F95A-4E15-8F5E-706B1393500D}" type="presParOf" srcId="{FC823C76-83CE-4065-A5E3-DE399B0CB0D7}" destId="{DF66224A-77D6-495A-9931-75E040273C82}" srcOrd="9" destOrd="0" presId="urn:microsoft.com/office/officeart/2005/8/layout/radial2"/>
    <dgm:cxn modelId="{178629B0-6A99-43DB-8CC2-8D553EE62ED0}" type="presParOf" srcId="{FC823C76-83CE-4065-A5E3-DE399B0CB0D7}" destId="{108FBEFB-BB37-4ABD-A4C0-0A21997B782A}" srcOrd="10" destOrd="0" presId="urn:microsoft.com/office/officeart/2005/8/layout/radial2"/>
    <dgm:cxn modelId="{A2D22C27-B5EE-4C31-8D51-ABBED8603F54}" type="presParOf" srcId="{108FBEFB-BB37-4ABD-A4C0-0A21997B782A}" destId="{FE023FB6-7126-42FB-8E60-FC8FA1B9E5A9}" srcOrd="0" destOrd="0" presId="urn:microsoft.com/office/officeart/2005/8/layout/radial2"/>
    <dgm:cxn modelId="{DE9162A5-812B-4088-8D77-741E8142705E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95900E-4C0B-4CE6-A97F-5FADD0FC77B5}" type="doc">
      <dgm:prSet loTypeId="urn:microsoft.com/office/officeart/2005/8/layout/radial2" loCatId="relationship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75A7CA94-98EA-4ADE-895A-80AAFD1ACF57}">
      <dgm:prSet custT="1"/>
      <dgm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1990CDBD-0B7C-453E-BA9E-98F79F23FC60}" type="parTrans" cxnId="{C9568777-053B-49AA-ADBE-39A9EDCB3823}">
      <dgm:prSet/>
      <dgm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C2069F7A-3CED-4AD6-82B8-14E6AC6238EB}" type="sibTrans" cxnId="{C9568777-053B-49AA-ADBE-39A9EDCB3823}">
      <dgm:prSet/>
      <dgm:spPr/>
      <dgm:t>
        <a:bodyPr/>
        <a:lstStyle/>
        <a:p>
          <a:endParaRPr lang="pt-BR" sz="4400"/>
        </a:p>
      </dgm:t>
    </dgm:pt>
    <dgm:pt modelId="{0114043C-DC8E-474C-9430-FF592259FE27}">
      <dgm:prSet custT="1"/>
      <dgm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E9EB3713-1620-43AB-A6D2-81F18DD48736}" type="parTrans" cxnId="{2E82B93B-CF63-4C46-8BFF-B484AD25EB73}">
      <dgm:prSet/>
      <dgm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7B44A27-F975-4BA2-9F2B-82423E1C41C1}" type="sibTrans" cxnId="{2E82B93B-CF63-4C46-8BFF-B484AD25EB73}">
      <dgm:prSet/>
      <dgm:spPr/>
      <dgm:t>
        <a:bodyPr/>
        <a:lstStyle/>
        <a:p>
          <a:endParaRPr lang="pt-BR" sz="4400"/>
        </a:p>
      </dgm:t>
    </dgm:pt>
    <dgm:pt modelId="{5BA01F8F-73CC-44BB-B433-4CC8EE211F02}">
      <dgm:prSet custT="1"/>
      <dgm:spPr>
        <a:xfrm>
          <a:off x="3071299" y="2202247"/>
          <a:ext cx="1609224" cy="451354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21EE67AF-23F6-4F81-B753-4AE6FD966A8F}" type="parTrans" cxnId="{4E1D47B2-1186-46A0-8CD6-44D24788524C}">
      <dgm:prSet/>
      <dgm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2F9C0FE9-EB67-416F-8C74-07F3274B3AD7}" type="sibTrans" cxnId="{4E1D47B2-1186-46A0-8CD6-44D24788524C}">
      <dgm:prSet/>
      <dgm:spPr/>
      <dgm:t>
        <a:bodyPr/>
        <a:lstStyle/>
        <a:p>
          <a:endParaRPr lang="pt-BR" sz="4400"/>
        </a:p>
      </dgm:t>
    </dgm:pt>
    <dgm:pt modelId="{919E5311-C448-4F82-A986-E9FEDF9416A5}">
      <dgm:prSet custT="1"/>
      <dgm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F5359067-6BA0-4A57-BCC8-353B9D3D54B0}" type="parTrans" cxnId="{887BB9C4-DB37-4652-91AC-ACC259E94C03}">
      <dgm:prSet/>
      <dgm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EFCFDEC2-E1D3-42E7-B6B7-5E938123B903}" type="sibTrans" cxnId="{887BB9C4-DB37-4652-91AC-ACC259E94C03}">
      <dgm:prSet/>
      <dgm:spPr/>
      <dgm:t>
        <a:bodyPr/>
        <a:lstStyle/>
        <a:p>
          <a:endParaRPr lang="pt-BR" sz="4400"/>
        </a:p>
      </dgm:t>
    </dgm:pt>
    <dgm:pt modelId="{48CF2C90-9DCA-4D4B-8422-E86812E05278}">
      <dgm:prSet custT="1"/>
      <dgm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/>
          <a:r>
            <a:rPr lang="pt-BR" sz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gm:t>
    </dgm:pt>
    <dgm:pt modelId="{B25334A5-8F85-44E0-9CCA-EF35B0E04FD2}" type="parTrans" cxnId="{0089FAFB-D23C-4569-8714-84F8C67C270C}">
      <dgm:prSet/>
      <dgm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t-BR" sz="4400"/>
        </a:p>
      </dgm:t>
    </dgm:pt>
    <dgm:pt modelId="{B835114A-5F62-44B6-9B24-E80A98EA2D6F}" type="sibTrans" cxnId="{0089FAFB-D23C-4569-8714-84F8C67C270C}">
      <dgm:prSet/>
      <dgm:spPr/>
      <dgm:t>
        <a:bodyPr/>
        <a:lstStyle/>
        <a:p>
          <a:endParaRPr lang="pt-BR" sz="4400"/>
        </a:p>
      </dgm:t>
    </dgm:pt>
    <dgm:pt modelId="{85EF6E88-870E-44DD-A844-5F69411A31A4}" type="pres">
      <dgm:prSet presAssocID="{1395900E-4C0B-4CE6-A97F-5FADD0FC77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C823C76-83CE-4065-A5E3-DE399B0CB0D7}" type="pres">
      <dgm:prSet presAssocID="{1395900E-4C0B-4CE6-A97F-5FADD0FC77B5}" presName="cycle" presStyleCnt="0"/>
      <dgm:spPr/>
    </dgm:pt>
    <dgm:pt modelId="{1456FB8D-7B66-4A82-BC54-596527108374}" type="pres">
      <dgm:prSet presAssocID="{1395900E-4C0B-4CE6-A97F-5FADD0FC77B5}" presName="centerShape" presStyleCnt="0"/>
      <dgm:spPr/>
    </dgm:pt>
    <dgm:pt modelId="{45E079A3-0B98-43AF-B752-34DFCB0073D1}" type="pres">
      <dgm:prSet presAssocID="{1395900E-4C0B-4CE6-A97F-5FADD0FC77B5}" presName="connSite" presStyleLbl="node1" presStyleIdx="0" presStyleCnt="6"/>
      <dgm:spPr/>
    </dgm:pt>
    <dgm:pt modelId="{D2950DDC-82F7-4648-836D-B8108137B919}" type="pres">
      <dgm:prSet presAssocID="{1395900E-4C0B-4CE6-A97F-5FADD0FC77B5}" presName="visible" presStyleLbl="node1" presStyleIdx="0" presStyleCnt="6"/>
      <dgm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7E884E4E-64F2-4A2E-B57B-65DFCBC4B99F}" type="pres">
      <dgm:prSet presAssocID="{1990CDBD-0B7C-453E-BA9E-98F79F23FC60}" presName="Name25" presStyleLbl="parChTrans1D1" presStyleIdx="0" presStyleCnt="5"/>
      <dgm:spPr/>
      <dgm:t>
        <a:bodyPr/>
        <a:lstStyle/>
        <a:p>
          <a:endParaRPr lang="pt-BR"/>
        </a:p>
      </dgm:t>
    </dgm:pt>
    <dgm:pt modelId="{746210CC-7AF0-4C22-ABC4-779482A88191}" type="pres">
      <dgm:prSet presAssocID="{75A7CA94-98EA-4ADE-895A-80AAFD1ACF57}" presName="node" presStyleCnt="0"/>
      <dgm:spPr/>
    </dgm:pt>
    <dgm:pt modelId="{8226C563-3ACD-4A9C-A007-660FF9C3A37D}" type="pres">
      <dgm:prSet presAssocID="{75A7CA94-98EA-4ADE-895A-80AAFD1ACF57}" presName="parentNode" presStyleLbl="node1" presStyleIdx="1" presStyleCnt="6" custScaleX="266407" custScaleY="45049" custLinFactNeighborX="92060" custLinFactNeighborY="291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F4BFBAA-75B6-47D1-8E26-F3ABC7A417CF}" type="pres">
      <dgm:prSet presAssocID="{75A7CA94-98EA-4ADE-895A-80AAFD1ACF57}" presName="childNode" presStyleLbl="revTx" presStyleIdx="0" presStyleCnt="0">
        <dgm:presLayoutVars>
          <dgm:bulletEnabled val="1"/>
        </dgm:presLayoutVars>
      </dgm:prSet>
      <dgm:spPr/>
    </dgm:pt>
    <dgm:pt modelId="{549EABA9-75A5-4834-90C3-A4601D7361C1}" type="pres">
      <dgm:prSet presAssocID="{E9EB3713-1620-43AB-A6D2-81F18DD48736}" presName="Name25" presStyleLbl="parChTrans1D1" presStyleIdx="1" presStyleCnt="5"/>
      <dgm:spPr/>
      <dgm:t>
        <a:bodyPr/>
        <a:lstStyle/>
        <a:p>
          <a:endParaRPr lang="pt-BR"/>
        </a:p>
      </dgm:t>
    </dgm:pt>
    <dgm:pt modelId="{A8580D46-D5BD-4F26-973C-95B57DA206CF}" type="pres">
      <dgm:prSet presAssocID="{0114043C-DC8E-474C-9430-FF592259FE27}" presName="node" presStyleCnt="0"/>
      <dgm:spPr/>
    </dgm:pt>
    <dgm:pt modelId="{1DE4980A-27E4-47C4-BACE-556A4453544D}" type="pres">
      <dgm:prSet presAssocID="{0114043C-DC8E-474C-9430-FF592259FE27}" presName="parentNode" presStyleLbl="node1" presStyleIdx="2" presStyleCnt="6" custScaleX="160754" custScaleY="67733" custLinFactNeighborX="-5411" custLinFactNeighborY="2424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9DDA5-67D9-4A43-8BCD-1C7C2382ECDC}" type="pres">
      <dgm:prSet presAssocID="{0114043C-DC8E-474C-9430-FF592259FE27}" presName="childNode" presStyleLbl="revTx" presStyleIdx="0" presStyleCnt="0">
        <dgm:presLayoutVars>
          <dgm:bulletEnabled val="1"/>
        </dgm:presLayoutVars>
      </dgm:prSet>
      <dgm:spPr/>
    </dgm:pt>
    <dgm:pt modelId="{154BDDAA-7A00-4685-B6BD-5FDDF5C334D5}" type="pres">
      <dgm:prSet presAssocID="{21EE67AF-23F6-4F81-B753-4AE6FD966A8F}" presName="Name25" presStyleLbl="parChTrans1D1" presStyleIdx="2" presStyleCnt="5"/>
      <dgm:spPr/>
      <dgm:t>
        <a:bodyPr/>
        <a:lstStyle/>
        <a:p>
          <a:endParaRPr lang="pt-BR"/>
        </a:p>
      </dgm:t>
    </dgm:pt>
    <dgm:pt modelId="{38AD5FAF-2710-456A-BEF1-34336E716B32}" type="pres">
      <dgm:prSet presAssocID="{5BA01F8F-73CC-44BB-B433-4CC8EE211F02}" presName="node" presStyleCnt="0"/>
      <dgm:spPr/>
    </dgm:pt>
    <dgm:pt modelId="{6E8BC478-5AF9-4631-9902-10532F5DBDD2}" type="pres">
      <dgm:prSet presAssocID="{5BA01F8F-73CC-44BB-B433-4CC8EE211F02}" presName="parentNode" presStyleLbl="node1" presStyleIdx="3" presStyleCnt="6" custScaleX="188142" custScaleY="52770" custLinFactNeighborX="-22547" custLinFactNeighborY="-95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128920-6360-4FE5-AC15-C58F00A6265A}" type="pres">
      <dgm:prSet presAssocID="{5BA01F8F-73CC-44BB-B433-4CC8EE211F02}" presName="childNode" presStyleLbl="revTx" presStyleIdx="0" presStyleCnt="0">
        <dgm:presLayoutVars>
          <dgm:bulletEnabled val="1"/>
        </dgm:presLayoutVars>
      </dgm:prSet>
      <dgm:spPr/>
    </dgm:pt>
    <dgm:pt modelId="{BE03A9D2-F4FA-4BB1-9059-62075506E034}" type="pres">
      <dgm:prSet presAssocID="{F5359067-6BA0-4A57-BCC8-353B9D3D54B0}" presName="Name25" presStyleLbl="parChTrans1D1" presStyleIdx="3" presStyleCnt="5"/>
      <dgm:spPr/>
      <dgm:t>
        <a:bodyPr/>
        <a:lstStyle/>
        <a:p>
          <a:endParaRPr lang="pt-BR"/>
        </a:p>
      </dgm:t>
    </dgm:pt>
    <dgm:pt modelId="{3F5FFBB9-9E45-4149-81B4-FF1C2627B732}" type="pres">
      <dgm:prSet presAssocID="{919E5311-C448-4F82-A986-E9FEDF9416A5}" presName="node" presStyleCnt="0"/>
      <dgm:spPr/>
    </dgm:pt>
    <dgm:pt modelId="{41286A3F-9611-4D15-A479-F2FD7134EB67}" type="pres">
      <dgm:prSet presAssocID="{919E5311-C448-4F82-A986-E9FEDF9416A5}" presName="parentNode" presStyleLbl="node1" presStyleIdx="4" presStyleCnt="6" custScaleX="213008" custScaleY="62134" custLinFactNeighborX="7258" custLinFactNeighborY="-494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1A90C2-FAE3-4296-B5ED-37F129890115}" type="pres">
      <dgm:prSet presAssocID="{919E5311-C448-4F82-A986-E9FEDF9416A5}" presName="childNode" presStyleLbl="revTx" presStyleIdx="0" presStyleCnt="0">
        <dgm:presLayoutVars>
          <dgm:bulletEnabled val="1"/>
        </dgm:presLayoutVars>
      </dgm:prSet>
      <dgm:spPr/>
    </dgm:pt>
    <dgm:pt modelId="{DF66224A-77D6-495A-9931-75E040273C82}" type="pres">
      <dgm:prSet presAssocID="{B25334A5-8F85-44E0-9CCA-EF35B0E04FD2}" presName="Name25" presStyleLbl="parChTrans1D1" presStyleIdx="4" presStyleCnt="5"/>
      <dgm:spPr/>
      <dgm:t>
        <a:bodyPr/>
        <a:lstStyle/>
        <a:p>
          <a:endParaRPr lang="pt-BR"/>
        </a:p>
      </dgm:t>
    </dgm:pt>
    <dgm:pt modelId="{108FBEFB-BB37-4ABD-A4C0-0A21997B782A}" type="pres">
      <dgm:prSet presAssocID="{48CF2C90-9DCA-4D4B-8422-E86812E05278}" presName="node" presStyleCnt="0"/>
      <dgm:spPr/>
    </dgm:pt>
    <dgm:pt modelId="{FE023FB6-7126-42FB-8E60-FC8FA1B9E5A9}" type="pres">
      <dgm:prSet presAssocID="{48CF2C90-9DCA-4D4B-8422-E86812E05278}" presName="parentNode" presStyleLbl="node1" presStyleIdx="5" presStyleCnt="6" custScaleX="186291" custScaleY="42218" custLinFactNeighborX="69520" custLinFactNeighborY="-340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717894-3FF5-4D1B-90F7-EAF49D0F2866}" type="pres">
      <dgm:prSet presAssocID="{48CF2C90-9DCA-4D4B-8422-E86812E05278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E1D47B2-1186-46A0-8CD6-44D24788524C}" srcId="{1395900E-4C0B-4CE6-A97F-5FADD0FC77B5}" destId="{5BA01F8F-73CC-44BB-B433-4CC8EE211F02}" srcOrd="2" destOrd="0" parTransId="{21EE67AF-23F6-4F81-B753-4AE6FD966A8F}" sibTransId="{2F9C0FE9-EB67-416F-8C74-07F3274B3AD7}"/>
    <dgm:cxn modelId="{C9568777-053B-49AA-ADBE-39A9EDCB3823}" srcId="{1395900E-4C0B-4CE6-A97F-5FADD0FC77B5}" destId="{75A7CA94-98EA-4ADE-895A-80AAFD1ACF57}" srcOrd="0" destOrd="0" parTransId="{1990CDBD-0B7C-453E-BA9E-98F79F23FC60}" sibTransId="{C2069F7A-3CED-4AD6-82B8-14E6AC6238EB}"/>
    <dgm:cxn modelId="{887BB9C4-DB37-4652-91AC-ACC259E94C03}" srcId="{1395900E-4C0B-4CE6-A97F-5FADD0FC77B5}" destId="{919E5311-C448-4F82-A986-E9FEDF9416A5}" srcOrd="3" destOrd="0" parTransId="{F5359067-6BA0-4A57-BCC8-353B9D3D54B0}" sibTransId="{EFCFDEC2-E1D3-42E7-B6B7-5E938123B903}"/>
    <dgm:cxn modelId="{2E82B93B-CF63-4C46-8BFF-B484AD25EB73}" srcId="{1395900E-4C0B-4CE6-A97F-5FADD0FC77B5}" destId="{0114043C-DC8E-474C-9430-FF592259FE27}" srcOrd="1" destOrd="0" parTransId="{E9EB3713-1620-43AB-A6D2-81F18DD48736}" sibTransId="{27B44A27-F975-4BA2-9F2B-82423E1C41C1}"/>
    <dgm:cxn modelId="{18E538DB-945E-4C90-A292-78A4CF9708A6}" type="presOf" srcId="{21EE67AF-23F6-4F81-B753-4AE6FD966A8F}" destId="{154BDDAA-7A00-4685-B6BD-5FDDF5C334D5}" srcOrd="0" destOrd="0" presId="urn:microsoft.com/office/officeart/2005/8/layout/radial2"/>
    <dgm:cxn modelId="{B59C9976-CFED-4F84-BD0D-3B44C3EFD45D}" type="presOf" srcId="{919E5311-C448-4F82-A986-E9FEDF9416A5}" destId="{41286A3F-9611-4D15-A479-F2FD7134EB67}" srcOrd="0" destOrd="0" presId="urn:microsoft.com/office/officeart/2005/8/layout/radial2"/>
    <dgm:cxn modelId="{152D5DC7-3019-4578-81A3-8FE2FE96FDED}" type="presOf" srcId="{F5359067-6BA0-4A57-BCC8-353B9D3D54B0}" destId="{BE03A9D2-F4FA-4BB1-9059-62075506E034}" srcOrd="0" destOrd="0" presId="urn:microsoft.com/office/officeart/2005/8/layout/radial2"/>
    <dgm:cxn modelId="{22BA3B3C-6DD7-4652-BA1A-0E08676116DF}" type="presOf" srcId="{1395900E-4C0B-4CE6-A97F-5FADD0FC77B5}" destId="{85EF6E88-870E-44DD-A844-5F69411A31A4}" srcOrd="0" destOrd="0" presId="urn:microsoft.com/office/officeart/2005/8/layout/radial2"/>
    <dgm:cxn modelId="{70E9D11A-09CD-4FAB-9CBD-55530D224169}" type="presOf" srcId="{75A7CA94-98EA-4ADE-895A-80AAFD1ACF57}" destId="{8226C563-3ACD-4A9C-A007-660FF9C3A37D}" srcOrd="0" destOrd="0" presId="urn:microsoft.com/office/officeart/2005/8/layout/radial2"/>
    <dgm:cxn modelId="{9849E985-C81A-419E-B85A-BA19CB03BEE9}" type="presOf" srcId="{1990CDBD-0B7C-453E-BA9E-98F79F23FC60}" destId="{7E884E4E-64F2-4A2E-B57B-65DFCBC4B99F}" srcOrd="0" destOrd="0" presId="urn:microsoft.com/office/officeart/2005/8/layout/radial2"/>
    <dgm:cxn modelId="{86EC09E2-2B26-4606-9D02-613E6345A50B}" type="presOf" srcId="{48CF2C90-9DCA-4D4B-8422-E86812E05278}" destId="{FE023FB6-7126-42FB-8E60-FC8FA1B9E5A9}" srcOrd="0" destOrd="0" presId="urn:microsoft.com/office/officeart/2005/8/layout/radial2"/>
    <dgm:cxn modelId="{AF43A67E-168D-419A-BD71-4C3D115D3B19}" type="presOf" srcId="{0114043C-DC8E-474C-9430-FF592259FE27}" destId="{1DE4980A-27E4-47C4-BACE-556A4453544D}" srcOrd="0" destOrd="0" presId="urn:microsoft.com/office/officeart/2005/8/layout/radial2"/>
    <dgm:cxn modelId="{3264A166-F85E-44EB-A36A-D2B38DF5E6B0}" type="presOf" srcId="{B25334A5-8F85-44E0-9CCA-EF35B0E04FD2}" destId="{DF66224A-77D6-495A-9931-75E040273C82}" srcOrd="0" destOrd="0" presId="urn:microsoft.com/office/officeart/2005/8/layout/radial2"/>
    <dgm:cxn modelId="{A2F0238F-D3F5-4ED8-B797-3B27123124A8}" type="presOf" srcId="{5BA01F8F-73CC-44BB-B433-4CC8EE211F02}" destId="{6E8BC478-5AF9-4631-9902-10532F5DBDD2}" srcOrd="0" destOrd="0" presId="urn:microsoft.com/office/officeart/2005/8/layout/radial2"/>
    <dgm:cxn modelId="{C99E26E7-C4FB-4DB1-9964-0883D427290E}" type="presOf" srcId="{E9EB3713-1620-43AB-A6D2-81F18DD48736}" destId="{549EABA9-75A5-4834-90C3-A4601D7361C1}" srcOrd="0" destOrd="0" presId="urn:microsoft.com/office/officeart/2005/8/layout/radial2"/>
    <dgm:cxn modelId="{0089FAFB-D23C-4569-8714-84F8C67C270C}" srcId="{1395900E-4C0B-4CE6-A97F-5FADD0FC77B5}" destId="{48CF2C90-9DCA-4D4B-8422-E86812E05278}" srcOrd="4" destOrd="0" parTransId="{B25334A5-8F85-44E0-9CCA-EF35B0E04FD2}" sibTransId="{B835114A-5F62-44B6-9B24-E80A98EA2D6F}"/>
    <dgm:cxn modelId="{E02F0490-6EDC-48E1-944D-125CE8B1C7F5}" type="presParOf" srcId="{85EF6E88-870E-44DD-A844-5F69411A31A4}" destId="{FC823C76-83CE-4065-A5E3-DE399B0CB0D7}" srcOrd="0" destOrd="0" presId="urn:microsoft.com/office/officeart/2005/8/layout/radial2"/>
    <dgm:cxn modelId="{033C5414-9517-4312-B9B9-62F09ED50A19}" type="presParOf" srcId="{FC823C76-83CE-4065-A5E3-DE399B0CB0D7}" destId="{1456FB8D-7B66-4A82-BC54-596527108374}" srcOrd="0" destOrd="0" presId="urn:microsoft.com/office/officeart/2005/8/layout/radial2"/>
    <dgm:cxn modelId="{26938ACD-D291-4EBF-97E3-653C0FC85863}" type="presParOf" srcId="{1456FB8D-7B66-4A82-BC54-596527108374}" destId="{45E079A3-0B98-43AF-B752-34DFCB0073D1}" srcOrd="0" destOrd="0" presId="urn:microsoft.com/office/officeart/2005/8/layout/radial2"/>
    <dgm:cxn modelId="{69704A5F-EE93-4482-BD3F-E72F6305AC04}" type="presParOf" srcId="{1456FB8D-7B66-4A82-BC54-596527108374}" destId="{D2950DDC-82F7-4648-836D-B8108137B919}" srcOrd="1" destOrd="0" presId="urn:microsoft.com/office/officeart/2005/8/layout/radial2"/>
    <dgm:cxn modelId="{B9556878-1CA4-4CEB-83A7-D756CBD2EB64}" type="presParOf" srcId="{FC823C76-83CE-4065-A5E3-DE399B0CB0D7}" destId="{7E884E4E-64F2-4A2E-B57B-65DFCBC4B99F}" srcOrd="1" destOrd="0" presId="urn:microsoft.com/office/officeart/2005/8/layout/radial2"/>
    <dgm:cxn modelId="{520821EE-6121-4955-95FB-02C01EE2B2DF}" type="presParOf" srcId="{FC823C76-83CE-4065-A5E3-DE399B0CB0D7}" destId="{746210CC-7AF0-4C22-ABC4-779482A88191}" srcOrd="2" destOrd="0" presId="urn:microsoft.com/office/officeart/2005/8/layout/radial2"/>
    <dgm:cxn modelId="{3138ACDA-1A79-44D5-9B62-063717BFE3AD}" type="presParOf" srcId="{746210CC-7AF0-4C22-ABC4-779482A88191}" destId="{8226C563-3ACD-4A9C-A007-660FF9C3A37D}" srcOrd="0" destOrd="0" presId="urn:microsoft.com/office/officeart/2005/8/layout/radial2"/>
    <dgm:cxn modelId="{EA01A8B3-A2E9-47E1-ACC4-FC3F33DB65DF}" type="presParOf" srcId="{746210CC-7AF0-4C22-ABC4-779482A88191}" destId="{6F4BFBAA-75B6-47D1-8E26-F3ABC7A417CF}" srcOrd="1" destOrd="0" presId="urn:microsoft.com/office/officeart/2005/8/layout/radial2"/>
    <dgm:cxn modelId="{476F147A-92FD-4E00-8BDE-0B7C29EFAD17}" type="presParOf" srcId="{FC823C76-83CE-4065-A5E3-DE399B0CB0D7}" destId="{549EABA9-75A5-4834-90C3-A4601D7361C1}" srcOrd="3" destOrd="0" presId="urn:microsoft.com/office/officeart/2005/8/layout/radial2"/>
    <dgm:cxn modelId="{D9BED2EA-6DAE-4815-8B40-81803AF3325E}" type="presParOf" srcId="{FC823C76-83CE-4065-A5E3-DE399B0CB0D7}" destId="{A8580D46-D5BD-4F26-973C-95B57DA206CF}" srcOrd="4" destOrd="0" presId="urn:microsoft.com/office/officeart/2005/8/layout/radial2"/>
    <dgm:cxn modelId="{7D1AEA65-BE1E-4834-9C7B-6FD9294F9B69}" type="presParOf" srcId="{A8580D46-D5BD-4F26-973C-95B57DA206CF}" destId="{1DE4980A-27E4-47C4-BACE-556A4453544D}" srcOrd="0" destOrd="0" presId="urn:microsoft.com/office/officeart/2005/8/layout/radial2"/>
    <dgm:cxn modelId="{100C7E9D-F7C3-4233-9C65-376AE9062EB9}" type="presParOf" srcId="{A8580D46-D5BD-4F26-973C-95B57DA206CF}" destId="{EF39DDA5-67D9-4A43-8BCD-1C7C2382ECDC}" srcOrd="1" destOrd="0" presId="urn:microsoft.com/office/officeart/2005/8/layout/radial2"/>
    <dgm:cxn modelId="{5DFA671E-514B-4366-A8DB-9985FFE3C7EA}" type="presParOf" srcId="{FC823C76-83CE-4065-A5E3-DE399B0CB0D7}" destId="{154BDDAA-7A00-4685-B6BD-5FDDF5C334D5}" srcOrd="5" destOrd="0" presId="urn:microsoft.com/office/officeart/2005/8/layout/radial2"/>
    <dgm:cxn modelId="{90CBF771-E049-4172-8127-70533450B2BA}" type="presParOf" srcId="{FC823C76-83CE-4065-A5E3-DE399B0CB0D7}" destId="{38AD5FAF-2710-456A-BEF1-34336E716B32}" srcOrd="6" destOrd="0" presId="urn:microsoft.com/office/officeart/2005/8/layout/radial2"/>
    <dgm:cxn modelId="{39E89777-D3E4-41E5-9EBC-A4FFF711786F}" type="presParOf" srcId="{38AD5FAF-2710-456A-BEF1-34336E716B32}" destId="{6E8BC478-5AF9-4631-9902-10532F5DBDD2}" srcOrd="0" destOrd="0" presId="urn:microsoft.com/office/officeart/2005/8/layout/radial2"/>
    <dgm:cxn modelId="{FE792694-1FCF-4DB4-B8CF-B322B8E8A19D}" type="presParOf" srcId="{38AD5FAF-2710-456A-BEF1-34336E716B32}" destId="{8E128920-6360-4FE5-AC15-C58F00A6265A}" srcOrd="1" destOrd="0" presId="urn:microsoft.com/office/officeart/2005/8/layout/radial2"/>
    <dgm:cxn modelId="{73A25B89-16A3-48B3-9823-1B77446354BA}" type="presParOf" srcId="{FC823C76-83CE-4065-A5E3-DE399B0CB0D7}" destId="{BE03A9D2-F4FA-4BB1-9059-62075506E034}" srcOrd="7" destOrd="0" presId="urn:microsoft.com/office/officeart/2005/8/layout/radial2"/>
    <dgm:cxn modelId="{1D829385-1106-4D26-B395-57709995AE6B}" type="presParOf" srcId="{FC823C76-83CE-4065-A5E3-DE399B0CB0D7}" destId="{3F5FFBB9-9E45-4149-81B4-FF1C2627B732}" srcOrd="8" destOrd="0" presId="urn:microsoft.com/office/officeart/2005/8/layout/radial2"/>
    <dgm:cxn modelId="{97684E60-6742-446F-8C59-9763130BBC6A}" type="presParOf" srcId="{3F5FFBB9-9E45-4149-81B4-FF1C2627B732}" destId="{41286A3F-9611-4D15-A479-F2FD7134EB67}" srcOrd="0" destOrd="0" presId="urn:microsoft.com/office/officeart/2005/8/layout/radial2"/>
    <dgm:cxn modelId="{5325868F-FB44-43E8-B6A5-995C58C69D7C}" type="presParOf" srcId="{3F5FFBB9-9E45-4149-81B4-FF1C2627B732}" destId="{051A90C2-FAE3-4296-B5ED-37F129890115}" srcOrd="1" destOrd="0" presId="urn:microsoft.com/office/officeart/2005/8/layout/radial2"/>
    <dgm:cxn modelId="{986EEA06-61E1-458B-BBA4-353D6B51C70B}" type="presParOf" srcId="{FC823C76-83CE-4065-A5E3-DE399B0CB0D7}" destId="{DF66224A-77D6-495A-9931-75E040273C82}" srcOrd="9" destOrd="0" presId="urn:microsoft.com/office/officeart/2005/8/layout/radial2"/>
    <dgm:cxn modelId="{8D8D7B69-12F7-4544-BD1C-DCC8F494115B}" type="presParOf" srcId="{FC823C76-83CE-4065-A5E3-DE399B0CB0D7}" destId="{108FBEFB-BB37-4ABD-A4C0-0A21997B782A}" srcOrd="10" destOrd="0" presId="urn:microsoft.com/office/officeart/2005/8/layout/radial2"/>
    <dgm:cxn modelId="{F263E94E-1C88-464B-8ADA-87770E981B1B}" type="presParOf" srcId="{108FBEFB-BB37-4ABD-A4C0-0A21997B782A}" destId="{FE023FB6-7126-42FB-8E60-FC8FA1B9E5A9}" srcOrd="0" destOrd="0" presId="urn:microsoft.com/office/officeart/2005/8/layout/radial2"/>
    <dgm:cxn modelId="{9F928B3F-81F4-480B-B4AA-8FDCBD4A7B4C}" type="presParOf" srcId="{108FBEFB-BB37-4ABD-A4C0-0A21997B782A}" destId="{B8717894-3FF5-4D1B-90F7-EAF49D0F286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4FD29-FF61-4179-BE5E-4B1BA44A3183}">
      <dsp:nvSpPr>
        <dsp:cNvPr id="0" name=""/>
        <dsp:cNvSpPr/>
      </dsp:nvSpPr>
      <dsp:spPr>
        <a:xfrm>
          <a:off x="685611" y="1159271"/>
          <a:ext cx="3477815" cy="3477815"/>
        </a:xfrm>
        <a:prstGeom prst="ellipse">
          <a:avLst/>
        </a:prstGeom>
        <a:gradFill rotWithShape="0">
          <a:gsLst>
            <a:gs pos="0">
              <a:srgbClr val="EBEBEB">
                <a:hueOff val="11682305"/>
                <a:satOff val="99040"/>
                <a:lumOff val="-51767"/>
                <a:alphaOff val="0"/>
                <a:shade val="51000"/>
                <a:satMod val="130000"/>
              </a:srgbClr>
            </a:gs>
            <a:gs pos="80000">
              <a:srgbClr val="EBEBEB">
                <a:hueOff val="11682305"/>
                <a:satOff val="99040"/>
                <a:lumOff val="-51767"/>
                <a:alphaOff val="0"/>
                <a:shade val="93000"/>
                <a:satMod val="130000"/>
              </a:srgbClr>
            </a:gs>
            <a:gs pos="100000">
              <a:srgbClr val="EBEBEB">
                <a:hueOff val="11682305"/>
                <a:satOff val="99040"/>
                <a:lumOff val="-51767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4ABB60-824A-4744-B587-30761922C456}">
      <dsp:nvSpPr>
        <dsp:cNvPr id="0" name=""/>
        <dsp:cNvSpPr/>
      </dsp:nvSpPr>
      <dsp:spPr>
        <a:xfrm>
          <a:off x="1182649" y="1656309"/>
          <a:ext cx="2483739" cy="2483739"/>
        </a:xfrm>
        <a:prstGeom prst="ellipse">
          <a:avLst/>
        </a:prstGeom>
        <a:gradFill rotWithShape="0">
          <a:gsLst>
            <a:gs pos="0">
              <a:srgbClr val="EBEBEB">
                <a:hueOff val="7788203"/>
                <a:satOff val="66027"/>
                <a:lumOff val="-34511"/>
                <a:alphaOff val="0"/>
                <a:shade val="51000"/>
                <a:satMod val="130000"/>
              </a:srgbClr>
            </a:gs>
            <a:gs pos="80000">
              <a:srgbClr val="EBEBEB">
                <a:hueOff val="7788203"/>
                <a:satOff val="66027"/>
                <a:lumOff val="-34511"/>
                <a:alphaOff val="0"/>
                <a:shade val="93000"/>
                <a:satMod val="130000"/>
              </a:srgbClr>
            </a:gs>
            <a:gs pos="100000">
              <a:srgbClr val="EBEBEB">
                <a:hueOff val="7788203"/>
                <a:satOff val="66027"/>
                <a:lumOff val="-34511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8D9D72-3587-4E6D-8213-9FC6A1C3A8C2}">
      <dsp:nvSpPr>
        <dsp:cNvPr id="0" name=""/>
        <dsp:cNvSpPr/>
      </dsp:nvSpPr>
      <dsp:spPr>
        <a:xfrm>
          <a:off x="1679397" y="2153057"/>
          <a:ext cx="1490243" cy="1490243"/>
        </a:xfrm>
        <a:prstGeom prst="ellipse">
          <a:avLst/>
        </a:prstGeom>
        <a:gradFill rotWithShape="0">
          <a:gsLst>
            <a:gs pos="0">
              <a:srgbClr val="EBEBEB">
                <a:hueOff val="3894102"/>
                <a:satOff val="33013"/>
                <a:lumOff val="-17256"/>
                <a:alphaOff val="0"/>
                <a:shade val="51000"/>
                <a:satMod val="130000"/>
              </a:srgbClr>
            </a:gs>
            <a:gs pos="80000">
              <a:srgbClr val="EBEBEB">
                <a:hueOff val="3894102"/>
                <a:satOff val="33013"/>
                <a:lumOff val="-17256"/>
                <a:alphaOff val="0"/>
                <a:shade val="93000"/>
                <a:satMod val="130000"/>
              </a:srgbClr>
            </a:gs>
            <a:gs pos="100000">
              <a:srgbClr val="EBEBEB">
                <a:hueOff val="3894102"/>
                <a:satOff val="33013"/>
                <a:lumOff val="-1725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6039BE-5300-4960-B8BA-0D9F271B548D}">
      <dsp:nvSpPr>
        <dsp:cNvPr id="0" name=""/>
        <dsp:cNvSpPr/>
      </dsp:nvSpPr>
      <dsp:spPr>
        <a:xfrm>
          <a:off x="2176145" y="2649805"/>
          <a:ext cx="496747" cy="496747"/>
        </a:xfrm>
        <a:prstGeom prst="ellipse">
          <a:avLst/>
        </a:prstGeom>
        <a:gradFill rotWithShape="0">
          <a:gsLst>
            <a:gs pos="0">
              <a:srgbClr val="EBEBEB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EBEBEB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EBEBEB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B27BC4-C5F0-41BA-A8B1-3996AD003371}">
      <dsp:nvSpPr>
        <dsp:cNvPr id="0" name=""/>
        <dsp:cNvSpPr/>
      </dsp:nvSpPr>
      <dsp:spPr>
        <a:xfrm>
          <a:off x="4470640" y="0"/>
          <a:ext cx="3654975" cy="83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Necess. fisiológica de Sódio &gt; Sal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FF0000"/>
              </a:solidFill>
              <a:latin typeface="Verdana"/>
              <a:ea typeface="+mn-ea"/>
              <a:cs typeface="+mn-cs"/>
            </a:rPr>
            <a:t>0,6 – 1,1g</a:t>
          </a:r>
          <a:endParaRPr lang="pt-BR" sz="1400" b="1" i="1" u="none" kern="1200" dirty="0">
            <a:solidFill>
              <a:srgbClr val="FF0000"/>
            </a:solidFill>
            <a:latin typeface="Verdana"/>
            <a:ea typeface="+mn-ea"/>
            <a:cs typeface="+mn-cs"/>
          </a:endParaRPr>
        </a:p>
      </dsp:txBody>
      <dsp:txXfrm>
        <a:off x="4470640" y="0"/>
        <a:ext cx="3654975" cy="831777"/>
      </dsp:txXfrm>
    </dsp:sp>
    <dsp:sp modelId="{8719CCC1-0091-4CFB-9BC9-E356645391EF}">
      <dsp:nvSpPr>
        <dsp:cNvPr id="0" name=""/>
        <dsp:cNvSpPr/>
      </dsp:nvSpPr>
      <dsp:spPr>
        <a:xfrm>
          <a:off x="4308335" y="415888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B3A71-A1C9-42AA-A2E0-106FAF48D37B}">
      <dsp:nvSpPr>
        <dsp:cNvPr id="0" name=""/>
        <dsp:cNvSpPr/>
      </dsp:nvSpPr>
      <dsp:spPr>
        <a:xfrm rot="5400000">
          <a:off x="2123108" y="689766"/>
          <a:ext cx="2457656" cy="1912798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3693C-5ECC-4A86-AEE0-A8577BFEFE17}">
      <dsp:nvSpPr>
        <dsp:cNvPr id="0" name=""/>
        <dsp:cNvSpPr/>
      </dsp:nvSpPr>
      <dsp:spPr>
        <a:xfrm>
          <a:off x="4788204" y="749888"/>
          <a:ext cx="3274015" cy="83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Igestão Diária </a:t>
          </a: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Recomendada de sal:</a:t>
          </a:r>
          <a:endParaRPr lang="pt-BR" sz="1400" b="1" i="1" u="none" kern="1200" dirty="0" smtClean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4,0 – 6,0g</a:t>
          </a:r>
          <a:endParaRPr lang="pt-BR" sz="1400" b="1" i="1" u="none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4788204" y="749888"/>
        <a:ext cx="3274015" cy="831777"/>
      </dsp:txXfrm>
    </dsp:sp>
    <dsp:sp modelId="{D94F2F25-FC1D-42FC-BB3F-75DA16EF9CF9}">
      <dsp:nvSpPr>
        <dsp:cNvPr id="0" name=""/>
        <dsp:cNvSpPr/>
      </dsp:nvSpPr>
      <dsp:spPr>
        <a:xfrm>
          <a:off x="4308335" y="1247666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6399D-CE0B-45E2-9A1A-897E19B5E65E}">
      <dsp:nvSpPr>
        <dsp:cNvPr id="0" name=""/>
        <dsp:cNvSpPr/>
      </dsp:nvSpPr>
      <dsp:spPr>
        <a:xfrm rot="5400000">
          <a:off x="2548561" y="1507922"/>
          <a:ext cx="2018292" cy="1498358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FDC1F-730F-478C-A048-56C0F203018C}">
      <dsp:nvSpPr>
        <dsp:cNvPr id="0" name=""/>
        <dsp:cNvSpPr/>
      </dsp:nvSpPr>
      <dsp:spPr>
        <a:xfrm>
          <a:off x="4604828" y="1663554"/>
          <a:ext cx="3269302" cy="83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Objetivo Governo 2020: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&lt; 5,0g</a:t>
          </a:r>
          <a:endParaRPr lang="pt-BR" sz="1400" b="1" i="1" u="none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4604828" y="1663554"/>
        <a:ext cx="3269302" cy="831777"/>
      </dsp:txXfrm>
    </dsp:sp>
    <dsp:sp modelId="{4A57C430-B632-4AA5-A5A0-24F07BA78936}">
      <dsp:nvSpPr>
        <dsp:cNvPr id="0" name=""/>
        <dsp:cNvSpPr/>
      </dsp:nvSpPr>
      <dsp:spPr>
        <a:xfrm>
          <a:off x="4308335" y="2079443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BEBEB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80D50-3916-48F1-9456-DEFD63D98F6E}">
      <dsp:nvSpPr>
        <dsp:cNvPr id="0" name=""/>
        <dsp:cNvSpPr/>
      </dsp:nvSpPr>
      <dsp:spPr>
        <a:xfrm rot="5400000">
          <a:off x="2960392" y="2270433"/>
          <a:ext cx="1539512" cy="1156373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B099C-0043-40A0-B27C-CED9995A97BE}">
      <dsp:nvSpPr>
        <dsp:cNvPr id="0" name=""/>
        <dsp:cNvSpPr/>
      </dsp:nvSpPr>
      <dsp:spPr>
        <a:xfrm>
          <a:off x="5353836" y="2560735"/>
          <a:ext cx="1905008" cy="83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Consumo atual: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1" u="none" kern="1200" dirty="0" smtClean="0">
              <a:solidFill>
                <a:srgbClr val="FF0000"/>
              </a:solidFill>
              <a:latin typeface="Verdana"/>
              <a:ea typeface="+mn-ea"/>
              <a:cs typeface="+mn-cs"/>
            </a:rPr>
            <a:t>11,0 – 12,0g</a:t>
          </a:r>
          <a:endParaRPr lang="pt-BR" sz="1400" b="1" i="1" u="none" kern="1200" dirty="0">
            <a:solidFill>
              <a:srgbClr val="FF0000"/>
            </a:solidFill>
            <a:latin typeface="Verdana"/>
            <a:ea typeface="+mn-ea"/>
            <a:cs typeface="+mn-cs"/>
          </a:endParaRPr>
        </a:p>
      </dsp:txBody>
      <dsp:txXfrm>
        <a:off x="5353836" y="2560735"/>
        <a:ext cx="1905008" cy="831777"/>
      </dsp:txXfrm>
    </dsp:sp>
    <dsp:sp modelId="{C79634DA-0E16-44C7-AC79-3C1F4299604E}">
      <dsp:nvSpPr>
        <dsp:cNvPr id="0" name=""/>
        <dsp:cNvSpPr/>
      </dsp:nvSpPr>
      <dsp:spPr>
        <a:xfrm>
          <a:off x="4308335" y="2911221"/>
          <a:ext cx="434726" cy="0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69B13-9101-4554-99D7-3CC4D866103E}">
      <dsp:nvSpPr>
        <dsp:cNvPr id="0" name=""/>
        <dsp:cNvSpPr/>
      </dsp:nvSpPr>
      <dsp:spPr>
        <a:xfrm rot="5400000">
          <a:off x="3373209" y="3035958"/>
          <a:ext cx="1058183" cy="808012"/>
        </a:xfrm>
        <a:prstGeom prst="line">
          <a:avLst/>
        </a:prstGeom>
        <a:solidFill>
          <a:srgbClr val="EBEBE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000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 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7EE67-EF2A-4305-B992-0B4EB059D3ED}">
      <dsp:nvSpPr>
        <dsp:cNvPr id="0" name=""/>
        <dsp:cNvSpPr/>
      </dsp:nvSpPr>
      <dsp:spPr>
        <a:xfrm>
          <a:off x="1122269" y="50196"/>
          <a:ext cx="2409440" cy="240944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Governo</a:t>
          </a:r>
          <a:endParaRPr lang="pt-BR" sz="2200" b="1" kern="1200" dirty="0"/>
        </a:p>
      </dsp:txBody>
      <dsp:txXfrm>
        <a:off x="1443528" y="471848"/>
        <a:ext cx="1766922" cy="1084248"/>
      </dsp:txXfrm>
    </dsp:sp>
    <dsp:sp modelId="{BB249A5D-B19D-4023-99ED-883F6D20D4F9}">
      <dsp:nvSpPr>
        <dsp:cNvPr id="0" name=""/>
        <dsp:cNvSpPr/>
      </dsp:nvSpPr>
      <dsp:spPr>
        <a:xfrm>
          <a:off x="1991676" y="1556096"/>
          <a:ext cx="2409440" cy="240944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Indústria</a:t>
          </a:r>
          <a:endParaRPr lang="pt-BR" sz="2200" b="1" kern="1200" dirty="0"/>
        </a:p>
      </dsp:txBody>
      <dsp:txXfrm>
        <a:off x="2728563" y="2178535"/>
        <a:ext cx="1445664" cy="1325192"/>
      </dsp:txXfrm>
    </dsp:sp>
    <dsp:sp modelId="{DD2C7F35-2903-4095-837C-9FFD68566837}">
      <dsp:nvSpPr>
        <dsp:cNvPr id="0" name=""/>
        <dsp:cNvSpPr/>
      </dsp:nvSpPr>
      <dsp:spPr>
        <a:xfrm>
          <a:off x="252863" y="1556096"/>
          <a:ext cx="2409440" cy="240944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Consumidor</a:t>
          </a:r>
          <a:endParaRPr lang="pt-BR" sz="2200" b="1" kern="1200" dirty="0"/>
        </a:p>
      </dsp:txBody>
      <dsp:txXfrm>
        <a:off x="479752" y="2178535"/>
        <a:ext cx="1445664" cy="1325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8D4A1-4ACB-4A59-A90A-9837D7C30D20}">
      <dsp:nvSpPr>
        <dsp:cNvPr id="0" name=""/>
        <dsp:cNvSpPr/>
      </dsp:nvSpPr>
      <dsp:spPr>
        <a:xfrm>
          <a:off x="334478" y="0"/>
          <a:ext cx="3790759" cy="4968874"/>
        </a:xfrm>
        <a:prstGeom prst="rightArrow">
          <a:avLst/>
        </a:prstGeom>
        <a:solidFill>
          <a:srgbClr val="DDDDD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29F8CB-A9BF-4B37-B688-5EB929943B0F}">
      <dsp:nvSpPr>
        <dsp:cNvPr id="0" name=""/>
        <dsp:cNvSpPr/>
      </dsp:nvSpPr>
      <dsp:spPr>
        <a:xfrm>
          <a:off x="611845" y="1362077"/>
          <a:ext cx="2525278" cy="2244719"/>
        </a:xfrm>
        <a:prstGeom prst="roundRect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DDDDD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Acordo para redução:</a:t>
          </a:r>
          <a:endParaRPr lang="pt-BR" sz="15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Metas por categorias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Reduções graduais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2011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2012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...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Monitoramento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solidFill>
                <a:srgbClr val="DDDDDD">
                  <a:lumMod val="10000"/>
                </a:srgbClr>
              </a:solidFill>
              <a:latin typeface="Verdana"/>
              <a:ea typeface="+mn-ea"/>
              <a:cs typeface="+mn-cs"/>
            </a:rPr>
            <a:t>Ações na mídia?</a:t>
          </a: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200" kern="1200" dirty="0">
            <a:solidFill>
              <a:srgbClr val="DDDDDD">
                <a:lumMod val="10000"/>
              </a:srgbClr>
            </a:solidFill>
            <a:latin typeface="Verdana"/>
            <a:ea typeface="+mn-ea"/>
            <a:cs typeface="+mn-cs"/>
          </a:endParaRPr>
        </a:p>
      </dsp:txBody>
      <dsp:txXfrm>
        <a:off x="721423" y="1471655"/>
        <a:ext cx="2306122" cy="20255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8B792-B9FD-45E3-AEAA-62CF67F5A0CF}">
      <dsp:nvSpPr>
        <dsp:cNvPr id="0" name=""/>
        <dsp:cNvSpPr/>
      </dsp:nvSpPr>
      <dsp:spPr>
        <a:xfrm rot="1759702">
          <a:off x="2785344" y="3062154"/>
          <a:ext cx="917980" cy="62666"/>
        </a:xfrm>
        <a:custGeom>
          <a:avLst/>
          <a:gdLst/>
          <a:ahLst/>
          <a:cxnLst/>
          <a:rect l="0" t="0" r="0" b="0"/>
          <a:pathLst>
            <a:path>
              <a:moveTo>
                <a:pt x="0" y="31333"/>
              </a:moveTo>
              <a:lnTo>
                <a:pt x="917980" y="31333"/>
              </a:lnTo>
            </a:path>
          </a:pathLst>
        </a:custGeom>
        <a:noFill/>
        <a:ln w="9525" cap="flat" cmpd="sng" algn="ctr">
          <a:solidFill>
            <a:srgbClr val="01ACE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D8943-24F5-4572-8925-D220AD813622}">
      <dsp:nvSpPr>
        <dsp:cNvPr id="0" name=""/>
        <dsp:cNvSpPr/>
      </dsp:nvSpPr>
      <dsp:spPr>
        <a:xfrm rot="19892312">
          <a:off x="2779509" y="1443225"/>
          <a:ext cx="1070072" cy="62666"/>
        </a:xfrm>
        <a:custGeom>
          <a:avLst/>
          <a:gdLst/>
          <a:ahLst/>
          <a:cxnLst/>
          <a:rect l="0" t="0" r="0" b="0"/>
          <a:pathLst>
            <a:path>
              <a:moveTo>
                <a:pt x="0" y="31333"/>
              </a:moveTo>
              <a:lnTo>
                <a:pt x="1070072" y="31333"/>
              </a:lnTo>
            </a:path>
          </a:pathLst>
        </a:custGeom>
        <a:noFill/>
        <a:ln w="9525" cap="flat" cmpd="sng" algn="ctr">
          <a:solidFill>
            <a:srgbClr val="01ACE2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610EE-F1E8-4975-BB82-2F05CDF869D7}">
      <dsp:nvSpPr>
        <dsp:cNvPr id="0" name=""/>
        <dsp:cNvSpPr/>
      </dsp:nvSpPr>
      <dsp:spPr>
        <a:xfrm>
          <a:off x="338125" y="814771"/>
          <a:ext cx="2948293" cy="2948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FD02F-4953-42F7-A8AB-7BCC37937E3B}">
      <dsp:nvSpPr>
        <dsp:cNvPr id="0" name=""/>
        <dsp:cNvSpPr/>
      </dsp:nvSpPr>
      <dsp:spPr>
        <a:xfrm>
          <a:off x="3685176" y="1057"/>
          <a:ext cx="1650477" cy="1650477"/>
        </a:xfrm>
        <a:prstGeom prst="ellipse">
          <a:avLst/>
        </a:prstGeom>
        <a:gradFill rotWithShape="0">
          <a:gsLst>
            <a:gs pos="0">
              <a:srgbClr val="01ACE2">
                <a:shade val="50000"/>
                <a:hueOff val="428785"/>
                <a:satOff val="-22792"/>
                <a:lumOff val="35547"/>
                <a:alphaOff val="0"/>
                <a:shade val="51000"/>
                <a:satMod val="130000"/>
              </a:srgbClr>
            </a:gs>
            <a:gs pos="80000">
              <a:srgbClr val="01ACE2">
                <a:shade val="50000"/>
                <a:hueOff val="428785"/>
                <a:satOff val="-22792"/>
                <a:lumOff val="35547"/>
                <a:alphaOff val="0"/>
                <a:shade val="93000"/>
                <a:satMod val="130000"/>
              </a:srgbClr>
            </a:gs>
            <a:gs pos="100000">
              <a:srgbClr val="01ACE2">
                <a:shade val="50000"/>
                <a:hueOff val="428785"/>
                <a:satOff val="-22792"/>
                <a:lumOff val="355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Redução com adaptação</a:t>
          </a:r>
          <a:endParaRPr lang="pt-BR" sz="15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926883" y="242764"/>
        <a:ext cx="1167063" cy="1167063"/>
      </dsp:txXfrm>
    </dsp:sp>
    <dsp:sp modelId="{E48597BB-803A-4968-805F-4E5BC2F60167}">
      <dsp:nvSpPr>
        <dsp:cNvPr id="0" name=""/>
        <dsp:cNvSpPr/>
      </dsp:nvSpPr>
      <dsp:spPr>
        <a:xfrm>
          <a:off x="3531127" y="2867053"/>
          <a:ext cx="1768976" cy="1768976"/>
        </a:xfrm>
        <a:prstGeom prst="ellipse">
          <a:avLst/>
        </a:prstGeom>
        <a:gradFill rotWithShape="0">
          <a:gsLst>
            <a:gs pos="0">
              <a:srgbClr val="01ACE2">
                <a:shade val="50000"/>
                <a:hueOff val="428785"/>
                <a:satOff val="-22792"/>
                <a:lumOff val="35547"/>
                <a:alphaOff val="0"/>
                <a:shade val="51000"/>
                <a:satMod val="130000"/>
              </a:srgbClr>
            </a:gs>
            <a:gs pos="80000">
              <a:srgbClr val="01ACE2">
                <a:shade val="50000"/>
                <a:hueOff val="428785"/>
                <a:satOff val="-22792"/>
                <a:lumOff val="35547"/>
                <a:alphaOff val="0"/>
                <a:shade val="93000"/>
                <a:satMod val="130000"/>
              </a:srgbClr>
            </a:gs>
            <a:gs pos="100000">
              <a:srgbClr val="01ACE2">
                <a:shade val="50000"/>
                <a:hueOff val="428785"/>
                <a:satOff val="-22792"/>
                <a:lumOff val="3554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Substituição de sal</a:t>
          </a:r>
          <a:endParaRPr lang="pt-BR" sz="15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790188" y="3126114"/>
        <a:ext cx="1250854" cy="12508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318A9-082A-48AB-AB48-D4DD2D690070}">
      <dsp:nvSpPr>
        <dsp:cNvPr id="0" name=""/>
        <dsp:cNvSpPr/>
      </dsp:nvSpPr>
      <dsp:spPr>
        <a:xfrm rot="10800000">
          <a:off x="2114323" y="1537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910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O Sal desempenha diferentes papeis no alimento</a:t>
          </a:r>
          <a:endParaRPr lang="pt-BR" sz="21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 rot="10800000">
        <a:off x="2301358" y="1537"/>
        <a:ext cx="7464588" cy="748141"/>
      </dsp:txXfrm>
    </dsp:sp>
    <dsp:sp modelId="{3950CB70-7B0F-4541-A92D-2228D9441C52}">
      <dsp:nvSpPr>
        <dsp:cNvPr id="0" name=""/>
        <dsp:cNvSpPr/>
      </dsp:nvSpPr>
      <dsp:spPr>
        <a:xfrm>
          <a:off x="1740253" y="1537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5ADB7-2FF1-43B2-A3AD-1AEEAD8D6ABC}">
      <dsp:nvSpPr>
        <dsp:cNvPr id="0" name=""/>
        <dsp:cNvSpPr/>
      </dsp:nvSpPr>
      <dsp:spPr>
        <a:xfrm rot="10800000">
          <a:off x="2114323" y="973004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910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Diferentes alimentos </a:t>
          </a: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  <a:sym typeface="Wingdings"/>
            </a:rPr>
            <a:t>pedem </a:t>
          </a: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diferentes soluções</a:t>
          </a:r>
          <a:endParaRPr lang="pt-BR" sz="21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 rot="10800000">
        <a:off x="2301358" y="973004"/>
        <a:ext cx="7464588" cy="748141"/>
      </dsp:txXfrm>
    </dsp:sp>
    <dsp:sp modelId="{9515A07F-AC8C-40D8-9227-6241862C86B5}">
      <dsp:nvSpPr>
        <dsp:cNvPr id="0" name=""/>
        <dsp:cNvSpPr/>
      </dsp:nvSpPr>
      <dsp:spPr>
        <a:xfrm>
          <a:off x="1740253" y="973004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8BAF1-41CF-4523-9DAC-E8A3FDE3E9E8}">
      <dsp:nvSpPr>
        <dsp:cNvPr id="0" name=""/>
        <dsp:cNvSpPr/>
      </dsp:nvSpPr>
      <dsp:spPr>
        <a:xfrm rot="10800000">
          <a:off x="2114323" y="1944472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910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Adaptação só funciona com implementação global</a:t>
          </a:r>
          <a:endParaRPr lang="pt-BR" sz="21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 rot="10800000">
        <a:off x="2301358" y="1944472"/>
        <a:ext cx="7464588" cy="748141"/>
      </dsp:txXfrm>
    </dsp:sp>
    <dsp:sp modelId="{DDBB41A6-B4A2-4CC1-91E2-AF5D9DA4F15E}">
      <dsp:nvSpPr>
        <dsp:cNvPr id="0" name=""/>
        <dsp:cNvSpPr/>
      </dsp:nvSpPr>
      <dsp:spPr>
        <a:xfrm>
          <a:off x="1740253" y="1944472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B9C07-2455-471D-A557-6C6CF2B23F81}">
      <dsp:nvSpPr>
        <dsp:cNvPr id="0" name=""/>
        <dsp:cNvSpPr/>
      </dsp:nvSpPr>
      <dsp:spPr>
        <a:xfrm rot="10800000">
          <a:off x="2114323" y="2915940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910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Reduções acima de 15% só com soluções tecnológicas</a:t>
          </a:r>
          <a:endParaRPr lang="pt-BR" sz="21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 rot="10800000">
        <a:off x="2301358" y="2915940"/>
        <a:ext cx="7464588" cy="748141"/>
      </dsp:txXfrm>
    </dsp:sp>
    <dsp:sp modelId="{9B232594-A1E4-43C3-AD01-8ADB6F155879}">
      <dsp:nvSpPr>
        <dsp:cNvPr id="0" name=""/>
        <dsp:cNvSpPr/>
      </dsp:nvSpPr>
      <dsp:spPr>
        <a:xfrm>
          <a:off x="1740253" y="2915940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7BE38-A16A-4155-98CB-977FCEEF0D7C}">
      <dsp:nvSpPr>
        <dsp:cNvPr id="0" name=""/>
        <dsp:cNvSpPr/>
      </dsp:nvSpPr>
      <dsp:spPr>
        <a:xfrm rot="10800000">
          <a:off x="2114323" y="3887407"/>
          <a:ext cx="7651623" cy="748141"/>
        </a:xfrm>
        <a:prstGeom prst="homePlate">
          <a:avLst/>
        </a:prstGeom>
        <a:solidFill>
          <a:srgbClr val="00ACE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910" tIns="80010" rIns="149352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Substituição de Sal envolve custo</a:t>
          </a:r>
          <a:endParaRPr lang="pt-BR" sz="21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 rot="10800000">
        <a:off x="2301358" y="3887407"/>
        <a:ext cx="7464588" cy="748141"/>
      </dsp:txXfrm>
    </dsp:sp>
    <dsp:sp modelId="{27A8F739-48A1-44AE-8B57-C699C46C08E1}">
      <dsp:nvSpPr>
        <dsp:cNvPr id="0" name=""/>
        <dsp:cNvSpPr/>
      </dsp:nvSpPr>
      <dsp:spPr>
        <a:xfrm>
          <a:off x="1740253" y="3887407"/>
          <a:ext cx="748141" cy="7481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C0C0C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6224A-77D6-495A-9931-75E040273C82}">
      <dsp:nvSpPr>
        <dsp:cNvPr id="0" name=""/>
        <dsp:cNvSpPr/>
      </dsp:nvSpPr>
      <dsp:spPr>
        <a:xfrm rot="2597386">
          <a:off x="2188594" y="3530997"/>
          <a:ext cx="1657058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657058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3A9D2-F4FA-4BB1-9059-62075506E034}">
      <dsp:nvSpPr>
        <dsp:cNvPr id="0" name=""/>
        <dsp:cNvSpPr/>
      </dsp:nvSpPr>
      <dsp:spPr>
        <a:xfrm rot="1174499">
          <a:off x="2386766" y="2828403"/>
          <a:ext cx="943815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943815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BDDAA-7A00-4685-B6BD-5FDDF5C334D5}">
      <dsp:nvSpPr>
        <dsp:cNvPr id="0" name=""/>
        <dsp:cNvSpPr/>
      </dsp:nvSpPr>
      <dsp:spPr>
        <a:xfrm rot="21456738">
          <a:off x="2413751" y="2458186"/>
          <a:ext cx="666583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666583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EABA9-75A5-4834-90C3-A4601D7361C1}">
      <dsp:nvSpPr>
        <dsp:cNvPr id="0" name=""/>
        <dsp:cNvSpPr/>
      </dsp:nvSpPr>
      <dsp:spPr>
        <a:xfrm rot="20067066">
          <a:off x="2362022" y="2024935"/>
          <a:ext cx="1063974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063974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884E4E-64F2-4A2E-B57B-65DFCBC4B99F}">
      <dsp:nvSpPr>
        <dsp:cNvPr id="0" name=""/>
        <dsp:cNvSpPr/>
      </dsp:nvSpPr>
      <dsp:spPr>
        <a:xfrm rot="19056479">
          <a:off x="2185330" y="1447636"/>
          <a:ext cx="1749551" cy="33618"/>
        </a:xfrm>
        <a:custGeom>
          <a:avLst/>
          <a:gdLst/>
          <a:ahLst/>
          <a:cxnLst/>
          <a:rect l="0" t="0" r="0" b="0"/>
          <a:pathLst>
            <a:path>
              <a:moveTo>
                <a:pt x="0" y="16809"/>
              </a:moveTo>
              <a:lnTo>
                <a:pt x="1749551" y="16809"/>
              </a:lnTo>
            </a:path>
          </a:pathLst>
        </a:custGeom>
        <a:noFill/>
        <a:ln w="9525" cap="flat" cmpd="sng" algn="ctr">
          <a:solidFill>
            <a:srgbClr val="01ACE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50DDC-82F7-4648-836D-B8108137B919}">
      <dsp:nvSpPr>
        <dsp:cNvPr id="0" name=""/>
        <dsp:cNvSpPr/>
      </dsp:nvSpPr>
      <dsp:spPr>
        <a:xfrm>
          <a:off x="1202331" y="1796915"/>
          <a:ext cx="1425540" cy="14255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26C563-3ACD-4A9C-A007-660FF9C3A37D}">
      <dsp:nvSpPr>
        <dsp:cNvPr id="0" name=""/>
        <dsp:cNvSpPr/>
      </dsp:nvSpPr>
      <dsp:spPr>
        <a:xfrm>
          <a:off x="2774365" y="492579"/>
          <a:ext cx="2278644" cy="385315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Microesferas de sal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108065" y="549007"/>
        <a:ext cx="1611244" cy="272459"/>
      </dsp:txXfrm>
    </dsp:sp>
    <dsp:sp modelId="{1DE4980A-27E4-47C4-BACE-556A4453544D}">
      <dsp:nvSpPr>
        <dsp:cNvPr id="0" name=""/>
        <dsp:cNvSpPr/>
      </dsp:nvSpPr>
      <dsp:spPr>
        <a:xfrm>
          <a:off x="3141080" y="1305336"/>
          <a:ext cx="1374968" cy="579336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Sais de Potássio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42439" y="1390178"/>
        <a:ext cx="972250" cy="409652"/>
      </dsp:txXfrm>
    </dsp:sp>
    <dsp:sp modelId="{6E8BC478-5AF9-4631-9902-10532F5DBDD2}">
      <dsp:nvSpPr>
        <dsp:cNvPr id="0" name=""/>
        <dsp:cNvSpPr/>
      </dsp:nvSpPr>
      <dsp:spPr>
        <a:xfrm>
          <a:off x="3071299" y="2202247"/>
          <a:ext cx="1609224" cy="451354"/>
        </a:xfrm>
        <a:prstGeom prst="ellipse">
          <a:avLst/>
        </a:prstGeom>
        <a:gradFill rotWithShape="0">
          <a:gsLst>
            <a:gs pos="0">
              <a:srgbClr val="01ACE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01ACE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01ACE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Leveduras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306964" y="2268346"/>
        <a:ext cx="1137894" cy="319156"/>
      </dsp:txXfrm>
    </dsp:sp>
    <dsp:sp modelId="{41286A3F-9611-4D15-A479-F2FD7134EB67}">
      <dsp:nvSpPr>
        <dsp:cNvPr id="0" name=""/>
        <dsp:cNvSpPr/>
      </dsp:nvSpPr>
      <dsp:spPr>
        <a:xfrm>
          <a:off x="2970103" y="2943040"/>
          <a:ext cx="1821909" cy="531447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Estimuladores Mascaradores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36915" y="3020869"/>
        <a:ext cx="1288285" cy="375789"/>
      </dsp:txXfrm>
    </dsp:sp>
    <dsp:sp modelId="{FE023FB6-7126-42FB-8E60-FC8FA1B9E5A9}">
      <dsp:nvSpPr>
        <dsp:cNvPr id="0" name=""/>
        <dsp:cNvSpPr/>
      </dsp:nvSpPr>
      <dsp:spPr>
        <a:xfrm>
          <a:off x="3009857" y="4110911"/>
          <a:ext cx="1593392" cy="361100"/>
        </a:xfrm>
        <a:prstGeom prst="ellipse">
          <a:avLst/>
        </a:prstGeom>
        <a:solidFill>
          <a:srgbClr val="FFFFFF">
            <a:lumMod val="75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rgbClr val="FFFFFF"/>
              </a:solidFill>
              <a:latin typeface="Verdana"/>
              <a:ea typeface="+mn-ea"/>
              <a:cs typeface="+mn-cs"/>
            </a:rPr>
            <a:t>Fermentados</a:t>
          </a:r>
          <a:endParaRPr lang="pt-BR" sz="1200" kern="1200" dirty="0">
            <a:solidFill>
              <a:srgbClr val="FFFFFF"/>
            </a:solidFill>
            <a:latin typeface="Verdana"/>
            <a:ea typeface="+mn-ea"/>
            <a:cs typeface="+mn-cs"/>
          </a:endParaRPr>
        </a:p>
      </dsp:txBody>
      <dsp:txXfrm>
        <a:off x="3243204" y="4163793"/>
        <a:ext cx="1126698" cy="255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F9F42-B750-409B-9C07-B9F2E1B36EAB}" type="datetime1">
              <a:rPr lang="en-US" smtClean="0"/>
              <a:pPr/>
              <a:t>9/23/2013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4337D-10DB-4500-A42F-6E9A69B02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95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72D81-7F46-4819-AC68-3C45883E24E3}" type="datetime1">
              <a:rPr lang="en-US" smtClean="0"/>
              <a:pPr/>
              <a:t>9/23/2013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0A0B9-DC19-46EC-B52B-8E798A58F36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992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A0B9-DC19-46EC-B52B-8E798A58F36D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27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3E1FE-BD13-46FE-A995-FAC0DF5509D1}" type="slidenum">
              <a:rPr lang="nl-NL"/>
              <a:pPr/>
              <a:t>8</a:t>
            </a:fld>
            <a:endParaRPr lang="nl-NL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335BE-911F-4964-A822-DB3188276C1D}" type="slidenum">
              <a:rPr lang="nl-NL"/>
              <a:pPr/>
              <a:t>9</a:t>
            </a:fld>
            <a:endParaRPr lang="nl-NL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70076F-A205-46C0-8851-8DD37DD922A7}" type="slidenum">
              <a:rPr lang="nl-NL"/>
              <a:pPr/>
              <a:t>11</a:t>
            </a:fld>
            <a:endParaRPr lang="nl-NL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See: http://www.who.int/mediacentre/news/notes/2013/salt_potassium_20130131/en/index.html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0F471-867B-4509-AA5F-B70D593212D9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70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0A0B9-DC19-46EC-B52B-8E798A58F36D}" type="slidenum">
              <a:rPr lang="nl-NL" smtClean="0"/>
              <a:pPr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2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F68B0-6CA9-4889-B6A3-8B650A15545A}" type="slidenum">
              <a:rPr lang="nl-NL" smtClean="0"/>
              <a:pPr/>
              <a:t>66</a:t>
            </a:fld>
            <a:endParaRPr lang="nl-NL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8" y="685837"/>
            <a:ext cx="5009767" cy="343064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ame Side Corner Rectangle 2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0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1" name="Picture 3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oxe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/>
          <p:cNvSpPr>
            <a:spLocks noChangeAspect="1"/>
          </p:cNvSpPr>
          <p:nvPr userDrawn="1"/>
        </p:nvSpPr>
        <p:spPr bwMode="auto">
          <a:xfrm>
            <a:off x="5388516" y="1410176"/>
            <a:ext cx="2681025" cy="4446000"/>
          </a:xfrm>
          <a:custGeom>
            <a:avLst/>
            <a:gdLst/>
            <a:ahLst/>
            <a:cxnLst>
              <a:cxn ang="0">
                <a:pos x="717" y="0"/>
              </a:cxn>
              <a:cxn ang="0">
                <a:pos x="0" y="0"/>
              </a:cxn>
              <a:cxn ang="0">
                <a:pos x="0" y="1413"/>
              </a:cxn>
              <a:cxn ang="0">
                <a:pos x="16" y="1430"/>
              </a:cxn>
              <a:cxn ang="0">
                <a:pos x="848" y="1430"/>
              </a:cxn>
              <a:cxn ang="0">
                <a:pos x="862" y="1417"/>
              </a:cxn>
              <a:cxn ang="0">
                <a:pos x="862" y="148"/>
              </a:cxn>
              <a:cxn ang="0">
                <a:pos x="717" y="0"/>
              </a:cxn>
            </a:cxnLst>
            <a:rect l="0" t="0" r="r" b="b"/>
            <a:pathLst>
              <a:path w="862" h="1430">
                <a:moveTo>
                  <a:pt x="717" y="0"/>
                </a:moveTo>
                <a:cubicBezTo>
                  <a:pt x="628" y="0"/>
                  <a:pt x="0" y="0"/>
                  <a:pt x="0" y="0"/>
                </a:cubicBezTo>
                <a:cubicBezTo>
                  <a:pt x="0" y="0"/>
                  <a:pt x="0" y="1326"/>
                  <a:pt x="0" y="1413"/>
                </a:cubicBezTo>
                <a:cubicBezTo>
                  <a:pt x="0" y="1413"/>
                  <a:pt x="1" y="1430"/>
                  <a:pt x="16" y="1430"/>
                </a:cubicBezTo>
                <a:cubicBezTo>
                  <a:pt x="32" y="1430"/>
                  <a:pt x="833" y="1430"/>
                  <a:pt x="848" y="1430"/>
                </a:cubicBezTo>
                <a:cubicBezTo>
                  <a:pt x="862" y="1430"/>
                  <a:pt x="862" y="1417"/>
                  <a:pt x="862" y="1417"/>
                </a:cubicBezTo>
                <a:cubicBezTo>
                  <a:pt x="862" y="1417"/>
                  <a:pt x="862" y="162"/>
                  <a:pt x="862" y="148"/>
                </a:cubicBezTo>
                <a:cubicBezTo>
                  <a:pt x="862" y="80"/>
                  <a:pt x="779" y="0"/>
                  <a:pt x="717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504225" y="2151683"/>
            <a:ext cx="224984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5504226" y="1509169"/>
            <a:ext cx="2164119" cy="61251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25"/>
          </p:nvPr>
        </p:nvSpPr>
        <p:spPr>
          <a:xfrm>
            <a:off x="5435600" y="2216886"/>
            <a:ext cx="2466391" cy="345092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b="0"/>
            </a:lvl1pPr>
          </a:lstStyle>
          <a:p>
            <a:endParaRPr lang="nl-NL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E72DEE7-F889-4168-BE5D-55132EDD28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2426" y="330224"/>
            <a:ext cx="4162425" cy="977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0" name="Freeform 9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oxed 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/>
          <p:cNvSpPr>
            <a:spLocks noChangeAspect="1"/>
          </p:cNvSpPr>
          <p:nvPr userDrawn="1"/>
        </p:nvSpPr>
        <p:spPr bwMode="auto">
          <a:xfrm>
            <a:off x="5388516" y="1410176"/>
            <a:ext cx="2681025" cy="4446000"/>
          </a:xfrm>
          <a:custGeom>
            <a:avLst/>
            <a:gdLst/>
            <a:ahLst/>
            <a:cxnLst>
              <a:cxn ang="0">
                <a:pos x="717" y="0"/>
              </a:cxn>
              <a:cxn ang="0">
                <a:pos x="0" y="0"/>
              </a:cxn>
              <a:cxn ang="0">
                <a:pos x="0" y="1413"/>
              </a:cxn>
              <a:cxn ang="0">
                <a:pos x="16" y="1430"/>
              </a:cxn>
              <a:cxn ang="0">
                <a:pos x="848" y="1430"/>
              </a:cxn>
              <a:cxn ang="0">
                <a:pos x="862" y="1417"/>
              </a:cxn>
              <a:cxn ang="0">
                <a:pos x="862" y="148"/>
              </a:cxn>
              <a:cxn ang="0">
                <a:pos x="717" y="0"/>
              </a:cxn>
            </a:cxnLst>
            <a:rect l="0" t="0" r="r" b="b"/>
            <a:pathLst>
              <a:path w="862" h="1430">
                <a:moveTo>
                  <a:pt x="717" y="0"/>
                </a:moveTo>
                <a:cubicBezTo>
                  <a:pt x="628" y="0"/>
                  <a:pt x="0" y="0"/>
                  <a:pt x="0" y="0"/>
                </a:cubicBezTo>
                <a:cubicBezTo>
                  <a:pt x="0" y="0"/>
                  <a:pt x="0" y="1326"/>
                  <a:pt x="0" y="1413"/>
                </a:cubicBezTo>
                <a:cubicBezTo>
                  <a:pt x="0" y="1413"/>
                  <a:pt x="1" y="1430"/>
                  <a:pt x="16" y="1430"/>
                </a:cubicBezTo>
                <a:cubicBezTo>
                  <a:pt x="32" y="1430"/>
                  <a:pt x="833" y="1430"/>
                  <a:pt x="848" y="1430"/>
                </a:cubicBezTo>
                <a:cubicBezTo>
                  <a:pt x="862" y="1430"/>
                  <a:pt x="862" y="1417"/>
                  <a:pt x="862" y="1417"/>
                </a:cubicBezTo>
                <a:cubicBezTo>
                  <a:pt x="862" y="1417"/>
                  <a:pt x="862" y="162"/>
                  <a:pt x="862" y="148"/>
                </a:cubicBezTo>
                <a:cubicBezTo>
                  <a:pt x="862" y="80"/>
                  <a:pt x="779" y="0"/>
                  <a:pt x="717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5504226" y="1509169"/>
            <a:ext cx="2164119" cy="612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25"/>
          </p:nvPr>
        </p:nvSpPr>
        <p:spPr>
          <a:xfrm>
            <a:off x="5435600" y="2216886"/>
            <a:ext cx="2466391" cy="227142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b="0"/>
            </a:lvl1pPr>
          </a:lstStyle>
          <a:p>
            <a:endParaRPr lang="nl-NL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E72DEE7-F889-4168-BE5D-55132EDD28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21" name="Table Placeholder 20"/>
          <p:cNvSpPr>
            <a:spLocks noGrp="1"/>
          </p:cNvSpPr>
          <p:nvPr>
            <p:ph type="tbl" sz="quarter" idx="29"/>
          </p:nvPr>
        </p:nvSpPr>
        <p:spPr>
          <a:xfrm>
            <a:off x="5504226" y="4562615"/>
            <a:ext cx="2397765" cy="1105200"/>
          </a:xfrm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5504225" y="2151683"/>
            <a:ext cx="2398350" cy="2320570"/>
            <a:chOff x="5504225" y="1190626"/>
            <a:chExt cx="2249844" cy="149001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04225" y="2680641"/>
              <a:ext cx="224984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04225" y="1190626"/>
              <a:ext cx="224984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162425" cy="977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/>
          </p:nvPr>
        </p:nvSpPr>
        <p:spPr>
          <a:xfrm>
            <a:off x="352427" y="1411586"/>
            <a:ext cx="7549565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36B4F2F-974C-4D80-9F2D-AA4FDC80D4FB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36B4F2F-974C-4D80-9F2D-AA4FDC80D4FB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F189-3DBB-42FC-8001-ADDE9FFC8E75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1222"/>
            <a:ext cx="2084804" cy="1440000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1" cy="87885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0" name="Picture 9" descr="dots.png"/>
            <p:cNvPicPr>
              <a:picLocks noChangeAspect="1"/>
            </p:cNvPicPr>
            <p:nvPr userDrawn="1"/>
          </p:nvPicPr>
          <p:blipFill>
            <a:blip r:embed="rId3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9" name="Picture 1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36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65597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71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21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5" name="Picture 14" descr="dots.png"/>
            <p:cNvPicPr>
              <a:picLocks noChangeAspect="1"/>
            </p:cNvPicPr>
            <p:nvPr userDrawn="1"/>
          </p:nvPicPr>
          <p:blipFill>
            <a:blip r:embed="rId2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7" name="Round Same Side Corner Rectangle 16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12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1" cy="878852"/>
          </a:xfrm>
          <a:prstGeom prst="rect">
            <a:avLst/>
          </a:prstGeom>
        </p:spPr>
      </p:pic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855344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495903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286616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360539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27744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624055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3" name="Picture 12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592609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51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CD4D2-047B-49DA-82E5-625EE5FE038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6654-5A87-40EF-94F1-E7751DDFD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5B342-D4CD-4F37-81E7-6B90E3B30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</a:t>
            </a:r>
            <a:r>
              <a:rPr lang="en-US" b="1"/>
              <a:t> </a:t>
            </a:r>
            <a:fld id="{BCCB92F7-0E74-4E19-AA31-4CDB956583ED}" type="datetime1">
              <a:rPr lang="en-US" b="1"/>
              <a:pPr>
                <a:defRPr/>
              </a:pPr>
              <a:t>9/23/2013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24143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6AC5FB6-DE33-4429-A38D-6CBB23CBA3BA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4704"/>
            <a:ext cx="9204158" cy="108000"/>
          </a:xfrm>
          <a:prstGeom prst="rect">
            <a:avLst/>
          </a:prstGeom>
        </p:spPr>
      </p:pic>
      <p:pic>
        <p:nvPicPr>
          <p:cNvPr id="6" name="Picture Placeholder 6" descr="Fi South America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-239"/>
          <a:stretch>
            <a:fillRect/>
          </a:stretch>
        </p:blipFill>
        <p:spPr>
          <a:xfrm>
            <a:off x="179512" y="116632"/>
            <a:ext cx="2376264" cy="529634"/>
          </a:xfrm>
          <a:prstGeom prst="rect">
            <a:avLst/>
          </a:prstGeom>
        </p:spPr>
      </p:pic>
      <p:pic>
        <p:nvPicPr>
          <p:cNvPr id="10" name="Picture 2" descr="G:\MARKETING\2013\FiSA e HiSA 2013\LOGOS\NOVOS\Hi South America_RGB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3699"/>
            <a:ext cx="2081808" cy="6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4624"/>
            <a:ext cx="971600" cy="6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1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15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893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139350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99949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4252690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3725587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671378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951255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44459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772833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53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ts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6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9808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87003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91614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92425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029905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2788947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  <p:extLst>
      <p:ext uri="{BB962C8B-B14F-4D97-AF65-F5344CB8AC3E}">
        <p14:creationId xmlns:p14="http://schemas.microsoft.com/office/powerpoint/2010/main" val="180763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81761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44459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674428" y="3819105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831980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0" name="Freeform 9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38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0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ame Side Corner Rectangle 27"/>
          <p:cNvSpPr/>
          <p:nvPr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Freeform 14"/>
          <p:cNvSpPr>
            <a:spLocks/>
          </p:cNvSpPr>
          <p:nvPr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0" name="Freeform 20"/>
          <p:cNvSpPr>
            <a:spLocks noChangeAspect="1"/>
          </p:cNvSpPr>
          <p:nvPr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pic>
        <p:nvPicPr>
          <p:cNvPr id="7" name="Picture 6" descr="dots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5" name="Picture 14" descr="dots.png"/>
            <p:cNvPicPr>
              <a:picLocks noChangeAspect="1"/>
            </p:cNvPicPr>
            <p:nvPr userDrawn="1"/>
          </p:nvPicPr>
          <p:blipFill>
            <a:blip r:embed="rId2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7" name="Round Same Side Corner Rectangle 16"/>
          <p:cNvSpPr/>
          <p:nvPr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" name="Picture 1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1" cy="878852"/>
          </a:xfrm>
          <a:prstGeom prst="rect">
            <a:avLst/>
          </a:prstGeom>
        </p:spPr>
      </p:pic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Freeform 20"/>
          <p:cNvSpPr>
            <a:spLocks noChangeAspect="1"/>
          </p:cNvSpPr>
          <p:nvPr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sz="1000"/>
            </a:lvl1pPr>
          </a:lstStyle>
          <a:p>
            <a:fld id="{46AC5FB6-DE33-4429-A38D-6CBB23CBA3BA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4445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444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Freeform 20"/>
          <p:cNvSpPr>
            <a:spLocks noChangeAspect="1"/>
          </p:cNvSpPr>
          <p:nvPr/>
        </p:nvSpPr>
        <p:spPr bwMode="auto">
          <a:xfrm>
            <a:off x="6674428" y="3819105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559017" y="1472676"/>
            <a:ext cx="3022758" cy="4620620"/>
            <a:chOff x="3559017" y="1472676"/>
            <a:chExt cx="3022758" cy="4713724"/>
          </a:xfrm>
        </p:grpSpPr>
        <p:sp>
          <p:nvSpPr>
            <p:cNvPr id="25" name="Freeform 14"/>
            <p:cNvSpPr>
              <a:spLocks noChangeAspect="1"/>
            </p:cNvSpPr>
            <p:nvPr userDrawn="1"/>
          </p:nvSpPr>
          <p:spPr bwMode="auto">
            <a:xfrm>
              <a:off x="3559017" y="2946251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ED981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4"/>
            <p:cNvSpPr>
              <a:spLocks noChangeAspect="1"/>
            </p:cNvSpPr>
            <p:nvPr userDrawn="1"/>
          </p:nvSpPr>
          <p:spPr bwMode="auto">
            <a:xfrm>
              <a:off x="3559017" y="1472676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ED981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2426" y="1472676"/>
            <a:ext cx="3022758" cy="4620620"/>
            <a:chOff x="352426" y="1472676"/>
            <a:chExt cx="3022758" cy="4713724"/>
          </a:xfrm>
        </p:grpSpPr>
        <p:sp>
          <p:nvSpPr>
            <p:cNvPr id="26" name="Freeform 14"/>
            <p:cNvSpPr>
              <a:spLocks noChangeAspect="1"/>
            </p:cNvSpPr>
            <p:nvPr userDrawn="1"/>
          </p:nvSpPr>
          <p:spPr bwMode="auto">
            <a:xfrm>
              <a:off x="352426" y="2946251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4"/>
            <p:cNvSpPr>
              <a:spLocks noChangeAspect="1"/>
            </p:cNvSpPr>
            <p:nvPr userDrawn="1"/>
          </p:nvSpPr>
          <p:spPr bwMode="auto">
            <a:xfrm>
              <a:off x="352426" y="1472676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467544" y="1614557"/>
            <a:ext cx="2844000" cy="4317678"/>
          </a:xfrm>
        </p:spPr>
        <p:txBody>
          <a:bodyPr>
            <a:noAutofit/>
          </a:bodyPr>
          <a:lstStyle>
            <a:lvl3pPr>
              <a:spcBef>
                <a:spcPts val="800"/>
              </a:spcBef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7"/>
          </p:nvPr>
        </p:nvSpPr>
        <p:spPr>
          <a:xfrm>
            <a:off x="3670151" y="1614558"/>
            <a:ext cx="2844000" cy="4317678"/>
          </a:xfrm>
        </p:spPr>
        <p:txBody>
          <a:bodyPr>
            <a:noAutofit/>
          </a:bodyPr>
          <a:lstStyle>
            <a:lvl3pPr>
              <a:spcBef>
                <a:spcPts val="800"/>
              </a:spcBef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8849E8-1865-47F0-B8BD-87BA4A5F07B6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6525A67A-285F-4CBB-A3C2-4E1C829B396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559017" y="1472676"/>
            <a:ext cx="3022758" cy="4620620"/>
            <a:chOff x="3559017" y="1472676"/>
            <a:chExt cx="3022758" cy="4713724"/>
          </a:xfrm>
        </p:grpSpPr>
        <p:sp>
          <p:nvSpPr>
            <p:cNvPr id="25" name="Freeform 14"/>
            <p:cNvSpPr>
              <a:spLocks noChangeAspect="1"/>
            </p:cNvSpPr>
            <p:nvPr userDrawn="1"/>
          </p:nvSpPr>
          <p:spPr bwMode="auto">
            <a:xfrm>
              <a:off x="3559017" y="2946251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ED981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4"/>
            <p:cNvSpPr>
              <a:spLocks noChangeAspect="1"/>
            </p:cNvSpPr>
            <p:nvPr userDrawn="1"/>
          </p:nvSpPr>
          <p:spPr bwMode="auto">
            <a:xfrm>
              <a:off x="3559017" y="1472676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ED981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352426" y="1472676"/>
            <a:ext cx="3022758" cy="4620620"/>
            <a:chOff x="352426" y="1472676"/>
            <a:chExt cx="3022758" cy="4713724"/>
          </a:xfrm>
        </p:grpSpPr>
        <p:sp>
          <p:nvSpPr>
            <p:cNvPr id="26" name="Freeform 14"/>
            <p:cNvSpPr>
              <a:spLocks noChangeAspect="1"/>
            </p:cNvSpPr>
            <p:nvPr userDrawn="1"/>
          </p:nvSpPr>
          <p:spPr bwMode="auto">
            <a:xfrm>
              <a:off x="352426" y="2946251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4"/>
            <p:cNvSpPr>
              <a:spLocks noChangeAspect="1"/>
            </p:cNvSpPr>
            <p:nvPr userDrawn="1"/>
          </p:nvSpPr>
          <p:spPr bwMode="auto">
            <a:xfrm>
              <a:off x="352426" y="1472676"/>
              <a:ext cx="3022758" cy="3240149"/>
            </a:xfrm>
            <a:custGeom>
              <a:avLst/>
              <a:gdLst/>
              <a:ahLst/>
              <a:cxnLst>
                <a:cxn ang="0">
                  <a:pos x="767" y="122"/>
                </a:cxn>
                <a:cxn ang="0">
                  <a:pos x="767" y="967"/>
                </a:cxn>
                <a:cxn ang="0">
                  <a:pos x="755" y="978"/>
                </a:cxn>
                <a:cxn ang="0">
                  <a:pos x="14" y="978"/>
                </a:cxn>
                <a:cxn ang="0">
                  <a:pos x="0" y="964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767" y="122"/>
                </a:cxn>
              </a:cxnLst>
              <a:rect l="0" t="0" r="r" b="b"/>
              <a:pathLst>
                <a:path w="767" h="978">
                  <a:moveTo>
                    <a:pt x="767" y="122"/>
                  </a:moveTo>
                  <a:cubicBezTo>
                    <a:pt x="767" y="159"/>
                    <a:pt x="767" y="967"/>
                    <a:pt x="767" y="967"/>
                  </a:cubicBezTo>
                  <a:cubicBezTo>
                    <a:pt x="767" y="967"/>
                    <a:pt x="767" y="978"/>
                    <a:pt x="755" y="978"/>
                  </a:cubicBezTo>
                  <a:cubicBezTo>
                    <a:pt x="741" y="978"/>
                    <a:pt x="28" y="978"/>
                    <a:pt x="14" y="978"/>
                  </a:cubicBezTo>
                  <a:cubicBezTo>
                    <a:pt x="1" y="978"/>
                    <a:pt x="0" y="964"/>
                    <a:pt x="0" y="9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59" y="0"/>
                    <a:pt x="638" y="0"/>
                  </a:cubicBezTo>
                  <a:cubicBezTo>
                    <a:pt x="693" y="0"/>
                    <a:pt x="767" y="66"/>
                    <a:pt x="767" y="122"/>
                  </a:cubicBez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467544" y="1614557"/>
            <a:ext cx="2844000" cy="4317678"/>
          </a:xfrm>
        </p:spPr>
        <p:txBody>
          <a:bodyPr>
            <a:noAutofit/>
          </a:bodyPr>
          <a:lstStyle>
            <a:lvl3pPr>
              <a:spcBef>
                <a:spcPts val="80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7"/>
          </p:nvPr>
        </p:nvSpPr>
        <p:spPr>
          <a:xfrm>
            <a:off x="3670151" y="1614558"/>
            <a:ext cx="2844000" cy="4317678"/>
          </a:xfrm>
        </p:spPr>
        <p:txBody>
          <a:bodyPr>
            <a:noAutofit/>
          </a:bodyPr>
          <a:lstStyle>
            <a:lvl3pPr>
              <a:spcBef>
                <a:spcPts val="800"/>
              </a:spcBef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8849E8-1865-47F0-B8BD-87BA4A5F07B6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FADDA82-1986-4293-96BA-87346AAA47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9"/>
            <a:ext cx="3884240" cy="444458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23"/>
          </p:nvPr>
        </p:nvSpPr>
        <p:spPr>
          <a:xfrm>
            <a:off x="4615432" y="1411589"/>
            <a:ext cx="4161607" cy="44445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/>
            </a:lvl1pPr>
          </a:lstStyle>
          <a:p>
            <a:r>
              <a:rPr lang="en-US" smtClean="0"/>
              <a:t>Click icon to add chart</a:t>
            </a:r>
            <a:endParaRPr lang="nl-NL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129D95-7B5B-48F6-975E-70D829CB6ABA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oxe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/>
          <p:cNvSpPr>
            <a:spLocks noChangeAspect="1"/>
          </p:cNvSpPr>
          <p:nvPr/>
        </p:nvSpPr>
        <p:spPr bwMode="auto">
          <a:xfrm>
            <a:off x="5388516" y="1410176"/>
            <a:ext cx="2681025" cy="4446000"/>
          </a:xfrm>
          <a:custGeom>
            <a:avLst/>
            <a:gdLst/>
            <a:ahLst/>
            <a:cxnLst>
              <a:cxn ang="0">
                <a:pos x="717" y="0"/>
              </a:cxn>
              <a:cxn ang="0">
                <a:pos x="0" y="0"/>
              </a:cxn>
              <a:cxn ang="0">
                <a:pos x="0" y="1413"/>
              </a:cxn>
              <a:cxn ang="0">
                <a:pos x="16" y="1430"/>
              </a:cxn>
              <a:cxn ang="0">
                <a:pos x="848" y="1430"/>
              </a:cxn>
              <a:cxn ang="0">
                <a:pos x="862" y="1417"/>
              </a:cxn>
              <a:cxn ang="0">
                <a:pos x="862" y="148"/>
              </a:cxn>
              <a:cxn ang="0">
                <a:pos x="717" y="0"/>
              </a:cxn>
            </a:cxnLst>
            <a:rect l="0" t="0" r="r" b="b"/>
            <a:pathLst>
              <a:path w="862" h="1430">
                <a:moveTo>
                  <a:pt x="717" y="0"/>
                </a:moveTo>
                <a:cubicBezTo>
                  <a:pt x="628" y="0"/>
                  <a:pt x="0" y="0"/>
                  <a:pt x="0" y="0"/>
                </a:cubicBezTo>
                <a:cubicBezTo>
                  <a:pt x="0" y="0"/>
                  <a:pt x="0" y="1326"/>
                  <a:pt x="0" y="1413"/>
                </a:cubicBezTo>
                <a:cubicBezTo>
                  <a:pt x="0" y="1413"/>
                  <a:pt x="1" y="1430"/>
                  <a:pt x="16" y="1430"/>
                </a:cubicBezTo>
                <a:cubicBezTo>
                  <a:pt x="32" y="1430"/>
                  <a:pt x="833" y="1430"/>
                  <a:pt x="848" y="1430"/>
                </a:cubicBezTo>
                <a:cubicBezTo>
                  <a:pt x="862" y="1430"/>
                  <a:pt x="862" y="1417"/>
                  <a:pt x="862" y="1417"/>
                </a:cubicBezTo>
                <a:cubicBezTo>
                  <a:pt x="862" y="1417"/>
                  <a:pt x="862" y="162"/>
                  <a:pt x="862" y="148"/>
                </a:cubicBezTo>
                <a:cubicBezTo>
                  <a:pt x="862" y="80"/>
                  <a:pt x="779" y="0"/>
                  <a:pt x="717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504225" y="2151683"/>
            <a:ext cx="224984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5504226" y="1509169"/>
            <a:ext cx="2164119" cy="612517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25"/>
          </p:nvPr>
        </p:nvSpPr>
        <p:spPr>
          <a:xfrm>
            <a:off x="5435600" y="2216886"/>
            <a:ext cx="2466391" cy="345092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b="0"/>
            </a:lvl1pPr>
          </a:lstStyle>
          <a:p>
            <a:r>
              <a:rPr lang="en-US" smtClean="0"/>
              <a:t>Click icon to add chart</a:t>
            </a:r>
            <a:endParaRPr lang="nl-NL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E72DEE7-F889-4168-BE5D-55132EDD28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2426" y="330224"/>
            <a:ext cx="4162425" cy="977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oxed 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7"/>
          <p:cNvSpPr>
            <a:spLocks noChangeAspect="1"/>
          </p:cNvSpPr>
          <p:nvPr/>
        </p:nvSpPr>
        <p:spPr bwMode="auto">
          <a:xfrm>
            <a:off x="5388516" y="1410176"/>
            <a:ext cx="2681025" cy="4446000"/>
          </a:xfrm>
          <a:custGeom>
            <a:avLst/>
            <a:gdLst/>
            <a:ahLst/>
            <a:cxnLst>
              <a:cxn ang="0">
                <a:pos x="717" y="0"/>
              </a:cxn>
              <a:cxn ang="0">
                <a:pos x="0" y="0"/>
              </a:cxn>
              <a:cxn ang="0">
                <a:pos x="0" y="1413"/>
              </a:cxn>
              <a:cxn ang="0">
                <a:pos x="16" y="1430"/>
              </a:cxn>
              <a:cxn ang="0">
                <a:pos x="848" y="1430"/>
              </a:cxn>
              <a:cxn ang="0">
                <a:pos x="862" y="1417"/>
              </a:cxn>
              <a:cxn ang="0">
                <a:pos x="862" y="148"/>
              </a:cxn>
              <a:cxn ang="0">
                <a:pos x="717" y="0"/>
              </a:cxn>
            </a:cxnLst>
            <a:rect l="0" t="0" r="r" b="b"/>
            <a:pathLst>
              <a:path w="862" h="1430">
                <a:moveTo>
                  <a:pt x="717" y="0"/>
                </a:moveTo>
                <a:cubicBezTo>
                  <a:pt x="628" y="0"/>
                  <a:pt x="0" y="0"/>
                  <a:pt x="0" y="0"/>
                </a:cubicBezTo>
                <a:cubicBezTo>
                  <a:pt x="0" y="0"/>
                  <a:pt x="0" y="1326"/>
                  <a:pt x="0" y="1413"/>
                </a:cubicBezTo>
                <a:cubicBezTo>
                  <a:pt x="0" y="1413"/>
                  <a:pt x="1" y="1430"/>
                  <a:pt x="16" y="1430"/>
                </a:cubicBezTo>
                <a:cubicBezTo>
                  <a:pt x="32" y="1430"/>
                  <a:pt x="833" y="1430"/>
                  <a:pt x="848" y="1430"/>
                </a:cubicBezTo>
                <a:cubicBezTo>
                  <a:pt x="862" y="1430"/>
                  <a:pt x="862" y="1417"/>
                  <a:pt x="862" y="1417"/>
                </a:cubicBezTo>
                <a:cubicBezTo>
                  <a:pt x="862" y="1417"/>
                  <a:pt x="862" y="162"/>
                  <a:pt x="862" y="148"/>
                </a:cubicBezTo>
                <a:cubicBezTo>
                  <a:pt x="862" y="80"/>
                  <a:pt x="779" y="0"/>
                  <a:pt x="717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algn="l" defTabSz="914400" rtl="0" eaLnBrk="1" latinLnBrk="0" hangingPunct="1"/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9" name="Text Placeholder 32"/>
          <p:cNvSpPr>
            <a:spLocks noGrp="1"/>
          </p:cNvSpPr>
          <p:nvPr>
            <p:ph type="body" sz="quarter" idx="23"/>
          </p:nvPr>
        </p:nvSpPr>
        <p:spPr>
          <a:xfrm>
            <a:off x="5504226" y="1509169"/>
            <a:ext cx="2164119" cy="612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hart Placeholder 21"/>
          <p:cNvSpPr>
            <a:spLocks noGrp="1"/>
          </p:cNvSpPr>
          <p:nvPr>
            <p:ph type="chart" sz="quarter" idx="25"/>
          </p:nvPr>
        </p:nvSpPr>
        <p:spPr>
          <a:xfrm>
            <a:off x="5435600" y="2216886"/>
            <a:ext cx="2466391" cy="227142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b="0"/>
            </a:lvl1pPr>
          </a:lstStyle>
          <a:p>
            <a:r>
              <a:rPr lang="en-US" smtClean="0"/>
              <a:t>Click icon to add chart</a:t>
            </a:r>
            <a:endParaRPr lang="nl-NL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E72DEE7-F889-4168-BE5D-55132EDD28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21" name="Table Placeholder 20"/>
          <p:cNvSpPr>
            <a:spLocks noGrp="1"/>
          </p:cNvSpPr>
          <p:nvPr>
            <p:ph type="tbl" sz="quarter" idx="29"/>
          </p:nvPr>
        </p:nvSpPr>
        <p:spPr>
          <a:xfrm>
            <a:off x="5504226" y="4562615"/>
            <a:ext cx="2397765" cy="110520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Click icon to add table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504225" y="2151683"/>
            <a:ext cx="2398350" cy="2320570"/>
            <a:chOff x="5504225" y="1190626"/>
            <a:chExt cx="2249844" cy="149001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04225" y="2680641"/>
              <a:ext cx="224984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04225" y="1190626"/>
              <a:ext cx="2249844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162425" cy="9773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/>
          </p:nvPr>
        </p:nvSpPr>
        <p:spPr>
          <a:xfrm>
            <a:off x="352427" y="1411586"/>
            <a:ext cx="7549565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36B4F2F-974C-4D80-9F2D-AA4FDC80D4FB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36B4F2F-974C-4D80-9F2D-AA4FDC80D4FB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F189-3DBB-42FC-8001-ADDE9FFC8E75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9"/>
          <p:cNvSpPr/>
          <p:nvPr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1222"/>
            <a:ext cx="2084804" cy="1440000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1" cy="8788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0" name="Picture 9" descr="dots.png"/>
            <p:cNvPicPr>
              <a:picLocks noChangeAspect="1"/>
            </p:cNvPicPr>
            <p:nvPr userDrawn="1"/>
          </p:nvPicPr>
          <p:blipFill>
            <a:blip r:embed="rId3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Same Side Corner Rectangle 2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0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1" name="Picture 3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6525A67A-285F-4CBB-A3C2-4E1C829B396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2139350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lti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1"/>
          </p:nvPr>
        </p:nvSpPr>
        <p:spPr>
          <a:xfrm>
            <a:off x="352427" y="1411586"/>
            <a:ext cx="7549565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36B4F2F-974C-4D80-9F2D-AA4FDC80D4FB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FADDA82-1986-4293-96BA-87346AAA47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9" name="Picture 1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71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4459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FADDA82-1986-4293-96BA-87346AAA47E3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3" name="Picture 12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ots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29" hasCustomPrompt="1"/>
          </p:nvPr>
        </p:nvSpPr>
        <p:spPr>
          <a:xfrm>
            <a:off x="4614862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4614862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31" hasCustomPrompt="1"/>
          </p:nvPr>
        </p:nvSpPr>
        <p:spPr>
          <a:xfrm>
            <a:off x="6743039" y="3684786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6743039" y="1411588"/>
            <a:ext cx="2034000" cy="2170800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80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9"/>
            <a:ext cx="3884240" cy="444458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23"/>
          </p:nvPr>
        </p:nvSpPr>
        <p:spPr>
          <a:xfrm>
            <a:off x="4615432" y="1411589"/>
            <a:ext cx="4161607" cy="44445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/>
            </a:lvl1pPr>
          </a:lstStyle>
          <a:p>
            <a:endParaRPr lang="nl-NL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129D95-7B5B-48F6-975E-70D829CB6ABA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30611" y="1411586"/>
            <a:ext cx="3884240" cy="446289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616200" y="1411176"/>
            <a:ext cx="4160838" cy="4445000"/>
          </a:xfrm>
          <a:prstGeom prst="round1Rect">
            <a:avLst>
              <a:gd name="adj" fmla="val 15522"/>
            </a:avLst>
          </a:prstGeom>
        </p:spPr>
        <p:txBody>
          <a:bodyPr/>
          <a:lstStyle>
            <a:lvl1pPr>
              <a:defRPr sz="800"/>
            </a:lvl1pPr>
          </a:lstStyle>
          <a:p>
            <a:pPr lvl="0">
              <a:lnSpc>
                <a:spcPct val="100000"/>
              </a:lnSpc>
            </a:pPr>
            <a:r>
              <a:rPr lang="en-US" dirty="0" smtClean="0"/>
              <a:t>Click icon to add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2810886"/>
            <a:ext cx="2084804" cy="1440335"/>
          </a:xfrm>
        </p:spPr>
        <p:txBody>
          <a:bodyPr>
            <a:noAutofit/>
          </a:bodyPr>
          <a:lstStyle>
            <a:lvl1pPr>
              <a:lnSpc>
                <a:spcPts val="1250"/>
              </a:lnSpc>
              <a:spcAft>
                <a:spcPts val="250"/>
              </a:spcAft>
              <a:tabLst>
                <a:tab pos="266700" algn="l"/>
              </a:tabLst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350964" y="2569687"/>
            <a:ext cx="2084400" cy="241200"/>
          </a:xfrm>
        </p:spPr>
        <p:txBody>
          <a:bodyPr bIns="36000">
            <a:noAutofit/>
          </a:bodyPr>
          <a:lstStyle>
            <a:lvl1pPr>
              <a:lnSpc>
                <a:spcPts val="1600"/>
              </a:lnSpc>
              <a:defRPr sz="15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352769" y="6523099"/>
            <a:ext cx="204217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00" b="1" i="0" u="none" strike="noStrike" kern="1200" cap="all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CORBION.COM</a:t>
            </a:r>
            <a:endParaRPr kumimoji="0" lang="nl-NL" sz="1000" b="1" i="0" u="none" strike="noStrike" kern="1200" cap="all" spc="2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5" name="Picture 4" descr="dots.png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321" y="2548857"/>
            <a:ext cx="1737358" cy="13121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hoto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ts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462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nl-NL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028A6101-7EBD-443E-B7FD-D669AFDEB018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288780" y="0"/>
            <a:ext cx="1501140" cy="1214143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Insert/replace image via</a:t>
            </a: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2800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>
            <a:spLocks/>
          </p:cNvSpPr>
          <p:nvPr userDrawn="1"/>
        </p:nvSpPr>
        <p:spPr bwMode="auto">
          <a:xfrm>
            <a:off x="6186234" y="1573603"/>
            <a:ext cx="2448000" cy="2808000"/>
          </a:xfrm>
          <a:custGeom>
            <a:avLst/>
            <a:gdLst/>
            <a:ahLst/>
            <a:cxnLst>
              <a:cxn ang="0">
                <a:pos x="767" y="122"/>
              </a:cxn>
              <a:cxn ang="0">
                <a:pos x="767" y="967"/>
              </a:cxn>
              <a:cxn ang="0">
                <a:pos x="755" y="978"/>
              </a:cxn>
              <a:cxn ang="0">
                <a:pos x="14" y="978"/>
              </a:cxn>
              <a:cxn ang="0">
                <a:pos x="0" y="964"/>
              </a:cxn>
              <a:cxn ang="0">
                <a:pos x="0" y="0"/>
              </a:cxn>
              <a:cxn ang="0">
                <a:pos x="638" y="0"/>
              </a:cxn>
              <a:cxn ang="0">
                <a:pos x="767" y="122"/>
              </a:cxn>
            </a:cxnLst>
            <a:rect l="0" t="0" r="r" b="b"/>
            <a:pathLst>
              <a:path w="767" h="978">
                <a:moveTo>
                  <a:pt x="767" y="122"/>
                </a:moveTo>
                <a:cubicBezTo>
                  <a:pt x="767" y="159"/>
                  <a:pt x="767" y="967"/>
                  <a:pt x="767" y="967"/>
                </a:cubicBezTo>
                <a:cubicBezTo>
                  <a:pt x="767" y="967"/>
                  <a:pt x="767" y="978"/>
                  <a:pt x="755" y="978"/>
                </a:cubicBezTo>
                <a:cubicBezTo>
                  <a:pt x="741" y="978"/>
                  <a:pt x="28" y="978"/>
                  <a:pt x="14" y="978"/>
                </a:cubicBezTo>
                <a:cubicBezTo>
                  <a:pt x="1" y="978"/>
                  <a:pt x="0" y="964"/>
                  <a:pt x="0" y="96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59" y="0"/>
                  <a:pt x="638" y="0"/>
                </a:cubicBezTo>
                <a:cubicBezTo>
                  <a:pt x="693" y="0"/>
                  <a:pt x="767" y="66"/>
                  <a:pt x="767" y="122"/>
                </a:cubicBezTo>
                <a:close/>
              </a:path>
            </a:pathLst>
          </a:custGeom>
          <a:gradFill>
            <a:gsLst>
              <a:gs pos="7500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eeform 20"/>
          <p:cNvSpPr>
            <a:spLocks noChangeAspect="1"/>
          </p:cNvSpPr>
          <p:nvPr userDrawn="1"/>
        </p:nvSpPr>
        <p:spPr bwMode="auto">
          <a:xfrm>
            <a:off x="6349340" y="3019496"/>
            <a:ext cx="2052000" cy="84996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6186234" y="6404198"/>
            <a:ext cx="2443376" cy="453802"/>
          </a:xfrm>
          <a:prstGeom prst="round2SameRect">
            <a:avLst>
              <a:gd name="adj1" fmla="val 12687"/>
              <a:gd name="adj2" fmla="val 0"/>
            </a:avLst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7947660" y="6494299"/>
            <a:ext cx="489560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1"/>
                </a:solidFill>
              </a:defRPr>
            </a:lvl1pPr>
          </a:lstStyle>
          <a:p>
            <a:fld id="{F8100867-F5E5-4303-9013-66C394F02534}" type="datetime1">
              <a:rPr lang="en-US" kern="0" smtClean="0"/>
              <a:pPr/>
              <a:t>9/23/2013</a:t>
            </a:fld>
            <a:endParaRPr lang="nl-NL" kern="0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349364" y="3302167"/>
            <a:ext cx="2084804" cy="900000"/>
          </a:xfrm>
        </p:spPr>
        <p:txBody>
          <a:bodyPr>
            <a:noAutofit/>
          </a:bodyPr>
          <a:lstStyle>
            <a:lvl1pPr>
              <a:lnSpc>
                <a:spcPts val="1500"/>
              </a:lnSpc>
              <a:defRPr sz="1250" b="0" cap="none" baseline="0">
                <a:solidFill>
                  <a:schemeClr val="tx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349364" y="6494299"/>
            <a:ext cx="1522096" cy="273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800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350964" y="2569687"/>
            <a:ext cx="2084400" cy="449808"/>
          </a:xfrm>
        </p:spPr>
        <p:txBody>
          <a:bodyPr/>
          <a:lstStyle>
            <a:lvl1pPr>
              <a:lnSpc>
                <a:spcPts val="1600"/>
              </a:lnSpc>
              <a:defRPr sz="15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0787" y="1566594"/>
            <a:ext cx="1163612" cy="87885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352425" y="708164"/>
            <a:ext cx="4692700" cy="406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864676" y="1320176"/>
            <a:ext cx="1915415" cy="4536000"/>
          </a:xfr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x</a:t>
            </a:r>
            <a:endParaRPr lang="nl-NL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52426" y="330224"/>
            <a:ext cx="4692699" cy="4356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365125" y="1180567"/>
            <a:ext cx="4680000" cy="79375"/>
          </a:xfrm>
          <a:custGeom>
            <a:avLst/>
            <a:gdLst/>
            <a:ahLst/>
            <a:cxnLst>
              <a:cxn ang="0">
                <a:pos x="1433" y="16"/>
              </a:cxn>
              <a:cxn ang="0">
                <a:pos x="0" y="16"/>
              </a:cxn>
              <a:cxn ang="0">
                <a:pos x="0" y="21"/>
              </a:cxn>
              <a:cxn ang="0">
                <a:pos x="1429" y="21"/>
              </a:cxn>
              <a:cxn ang="0">
                <a:pos x="1467" y="0"/>
              </a:cxn>
              <a:cxn ang="0">
                <a:pos x="1433" y="16"/>
              </a:cxn>
            </a:cxnLst>
            <a:rect l="0" t="0" r="r" b="b"/>
            <a:pathLst>
              <a:path w="1467" h="21">
                <a:moveTo>
                  <a:pt x="1433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1429" y="21"/>
                  <a:pt x="1429" y="21"/>
                  <a:pt x="1429" y="21"/>
                </a:cubicBezTo>
                <a:cubicBezTo>
                  <a:pt x="1445" y="21"/>
                  <a:pt x="1459" y="13"/>
                  <a:pt x="1467" y="0"/>
                </a:cubicBezTo>
                <a:cubicBezTo>
                  <a:pt x="1459" y="10"/>
                  <a:pt x="1447" y="16"/>
                  <a:pt x="1433" y="16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7549565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 userDrawn="1"/>
        </p:nvSpPr>
        <p:spPr bwMode="auto">
          <a:xfrm>
            <a:off x="251520" y="256874"/>
            <a:ext cx="8640000" cy="5836422"/>
          </a:xfrm>
          <a:custGeom>
            <a:avLst/>
            <a:gdLst/>
            <a:ahLst/>
            <a:cxnLst>
              <a:cxn ang="0">
                <a:pos x="2615" y="0"/>
              </a:cxn>
              <a:cxn ang="0">
                <a:pos x="0" y="0"/>
              </a:cxn>
              <a:cxn ang="0">
                <a:pos x="0" y="1858"/>
              </a:cxn>
              <a:cxn ang="0">
                <a:pos x="15" y="1880"/>
              </a:cxn>
              <a:cxn ang="0">
                <a:pos x="2727" y="1880"/>
              </a:cxn>
              <a:cxn ang="0">
                <a:pos x="2742" y="1860"/>
              </a:cxn>
              <a:cxn ang="0">
                <a:pos x="2742" y="163"/>
              </a:cxn>
              <a:cxn ang="0">
                <a:pos x="2615" y="0"/>
              </a:cxn>
            </a:cxnLst>
            <a:rect l="0" t="0" r="r" b="b"/>
            <a:pathLst>
              <a:path w="2742" h="1880">
                <a:moveTo>
                  <a:pt x="2615" y="0"/>
                </a:moveTo>
                <a:cubicBezTo>
                  <a:pt x="2577" y="0"/>
                  <a:pt x="0" y="0"/>
                  <a:pt x="0" y="0"/>
                </a:cubicBezTo>
                <a:cubicBezTo>
                  <a:pt x="0" y="0"/>
                  <a:pt x="0" y="1851"/>
                  <a:pt x="0" y="1858"/>
                </a:cubicBezTo>
                <a:cubicBezTo>
                  <a:pt x="0" y="1875"/>
                  <a:pt x="2" y="1880"/>
                  <a:pt x="15" y="1880"/>
                </a:cubicBezTo>
                <a:cubicBezTo>
                  <a:pt x="27" y="1880"/>
                  <a:pt x="2718" y="1880"/>
                  <a:pt x="2727" y="1880"/>
                </a:cubicBezTo>
                <a:cubicBezTo>
                  <a:pt x="2736" y="1880"/>
                  <a:pt x="2742" y="1876"/>
                  <a:pt x="2742" y="1860"/>
                </a:cubicBezTo>
                <a:cubicBezTo>
                  <a:pt x="2742" y="1854"/>
                  <a:pt x="2742" y="217"/>
                  <a:pt x="2742" y="163"/>
                </a:cubicBezTo>
                <a:cubicBezTo>
                  <a:pt x="2742" y="46"/>
                  <a:pt x="2654" y="0"/>
                  <a:pt x="2615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9"/>
          <p:cNvSpPr>
            <a:spLocks noGrp="1"/>
          </p:cNvSpPr>
          <p:nvPr>
            <p:ph type="body" sz="quarter" idx="16"/>
          </p:nvPr>
        </p:nvSpPr>
        <p:spPr>
          <a:xfrm>
            <a:off x="352427" y="1411586"/>
            <a:ext cx="6071866" cy="43321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20"/>
          <p:cNvSpPr>
            <a:spLocks noChangeAspect="1"/>
          </p:cNvSpPr>
          <p:nvPr userDrawn="1"/>
        </p:nvSpPr>
        <p:spPr bwMode="auto">
          <a:xfrm>
            <a:off x="6674428" y="3833825"/>
            <a:ext cx="2052000" cy="11332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81" y="27"/>
              </a:cxn>
              <a:cxn ang="0">
                <a:pos x="588" y="26"/>
              </a:cxn>
              <a:cxn ang="0">
                <a:pos x="596" y="25"/>
              </a:cxn>
              <a:cxn ang="0">
                <a:pos x="610" y="22"/>
              </a:cxn>
              <a:cxn ang="0">
                <a:pos x="635" y="9"/>
              </a:cxn>
              <a:cxn ang="0">
                <a:pos x="644" y="0"/>
              </a:cxn>
              <a:cxn ang="0">
                <a:pos x="634" y="8"/>
              </a:cxn>
              <a:cxn ang="0">
                <a:pos x="609" y="18"/>
              </a:cxn>
              <a:cxn ang="0">
                <a:pos x="581" y="21"/>
              </a:cxn>
              <a:cxn ang="0">
                <a:pos x="0" y="21"/>
              </a:cxn>
              <a:cxn ang="0">
                <a:pos x="0" y="27"/>
              </a:cxn>
            </a:cxnLst>
            <a:rect l="0" t="0" r="r" b="b"/>
            <a:pathLst>
              <a:path w="644" h="27">
                <a:moveTo>
                  <a:pt x="0" y="27"/>
                </a:moveTo>
                <a:cubicBezTo>
                  <a:pt x="581" y="27"/>
                  <a:pt x="581" y="27"/>
                  <a:pt x="581" y="27"/>
                </a:cubicBezTo>
                <a:cubicBezTo>
                  <a:pt x="584" y="27"/>
                  <a:pt x="586" y="27"/>
                  <a:pt x="588" y="26"/>
                </a:cubicBezTo>
                <a:cubicBezTo>
                  <a:pt x="591" y="26"/>
                  <a:pt x="593" y="26"/>
                  <a:pt x="596" y="25"/>
                </a:cubicBezTo>
                <a:cubicBezTo>
                  <a:pt x="601" y="25"/>
                  <a:pt x="605" y="23"/>
                  <a:pt x="610" y="22"/>
                </a:cubicBezTo>
                <a:cubicBezTo>
                  <a:pt x="620" y="19"/>
                  <a:pt x="628" y="14"/>
                  <a:pt x="635" y="9"/>
                </a:cubicBezTo>
                <a:cubicBezTo>
                  <a:pt x="638" y="6"/>
                  <a:pt x="641" y="3"/>
                  <a:pt x="644" y="0"/>
                </a:cubicBezTo>
                <a:cubicBezTo>
                  <a:pt x="641" y="3"/>
                  <a:pt x="638" y="6"/>
                  <a:pt x="634" y="8"/>
                </a:cubicBezTo>
                <a:cubicBezTo>
                  <a:pt x="627" y="13"/>
                  <a:pt x="619" y="16"/>
                  <a:pt x="609" y="18"/>
                </a:cubicBezTo>
                <a:cubicBezTo>
                  <a:pt x="600" y="20"/>
                  <a:pt x="591" y="21"/>
                  <a:pt x="581" y="21"/>
                </a:cubicBezTo>
                <a:cubicBezTo>
                  <a:pt x="0" y="21"/>
                  <a:pt x="0" y="21"/>
                  <a:pt x="0" y="21"/>
                </a:cubicBezTo>
                <a:lnTo>
                  <a:pt x="0" y="27"/>
                </a:lnTo>
                <a:close/>
              </a:path>
            </a:pathLst>
          </a:custGeom>
          <a:solidFill>
            <a:srgbClr val="20201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6655378" y="1417638"/>
            <a:ext cx="2071050" cy="2357305"/>
          </a:xfrm>
        </p:spPr>
        <p:txBody>
          <a:bodyPr wrap="square" anchor="b" anchorCtr="0">
            <a:noAutofit/>
          </a:bodyPr>
          <a:lstStyle>
            <a:lvl1pPr>
              <a:lnSpc>
                <a:spcPts val="2300"/>
              </a:lnSpc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nl-NL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21" name="Picture 20" descr="dots.png"/>
            <p:cNvPicPr>
              <a:picLocks noChangeAspect="1"/>
            </p:cNvPicPr>
            <p:nvPr userDrawn="1"/>
          </p:nvPicPr>
          <p:blipFill>
            <a:blip r:embed="rId18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rgbClr val="262826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98594" y="6317456"/>
            <a:ext cx="1053786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rgbClr val="2628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4" r:id="rId4"/>
    <p:sldLayoutId id="2147483709" r:id="rId5"/>
    <p:sldLayoutId id="2147483650" r:id="rId6"/>
    <p:sldLayoutId id="2147483652" r:id="rId7"/>
    <p:sldLayoutId id="2147483653" r:id="rId8"/>
    <p:sldLayoutId id="2147483655" r:id="rId9"/>
    <p:sldLayoutId id="2147483656" r:id="rId10"/>
    <p:sldLayoutId id="2147483708" r:id="rId11"/>
    <p:sldLayoutId id="2147483657" r:id="rId12"/>
    <p:sldLayoutId id="2147483707" r:id="rId13"/>
    <p:sldLayoutId id="2147483705" r:id="rId14"/>
    <p:sldLayoutId id="2147483706" r:id="rId15"/>
    <p:sldLayoutId id="2147483658" r:id="rId16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16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040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819" r:id="rId12"/>
    <p:sldLayoutId id="2147483821" r:id="rId13"/>
    <p:sldLayoutId id="2147483822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E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2" name="Picture 11" descr="dots.png"/>
            <p:cNvPicPr>
              <a:picLocks noChangeAspect="1"/>
            </p:cNvPicPr>
            <p:nvPr userDrawn="1"/>
          </p:nvPicPr>
          <p:blipFill>
            <a:blip r:embed="rId1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524012"/>
            <a:ext cx="7549565" cy="4332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9" name="Picture 18" descr="logo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20" name="Freeform 19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829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5" name="Picture 14" descr="dots.png"/>
            <p:cNvPicPr>
              <a:picLocks noChangeAspect="1"/>
            </p:cNvPicPr>
            <p:nvPr userDrawn="1"/>
          </p:nvPicPr>
          <p:blipFill>
            <a:blip r:embed="rId1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391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21" name="Picture 20" descr="dots.png"/>
            <p:cNvPicPr>
              <a:picLocks noChangeAspect="1"/>
            </p:cNvPicPr>
            <p:nvPr userDrawn="1"/>
          </p:nvPicPr>
          <p:blipFill>
            <a:blip r:embed="rId22" cstate="screen">
              <a:lum bright="-40000"/>
            </a:blip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F5F4F4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1"/>
            <a:r>
              <a:rPr lang="en-US" dirty="0" smtClean="0"/>
              <a:t>First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800" b="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 kern="0" dirty="0">
              <a:solidFill>
                <a:srgbClr val="26282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rgbClr val="262826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98594" y="6317456"/>
            <a:ext cx="1053786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rgbClr val="26282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58" r:id="rId17"/>
    <p:sldLayoutId id="2147483759" r:id="rId18"/>
    <p:sldLayoutId id="2147483760" r:id="rId19"/>
    <p:sldLayoutId id="2147483761" r:id="rId2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ts val="1900"/>
        </a:lnSpc>
        <a:spcBef>
          <a:spcPts val="90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indent="-284400" algn="l" defTabSz="914400" rtl="0" eaLnBrk="1" latinLnBrk="0" hangingPunct="1">
        <a:lnSpc>
          <a:spcPts val="1900"/>
        </a:lnSpc>
        <a:spcBef>
          <a:spcPts val="60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indent="-266700" algn="l" defTabSz="914400" rtl="0" eaLnBrk="1" latinLnBrk="0" hangingPunct="1">
        <a:lnSpc>
          <a:spcPts val="1900"/>
        </a:lnSpc>
        <a:spcBef>
          <a:spcPts val="30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indent="-266700" algn="l" defTabSz="914400" rtl="0" eaLnBrk="1" latinLnBrk="0" hangingPunct="1">
        <a:lnSpc>
          <a:spcPts val="1900"/>
        </a:lnSpc>
        <a:spcBef>
          <a:spcPts val="0"/>
        </a:spcBef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indent="-242888" algn="l" defTabSz="914400" rtl="0" eaLnBrk="1" latinLnBrk="0" hangingPunct="1">
        <a:lnSpc>
          <a:spcPts val="1900"/>
        </a:lnSpc>
        <a:spcBef>
          <a:spcPts val="0"/>
        </a:spcBef>
        <a:buFont typeface="Arial" pitchFamily="34" charset="0"/>
        <a:buChar char="•"/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4" name="Picture 13" descr="dots.png"/>
            <p:cNvPicPr>
              <a:picLocks noChangeAspect="1"/>
            </p:cNvPicPr>
            <p:nvPr userDrawn="1"/>
          </p:nvPicPr>
          <p:blipFill>
            <a:blip r:embed="rId1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E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2" name="Picture 11" descr="dots.png"/>
            <p:cNvPicPr>
              <a:picLocks noChangeAspect="1"/>
            </p:cNvPicPr>
            <p:nvPr userDrawn="1"/>
          </p:nvPicPr>
          <p:blipFill>
            <a:blip r:embed="rId1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8E2F8D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524012"/>
            <a:ext cx="7549565" cy="4332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9" name="Picture 18" descr="logo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20" name="Freeform 19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4622800" cy="6858000"/>
            <a:chOff x="0" y="0"/>
            <a:chExt cx="3467100" cy="5143500"/>
          </a:xfrm>
        </p:grpSpPr>
        <p:pic>
          <p:nvPicPr>
            <p:cNvPr id="15" name="Picture 14" descr="dots.png"/>
            <p:cNvPicPr>
              <a:picLocks noChangeAspect="1"/>
            </p:cNvPicPr>
            <p:nvPr userDrawn="1"/>
          </p:nvPicPr>
          <p:blipFill>
            <a:blip r:embed="rId13" cstate="screen"/>
            <a:stretch>
              <a:fillRect/>
            </a:stretch>
          </p:blipFill>
          <p:spPr>
            <a:xfrm>
              <a:off x="0" y="0"/>
              <a:ext cx="3467100" cy="51435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3466800" cy="5143500"/>
            </a:xfrm>
            <a:prstGeom prst="rect">
              <a:avLst/>
            </a:prstGeom>
            <a:solidFill>
              <a:srgbClr val="501945">
                <a:alpha val="8000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7" y="1411586"/>
            <a:ext cx="7549565" cy="44445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6282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</a:t>
            </a:r>
          </a:p>
          <a:p>
            <a:pPr marL="568800" marR="0" lvl="2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3200" marR="0" lvl="3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119600" marR="0" lvl="4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385888" marR="0" lvl="5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282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F50BC54-82C0-411D-A966-0159842D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1294" y="6480970"/>
            <a:ext cx="5002998" cy="273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spcBef>
                <a:spcPts val="0"/>
              </a:spcBef>
              <a:defRPr sz="1000" b="0" cap="all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 kern="0" dirty="0"/>
          </a:p>
        </p:txBody>
      </p:sp>
      <p:sp>
        <p:nvSpPr>
          <p:cNvPr id="16" name="TextBox 15"/>
          <p:cNvSpPr txBox="1"/>
          <p:nvPr/>
        </p:nvSpPr>
        <p:spPr>
          <a:xfrm>
            <a:off x="521294" y="6480970"/>
            <a:ext cx="90000" cy="273600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595" y="6317456"/>
            <a:ext cx="1053784" cy="448815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auto">
          <a:xfrm>
            <a:off x="270570" y="6350099"/>
            <a:ext cx="8640000" cy="79375"/>
          </a:xfrm>
          <a:custGeom>
            <a:avLst/>
            <a:gdLst/>
            <a:ahLst/>
            <a:cxnLst>
              <a:cxn ang="0">
                <a:pos x="718" y="5"/>
              </a:cxn>
              <a:cxn ang="0">
                <a:pos x="2678" y="5"/>
              </a:cxn>
              <a:cxn ang="0">
                <a:pos x="2712" y="21"/>
              </a:cxn>
              <a:cxn ang="0">
                <a:pos x="2674" y="0"/>
              </a:cxn>
              <a:cxn ang="0">
                <a:pos x="716" y="0"/>
              </a:cxn>
              <a:cxn ang="0">
                <a:pos x="76" y="0"/>
              </a:cxn>
              <a:cxn ang="0">
                <a:pos x="0" y="0"/>
              </a:cxn>
              <a:cxn ang="0">
                <a:pos x="0" y="5"/>
              </a:cxn>
              <a:cxn ang="0">
                <a:pos x="76" y="5"/>
              </a:cxn>
              <a:cxn ang="0">
                <a:pos x="718" y="5"/>
              </a:cxn>
            </a:cxnLst>
            <a:rect l="0" t="0" r="r" b="b"/>
            <a:pathLst>
              <a:path w="2712" h="21">
                <a:moveTo>
                  <a:pt x="718" y="5"/>
                </a:moveTo>
                <a:cubicBezTo>
                  <a:pt x="2678" y="5"/>
                  <a:pt x="2678" y="5"/>
                  <a:pt x="2678" y="5"/>
                </a:cubicBezTo>
                <a:cubicBezTo>
                  <a:pt x="2691" y="5"/>
                  <a:pt x="2703" y="11"/>
                  <a:pt x="2712" y="21"/>
                </a:cubicBezTo>
                <a:cubicBezTo>
                  <a:pt x="2704" y="8"/>
                  <a:pt x="2690" y="0"/>
                  <a:pt x="2674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"/>
                  <a:pt x="0" y="5"/>
                  <a:pt x="0" y="5"/>
                </a:cubicBezTo>
                <a:cubicBezTo>
                  <a:pt x="76" y="5"/>
                  <a:pt x="76" y="5"/>
                  <a:pt x="76" y="5"/>
                </a:cubicBezTo>
                <a:lnTo>
                  <a:pt x="718" y="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kumimoji="0" lang="nl-NL" sz="2400" b="1" i="0" u="none" strike="noStrike" kern="0" cap="none" spc="0" normalizeH="0" baseline="0" noProof="0" dirty="0">
          <a:ln>
            <a:noFill/>
          </a:ln>
          <a:solidFill>
            <a:srgbClr val="8E2F8D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1900"/>
        </a:lnSpc>
        <a:spcBef>
          <a:spcPts val="12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marR="0" indent="-285750" algn="l" defTabSz="914400" rtl="0" eaLnBrk="1" fontAlgn="auto" latinLnBrk="0" hangingPunct="1">
        <a:lnSpc>
          <a:spcPts val="1900"/>
        </a:lnSpc>
        <a:spcBef>
          <a:spcPts val="9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marR="0" indent="-284400" algn="l" defTabSz="914400" rtl="0" eaLnBrk="1" fontAlgn="auto" latinLnBrk="0" hangingPunct="1">
        <a:lnSpc>
          <a:spcPts val="19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3200" marR="0" indent="-266700" algn="l" defTabSz="914400" rtl="0" eaLnBrk="1" fontAlgn="auto" latinLnBrk="0" hangingPunct="1">
        <a:lnSpc>
          <a:spcPts val="1900"/>
        </a:lnSpc>
        <a:spcBef>
          <a:spcPts val="30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600" marR="0" indent="-266700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85888" marR="0" indent="-242888" algn="l" defTabSz="914400" rtl="0" eaLnBrk="1" fontAlgn="auto" latinLnBrk="0" hangingPunct="1">
        <a:lnSpc>
          <a:spcPts val="19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gif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casinosnob.com/archives/pictures/hamburger.jpg&amp;imgrefurl=http://www.casinosnob.com/archives/cat_casino_style.php&amp;h=302&amp;w=398&amp;sz=42&amp;hl=pt-BR&amp;start=1&amp;um=1&amp;tbnid=0D46_o4Nt0bQiM:&amp;tbnh=94&amp;tbnw=124&amp;prev=/images?q=Hamburger&amp;svnum=10&amp;um=1&amp;hl=pt-BR&amp;lr=&amp;rls=HPNN,HPNN:2007-17,HPNN:pt-BR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hyperlink" Target="http://images.google.com/imgres?imgurl=http://2rosas.weblog.com.pt/arquivo/comiloes.jpg&amp;imgrefurl=http://2rosas.weblog.com.pt/arquivo/2005/05/obesidade_cresc.html&amp;h=225&amp;w=300&amp;sz=80&amp;hl=pt-BR&amp;start=3&amp;tbnid=XFQYdQDlYh0l2M:&amp;tbnh=87&amp;tbnw=116&amp;prev=/images?q=Obesidade&amp;gbv=2&amp;svnum=10&amp;hl=pt-BR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hieurope.ingredientsnetwork.com/news-content/full/top-10-food-and-drink-trends-for-2012" TargetMode="Externa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hieurope.ingredientsnetwork.com/news-content/full/top-10-food-and-drink-trends-for-2012" TargetMode="Externa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18" Type="http://schemas.openxmlformats.org/officeDocument/2006/relationships/image" Target="../media/image114.jpeg"/><Relationship Id="rId3" Type="http://schemas.openxmlformats.org/officeDocument/2006/relationships/image" Target="../media/image100.jpeg"/><Relationship Id="rId21" Type="http://schemas.openxmlformats.org/officeDocument/2006/relationships/image" Target="../media/image116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http://www.nestle.fr/decouverte/img/nouveautes/fiche/potage_sveltesse/visu_dose.jpg" TargetMode="External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19" Type="http://schemas.openxmlformats.org/officeDocument/2006/relationships/image" Target="http://www.nestle.ch/products/images/product_images/9999_01650124.jpg" TargetMode="External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carrefour.com.br/web/Default.aspx" TargetMode="Externa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5.png"/><Relationship Id="rId5" Type="http://schemas.openxmlformats.org/officeDocument/2006/relationships/hyperlink" Target="http://www.paodeacucar.com.br/" TargetMode="External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17" Type="http://schemas.microsoft.com/office/2007/relationships/hdphoto" Target="../media/hdphoto12.wdp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8.wdp"/><Relationship Id="rId1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dietphysicalactivity/Neal_saltpaper_2006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8.jpe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5.png"/><Relationship Id="rId4" Type="http://schemas.openxmlformats.org/officeDocument/2006/relationships/image" Target="../media/image154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8.png"/><Relationship Id="rId12" Type="http://schemas.openxmlformats.org/officeDocument/2006/relationships/image" Target="../media/image16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11" Type="http://schemas.openxmlformats.org/officeDocument/2006/relationships/image" Target="../media/image162.gif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1.gi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hyperlink" Target="http://www.google.com/imgres?imgurl=http://www.btsa-es.com/wp-content/uploads/2012/03/Halal-Control.jpg&amp;imgrefurl=http://www.btsa-es.com/menu-2/certifications/halal/&amp;usg=__rrbTrB2gsYV1ppp0skQEEf66xPM=&amp;h=276&amp;w=624&amp;sz=33&amp;hl=en&amp;start=4&amp;zoom=1&amp;tbnid=mxCubU1CBXR8SM:&amp;tbnh=60&amp;tbnw=136&amp;ei=pY76T4a6NsTHsgbIvd2RBQ&amp;prev=/search?q=halal+control&amp;hl=en&amp;safe=active&amp;tbm=isch&amp;itbs=1" TargetMode="External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8.gif"/><Relationship Id="rId2" Type="http://schemas.openxmlformats.org/officeDocument/2006/relationships/image" Target="../media/image26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hyperlink" Target="http://www.google.com/imgres?imgurl=http://www.ifanca.org/images/graphics/halal_sea.jpg&amp;imgrefurl=http://www.ifanca.org/announce/announces/detail/12&amp;usg=__zw8e1A3vt9eIEH2XWsHVFGbZQQM=&amp;h=305&amp;w=305&amp;sz=26&amp;hl=en&amp;start=1&amp;zoom=1&amp;tbnid=0mVzPmnWBC3NoM:&amp;tbnh=116&amp;tbnw=116&amp;ei=AZH6T92VLs7ZsgaSqr2jBQ&amp;prev=/search?q=IFANCA+HALAL&amp;hl=en&amp;safe=active&amp;sa=X&amp;tbm=isch&amp;prmd=ivns&amp;itbs=1" TargetMode="External"/><Relationship Id="rId15" Type="http://schemas.openxmlformats.org/officeDocument/2006/relationships/hyperlink" Target="http://www.google.com/imgres?imgurl=http://www.cafedorocappuccino.com/images/KosherOUSymbol.png&amp;imgrefurl=http://www.cafedorocappuccino.com/kosher.htm&amp;usg=__IPbIpTLw-W_Q1SPE0-nDtRFE1MM=&amp;h=358&amp;w=358&amp;sz=3&amp;hl=en&amp;start=8&amp;zoom=1&amp;tbnid=QWElwdqcaGrXVM:&amp;tbnh=121&amp;tbnw=121&amp;ei=7I_6T-WRConBtAbV9Mm4BQ&amp;prev=/search?q=kosher&amp;hl=en&amp;safe=active&amp;sa=X&amp;tbm=isch&amp;prmd=ivns&amp;itbs=1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8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8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8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8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slideLayout" Target="../slideLayouts/slideLayout20.xml"/><Relationship Id="rId1" Type="http://schemas.openxmlformats.org/officeDocument/2006/relationships/video" Target="file:///\\brslosc100\USERDATA\ubeziog\Desktop\'Salty'%20%20%20Knorr%20Sidekicks%20commercial.wmv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3.jpeg"/><Relationship Id="rId11" Type="http://schemas.openxmlformats.org/officeDocument/2006/relationships/image" Target="../media/image217.jpeg"/><Relationship Id="rId5" Type="http://schemas.openxmlformats.org/officeDocument/2006/relationships/image" Target="../media/image212.jpeg"/><Relationship Id="rId10" Type="http://schemas.openxmlformats.org/officeDocument/2006/relationships/image" Target="../media/image216.jpeg"/><Relationship Id="rId4" Type="http://schemas.openxmlformats.org/officeDocument/2006/relationships/image" Target="../media/image211.jpeg"/><Relationship Id="rId9" Type="http://schemas.openxmlformats.org/officeDocument/2006/relationships/image" Target="../media/image18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hyperlink" Target="http://www.google.com.br/imgres?imgurl=http://www.sadia.com.br/files/produtos/20100326162525.jpg&amp;imgrefurl=http://www.sadia.com.br/produtos/274_ESCONDIDINHO+DE+CARNE+MOIDA+SADIA&amp;usg=__AHnMmeK7hDTq_pztvgIDJ7U40J4=&amp;h=294&amp;w=462&amp;sz=40&amp;hl=pt-br&amp;start=15&amp;zoom=1&amp;itbs=1&amp;tbnid=o6-guSZpfDBYTM:&amp;tbnh=81&amp;tbnw=128&amp;prev=/images?q=escondidinho+da+sadia&amp;hl=pt-br&amp;safe=active&amp;gbv=2&amp;tbs=isch:1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7.pn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mailto:Giancarlo.ubezio@corbion.com" TargetMode="External"/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6DF1-871E-4A26-833E-CA1BCEBB610E}" type="datetime1">
              <a:rPr lang="en-US" smtClean="0"/>
              <a:pPr/>
              <a:t>9/23/2013</a:t>
            </a:fld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UNIVATES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 smtClean="0"/>
              <a:t>Giancarlo Ubezio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imguol.com/2012/07/05/chocolate-dieta-mulher-em-duvida-chocolate-engorda-1341512199843_956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192688" cy="323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763756" y="620688"/>
            <a:ext cx="7408643" cy="1008112"/>
          </a:xfrm>
          <a:prstGeom prst="round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120000"/>
              </a:spcBef>
              <a:buClr>
                <a:schemeClr val="bg1"/>
              </a:buClr>
            </a:pPr>
            <a:r>
              <a:rPr lang="fr-CH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Como eu posso continuar </a:t>
            </a:r>
            <a:r>
              <a:rPr lang="fr-CH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consumindo os </a:t>
            </a:r>
            <a:r>
              <a:rPr lang="fr-CH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meus alimentos favoritos e ainda melhorar o valor nutricional da minha alimentação?</a:t>
            </a:r>
            <a:endParaRPr 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Consumidor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34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t2.gstatic.com/images?q=tbn:ANd9GcRXH4W5P1is2GxD-w0Zj0NJT-oyTvfPBOM8_No6aAyvXpg7lUH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96" y="897827"/>
            <a:ext cx="1260000" cy="166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4" name="Picture 4" descr="http://veja.abril.com.br/300408/imagens/cap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15" y="4404215"/>
            <a:ext cx="1298963" cy="16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http://t3.gstatic.com/images?q=tbn:ANd9GcSOIw_REl0nWSnm4I54qVeMRDCXhbBKEEy_pT7YYJB3DaVM7TxSq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90" y="2665665"/>
            <a:ext cx="1278342" cy="158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0" name="Picture 10" descr="http://img.timeinc.net/time/magazine/archive/covers/2011/1101110912_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09" y="4432238"/>
            <a:ext cx="1254887" cy="16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http://img.timeinc.net/time/magazine/archive/covers/1999/1101991101_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65666"/>
            <a:ext cx="1256672" cy="16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4" name="Picture 14" descr="http://img.timeinc.net/time/magazine/archive/covers/1996/1101960108_4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39" y="4360230"/>
            <a:ext cx="1295377" cy="17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6" name="Picture 16" descr="http://img.timeinc.net/time/magazine/archive/covers/1984/1101840326_4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03391"/>
            <a:ext cx="1256672" cy="16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8" name="Picture 18" descr="http://img.timeinc.net/time/magazine/archive/covers/1982/1101820315_4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48" y="862865"/>
            <a:ext cx="1327298" cy="169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0" name="Picture 20" descr="http://t2.gstatic.com/images?q=tbn:ANd9GcQY55OUVLNzPRrrgyHMNImyAvHTbND5sWO4Qdvh-Waj-UMMvRhH9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24" y="2636912"/>
            <a:ext cx="1256672" cy="169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2" name="Picture 22" descr="http://www.newsstand.co.uk/i2282811/Zoom/HEALTHY-FOOD-GUIDE_OCT-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60230"/>
            <a:ext cx="1291079" cy="173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4" name="Picture 24" descr="http://cdn.cstatic.net/images/gridfs/515dd915f92ea167aa00844b/nytm-foo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2238"/>
            <a:ext cx="1256672" cy="16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6" name="Picture 26" descr="http://yogarose.net/wp-content/uploads/2013/02/the-extraordinary-science-of-junk-foo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39" y="2641623"/>
            <a:ext cx="1260000" cy="16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8" name="Picture 28" descr="http://t3.gstatic.com/images?q=tbn:ANd9GcTHeFo2VeEdkI5RrJzd87TEhF6H4vpT4Jy0PbmNIh0EfRbhBqtqTQ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39" y="828832"/>
            <a:ext cx="1295376" cy="17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0" name="Picture 30" descr="http://www.deliciousmagazine.co.uk/images/Articles/1769/1769_1_380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19039"/>
          <a:stretch/>
        </p:blipFill>
        <p:spPr bwMode="auto">
          <a:xfrm>
            <a:off x="7412448" y="2621964"/>
            <a:ext cx="1327298" cy="16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2" name="Picture 32" descr="http://blogues.publico.pt/olhos-barriga/files/2013/07/sicences-humaine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90" y="884033"/>
            <a:ext cx="1278342" cy="16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71183" y="374136"/>
            <a:ext cx="5568969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2"/>
                </a:solidFill>
              </a:rPr>
              <a:t>Ações da Mídia</a:t>
            </a:r>
          </a:p>
        </p:txBody>
      </p:sp>
    </p:spTree>
    <p:extLst>
      <p:ext uri="{BB962C8B-B14F-4D97-AF65-F5344CB8AC3E}">
        <p14:creationId xmlns:p14="http://schemas.microsoft.com/office/powerpoint/2010/main" val="5063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7" t="64484" r="29076" b="11864"/>
          <a:stretch>
            <a:fillRect/>
          </a:stretch>
        </p:blipFill>
        <p:spPr>
          <a:xfrm>
            <a:off x="6210300" y="3962400"/>
            <a:ext cx="2181225" cy="177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6" t="14539" r="27660" b="62767"/>
          <a:stretch>
            <a:fillRect/>
          </a:stretch>
        </p:blipFill>
        <p:spPr>
          <a:xfrm>
            <a:off x="6753225" y="1219200"/>
            <a:ext cx="1441450" cy="1457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17663" y="1219200"/>
            <a:ext cx="3218216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>
                <a:solidFill>
                  <a:srgbClr val="0B3D91"/>
                </a:solidFill>
              </a:rPr>
              <a:t>Consumidores </a:t>
            </a:r>
            <a:r>
              <a:rPr lang="pt-BR" sz="2000" b="1" dirty="0" smtClean="0">
                <a:solidFill>
                  <a:srgbClr val="0B3D91"/>
                </a:solidFill>
              </a:rPr>
              <a:t>sedentários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>
                <a:solidFill>
                  <a:srgbClr val="0B3D91"/>
                </a:solidFill>
              </a:rPr>
              <a:t>Escassez </a:t>
            </a:r>
            <a:r>
              <a:rPr lang="pt-BR" sz="2000" b="1" dirty="0">
                <a:solidFill>
                  <a:srgbClr val="0B3D91"/>
                </a:solidFill>
              </a:rPr>
              <a:t>de tempo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>
                <a:solidFill>
                  <a:srgbClr val="0B3D91"/>
                </a:solidFill>
              </a:rPr>
              <a:t>Estilo </a:t>
            </a:r>
            <a:r>
              <a:rPr lang="pt-BR" sz="2000" b="1" dirty="0">
                <a:solidFill>
                  <a:srgbClr val="0B3D91"/>
                </a:solidFill>
              </a:rPr>
              <a:t>de vida </a:t>
            </a:r>
            <a:r>
              <a:rPr lang="pt-BR" sz="2000" b="1" dirty="0" smtClean="0">
                <a:solidFill>
                  <a:srgbClr val="0B3D91"/>
                </a:solidFill>
              </a:rPr>
              <a:t>estressante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>
                <a:solidFill>
                  <a:srgbClr val="0B3D91"/>
                </a:solidFill>
              </a:rPr>
              <a:t>Pessoas morando sozinha</a:t>
            </a:r>
            <a:endParaRPr lang="pt-BR" sz="2000" b="1" dirty="0">
              <a:solidFill>
                <a:srgbClr val="0B3D9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05000" y="3405188"/>
            <a:ext cx="2789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1400" b="1">
                <a:solidFill>
                  <a:srgbClr val="0B3D91"/>
                </a:solidFill>
              </a:rPr>
              <a:t>ALIMENTAÇÃO FORA DO LAR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67400" y="3657600"/>
            <a:ext cx="2733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1400" b="1">
                <a:solidFill>
                  <a:srgbClr val="0B3D91"/>
                </a:solidFill>
              </a:rPr>
              <a:t>DIETA POUCO BALANÇEADA</a:t>
            </a:r>
          </a:p>
        </p:txBody>
      </p:sp>
      <p:pic>
        <p:nvPicPr>
          <p:cNvPr id="9" name="Picture 7" descr="hamburg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810000"/>
            <a:ext cx="2663825" cy="168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617663" y="3124200"/>
            <a:ext cx="7315200" cy="0"/>
          </a:xfrm>
          <a:prstGeom prst="line">
            <a:avLst/>
          </a:prstGeom>
          <a:noFill/>
          <a:ln w="9525" cap="rnd">
            <a:solidFill>
              <a:srgbClr val="0B3D9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2"/>
                </a:solidFill>
              </a:rPr>
              <a:t>Perfil do consumidor atual</a:t>
            </a:r>
          </a:p>
        </p:txBody>
      </p:sp>
    </p:spTree>
    <p:extLst>
      <p:ext uri="{BB962C8B-B14F-4D97-AF65-F5344CB8AC3E}">
        <p14:creationId xmlns:p14="http://schemas.microsoft.com/office/powerpoint/2010/main" val="2538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2"/>
                </a:solidFill>
              </a:rPr>
              <a:t>Perfil do consumidor atual</a:t>
            </a:r>
          </a:p>
        </p:txBody>
      </p:sp>
      <p:grpSp>
        <p:nvGrpSpPr>
          <p:cNvPr id="5" name="Grupo 3"/>
          <p:cNvGrpSpPr/>
          <p:nvPr/>
        </p:nvGrpSpPr>
        <p:grpSpPr>
          <a:xfrm>
            <a:off x="439919" y="1328573"/>
            <a:ext cx="5716257" cy="2088231"/>
            <a:chOff x="439919" y="332656"/>
            <a:chExt cx="8164529" cy="337382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0" t="34052" r="25723" b="19828"/>
            <a:stretch/>
          </p:blipFill>
          <p:spPr bwMode="auto">
            <a:xfrm>
              <a:off x="564034" y="332656"/>
              <a:ext cx="8040414" cy="3373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ângulo 4"/>
            <p:cNvSpPr/>
            <p:nvPr/>
          </p:nvSpPr>
          <p:spPr>
            <a:xfrm>
              <a:off x="439919" y="1336994"/>
              <a:ext cx="360040" cy="101188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</p:txBody>
        </p:sp>
      </p:grpSp>
      <p:grpSp>
        <p:nvGrpSpPr>
          <p:cNvPr id="8" name="Grupo 6"/>
          <p:cNvGrpSpPr/>
          <p:nvPr/>
        </p:nvGrpSpPr>
        <p:grpSpPr>
          <a:xfrm>
            <a:off x="2912903" y="3645024"/>
            <a:ext cx="5547529" cy="2312877"/>
            <a:chOff x="2912903" y="3573016"/>
            <a:chExt cx="5835561" cy="238488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0" t="22198" r="30935" b="32758"/>
            <a:stretch/>
          </p:blipFill>
          <p:spPr bwMode="auto">
            <a:xfrm>
              <a:off x="2940298" y="3573016"/>
              <a:ext cx="5808166" cy="23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tângulo 5"/>
            <p:cNvSpPr/>
            <p:nvPr/>
          </p:nvSpPr>
          <p:spPr>
            <a:xfrm>
              <a:off x="2912903" y="4221088"/>
              <a:ext cx="228265" cy="76039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1060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31033" r="39658" b="26725"/>
          <a:stretch/>
        </p:blipFill>
        <p:spPr bwMode="auto">
          <a:xfrm>
            <a:off x="3762149" y="3291287"/>
            <a:ext cx="5058323" cy="265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4959"/>
            <a:ext cx="3853844" cy="278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omilo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67" y="4234780"/>
            <a:ext cx="2109787" cy="17145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8467" y="727869"/>
            <a:ext cx="3810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000" b="1" dirty="0">
                <a:solidFill>
                  <a:srgbClr val="0B3D91"/>
                </a:solidFill>
              </a:rPr>
              <a:t>O B E S I D A D E . . .  </a:t>
            </a:r>
          </a:p>
        </p:txBody>
      </p:sp>
      <p:pic>
        <p:nvPicPr>
          <p:cNvPr id="9" name="Picture 5" descr="GoodBody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70" y="1124744"/>
            <a:ext cx="3305175" cy="2687638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2"/>
                </a:solidFill>
              </a:rPr>
              <a:t>Doenças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355976" y="1862509"/>
            <a:ext cx="3816424" cy="630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>
            <a:off x="4508376" y="1196752"/>
            <a:ext cx="855712" cy="315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2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96369" y="797974"/>
            <a:ext cx="253206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000" b="1" dirty="0"/>
              <a:t>D I A B E T E S . . .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62000" y="1295400"/>
            <a:ext cx="7913688" cy="4416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>
                <a:solidFill>
                  <a:srgbClr val="000099"/>
                </a:solidFill>
              </a:rPr>
              <a:t>Diabetes </a:t>
            </a:r>
            <a:r>
              <a:rPr lang="en-US" sz="2000" u="sng">
                <a:solidFill>
                  <a:srgbClr val="000099"/>
                </a:solidFill>
              </a:rPr>
              <a:t>aumentou em 33%</a:t>
            </a:r>
            <a:r>
              <a:rPr lang="en-US" sz="2000">
                <a:solidFill>
                  <a:srgbClr val="000099"/>
                </a:solidFill>
              </a:rPr>
              <a:t> durante os anos 90, devido a prevalência da obesidade.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2000">
              <a:solidFill>
                <a:srgbClr val="000099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>
                <a:solidFill>
                  <a:srgbClr val="000099"/>
                </a:solidFill>
              </a:rPr>
              <a:t>Pelo menos </a:t>
            </a:r>
            <a:r>
              <a:rPr lang="en-US" sz="2000" u="sng">
                <a:solidFill>
                  <a:srgbClr val="000099"/>
                </a:solidFill>
              </a:rPr>
              <a:t>50%</a:t>
            </a:r>
            <a:r>
              <a:rPr lang="en-US" sz="2000">
                <a:solidFill>
                  <a:srgbClr val="000099"/>
                </a:solidFill>
              </a:rPr>
              <a:t> das pessoas com diabetes não estão concientes da sua condição. Em alguns países isto pode crescer para </a:t>
            </a:r>
            <a:r>
              <a:rPr lang="en-US" sz="2000" u="sng">
                <a:solidFill>
                  <a:srgbClr val="000099"/>
                </a:solidFill>
              </a:rPr>
              <a:t>80%.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sz="2000">
              <a:solidFill>
                <a:srgbClr val="000099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>
                <a:solidFill>
                  <a:srgbClr val="000099"/>
                </a:solidFill>
              </a:rPr>
              <a:t>Pessoas com diabetes têm </a:t>
            </a:r>
            <a:r>
              <a:rPr lang="en-US" sz="2000" u="sng">
                <a:solidFill>
                  <a:srgbClr val="000099"/>
                </a:solidFill>
              </a:rPr>
              <a:t>2-4 vezes</a:t>
            </a:r>
            <a:r>
              <a:rPr lang="en-US" sz="2000">
                <a:solidFill>
                  <a:srgbClr val="000099"/>
                </a:solidFill>
              </a:rPr>
              <a:t> mais propensão a desenvolver doenças cardiovasculares.</a:t>
            </a: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endParaRPr lang="en-US" sz="2000">
              <a:solidFill>
                <a:srgbClr val="000099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2000">
                <a:solidFill>
                  <a:srgbClr val="000099"/>
                </a:solidFill>
              </a:rPr>
              <a:t>Até 2025 estima-se que o número de pessoas com diabetes cresça </a:t>
            </a:r>
            <a:r>
              <a:rPr lang="en-US" sz="2000" u="sng">
                <a:solidFill>
                  <a:srgbClr val="000099"/>
                </a:solidFill>
              </a:rPr>
              <a:t>85% na América do Sul e Central</a:t>
            </a:r>
            <a:r>
              <a:rPr lang="en-US" sz="2000">
                <a:solidFill>
                  <a:srgbClr val="000099"/>
                </a:solidFill>
              </a:rPr>
              <a:t>. Hoje são mais de </a:t>
            </a:r>
            <a:r>
              <a:rPr lang="en-US" sz="2000" u="sng">
                <a:solidFill>
                  <a:srgbClr val="000099"/>
                </a:solidFill>
              </a:rPr>
              <a:t>194 milhões de pessoas</a:t>
            </a:r>
            <a:r>
              <a:rPr lang="en-US" sz="2000">
                <a:solidFill>
                  <a:srgbClr val="000099"/>
                </a:solidFill>
              </a:rPr>
              <a:t> que sofrem desse mal.</a:t>
            </a:r>
          </a:p>
          <a:p>
            <a:pPr>
              <a:buFont typeface="Wingdings" pitchFamily="2" charset="2"/>
              <a:buChar char="ü"/>
            </a:pPr>
            <a:endParaRPr lang="pt-BR" sz="200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2"/>
                </a:solidFill>
              </a:rPr>
              <a:t>Doenças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419796" y="838200"/>
            <a:ext cx="3797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000" b="1">
                <a:solidFill>
                  <a:srgbClr val="0B3D91"/>
                </a:solidFill>
              </a:rPr>
              <a:t>O S T E O P O R O S E . . .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99592" y="1689910"/>
            <a:ext cx="7776864" cy="4403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000" dirty="0">
                <a:solidFill>
                  <a:srgbClr val="000099"/>
                </a:solidFill>
              </a:rPr>
              <a:t>A osteoporose afeta cerca de </a:t>
            </a:r>
            <a:r>
              <a:rPr lang="pt-BR" sz="2000" u="sng" dirty="0">
                <a:solidFill>
                  <a:srgbClr val="000099"/>
                </a:solidFill>
              </a:rPr>
              <a:t>75 milhões de pessoas</a:t>
            </a:r>
            <a:r>
              <a:rPr lang="pt-BR" sz="2000" dirty="0">
                <a:solidFill>
                  <a:srgbClr val="000099"/>
                </a:solidFill>
              </a:rPr>
              <a:t> na Europa, EUA e Japão.</a:t>
            </a:r>
          </a:p>
          <a:p>
            <a:pPr>
              <a:buFont typeface="Wingdings" pitchFamily="2" charset="2"/>
              <a:buChar char="ü"/>
            </a:pPr>
            <a:endParaRPr lang="pt-BR" sz="20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solidFill>
                  <a:srgbClr val="000099"/>
                </a:solidFill>
              </a:rPr>
              <a:t>30-50% das mulheres e 15-30% dos homens sofrerão uma </a:t>
            </a:r>
            <a:r>
              <a:rPr lang="pt-BR" sz="2000" u="sng" dirty="0">
                <a:solidFill>
                  <a:srgbClr val="000099"/>
                </a:solidFill>
              </a:rPr>
              <a:t>fratura relacionada</a:t>
            </a:r>
            <a:r>
              <a:rPr lang="pt-BR" sz="2000" dirty="0">
                <a:solidFill>
                  <a:srgbClr val="000099"/>
                </a:solidFill>
              </a:rPr>
              <a:t> a osteoporose durante a sua vida.</a:t>
            </a:r>
          </a:p>
          <a:p>
            <a:pPr>
              <a:buFont typeface="Wingdings" pitchFamily="2" charset="2"/>
              <a:buChar char="ü"/>
            </a:pPr>
            <a:endParaRPr lang="pt-BR" sz="20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solidFill>
                  <a:srgbClr val="000099"/>
                </a:solidFill>
              </a:rPr>
              <a:t>De 1990 até 2050 o número de fraturas de fêmur em mulheres e homens entre 50-64 anos da América Latina vai aumentar em 400%. Para grupos com idade acima de 65 anos esse aumento pode chegar a 700%.</a:t>
            </a:r>
          </a:p>
          <a:p>
            <a:pPr>
              <a:buFont typeface="Wingdings" pitchFamily="2" charset="2"/>
              <a:buChar char="ü"/>
            </a:pPr>
            <a:endParaRPr lang="pt-BR" sz="20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pt-BR" sz="2000" dirty="0">
                <a:solidFill>
                  <a:srgbClr val="000099"/>
                </a:solidFill>
              </a:rPr>
              <a:t>Os Latinos Americanos irão sofrer aproximadamente 655.000 fraturas </a:t>
            </a:r>
            <a:r>
              <a:rPr lang="pt-BR" sz="2000" dirty="0" err="1">
                <a:solidFill>
                  <a:srgbClr val="000099"/>
                </a:solidFill>
              </a:rPr>
              <a:t>femurais</a:t>
            </a:r>
            <a:r>
              <a:rPr lang="pt-BR" sz="2000" dirty="0">
                <a:solidFill>
                  <a:srgbClr val="000099"/>
                </a:solidFill>
              </a:rPr>
              <a:t> em 2050. </a:t>
            </a:r>
          </a:p>
          <a:p>
            <a:pPr>
              <a:buFont typeface="Wingdings" pitchFamily="2" charset="2"/>
              <a:buChar char="ü"/>
            </a:pPr>
            <a:endParaRPr lang="pt-BR" sz="2000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ü"/>
            </a:pPr>
            <a:endParaRPr lang="pt-BR" sz="2000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2"/>
                </a:solidFill>
              </a:rPr>
              <a:t>Doenças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039938" y="1628775"/>
            <a:ext cx="6751637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38100">
            <a:solidFill>
              <a:srgbClr val="0B3D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450000" anchor="ctr"/>
          <a:lstStyle/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r>
              <a:rPr lang="fr-CH" sz="2800"/>
              <a:t>1.Princípio: Retornando ao Real</a:t>
            </a:r>
          </a:p>
          <a:p>
            <a:pPr marL="457200" indent="-457200"/>
            <a:endParaRPr lang="en-GB" sz="3200" b="1" i="1">
              <a:solidFill>
                <a:srgbClr val="333399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039938" y="3068638"/>
            <a:ext cx="6751637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38100">
            <a:solidFill>
              <a:srgbClr val="0B3D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450000" anchor="ctr"/>
          <a:lstStyle/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endParaRPr lang="fr-CH" sz="2800"/>
          </a:p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r>
              <a:rPr lang="fr-CH" sz="2800"/>
              <a:t>2.Limitando o « estrago »: Reduzindo o </a:t>
            </a:r>
          </a:p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r>
              <a:rPr lang="fr-CH" sz="2800"/>
              <a:t> "não tão bom"</a:t>
            </a:r>
          </a:p>
          <a:p>
            <a:pPr marL="457200" indent="-457200"/>
            <a:endParaRPr lang="en-GB" sz="4400" b="1" i="1">
              <a:solidFill>
                <a:srgbClr val="333399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9938" y="4652963"/>
            <a:ext cx="6751637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5400000" scaled="1"/>
          </a:gradFill>
          <a:ln w="38100">
            <a:solidFill>
              <a:srgbClr val="0B3D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450000" anchor="ctr"/>
          <a:lstStyle/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endParaRPr lang="fr-CH" sz="2800"/>
          </a:p>
          <a:p>
            <a:pPr marL="457200" indent="-457200">
              <a:spcBef>
                <a:spcPct val="50000"/>
              </a:spcBef>
              <a:buClr>
                <a:srgbClr val="FE8914"/>
              </a:buClr>
              <a:buSzPct val="85000"/>
              <a:buFont typeface="Times" pitchFamily="18" charset="0"/>
              <a:buNone/>
            </a:pPr>
            <a:r>
              <a:rPr lang="fr-CH" sz="2800"/>
              <a:t>3.Aumento: Benefícios tangíveis</a:t>
            </a:r>
          </a:p>
          <a:p>
            <a:pPr marL="457200" indent="-457200"/>
            <a:endParaRPr lang="en-GB" sz="4400" b="1" i="1">
              <a:solidFill>
                <a:srgbClr val="333399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6000" y="950913"/>
            <a:ext cx="620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Os últimos desejos dos consumidores em alimentação são: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2"/>
                </a:solidFill>
              </a:rPr>
              <a:t>Consumidor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2" descr="200208679-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9" b="-320"/>
          <a:stretch>
            <a:fillRect/>
          </a:stretch>
        </p:blipFill>
        <p:spPr bwMode="auto">
          <a:xfrm>
            <a:off x="3962400" y="2209800"/>
            <a:ext cx="25082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11300" y="411163"/>
            <a:ext cx="7175500" cy="427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GB" smtClean="0"/>
              <a:t>1. Princípio: Retornando ao Real</a:t>
            </a: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24088" y="2620963"/>
            <a:ext cx="20431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Qualidade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24600" y="2239963"/>
            <a:ext cx="2514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Sem aditivos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700838" y="925513"/>
            <a:ext cx="1882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Autêntico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92263" y="3856038"/>
            <a:ext cx="18367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Orgânico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7400" y="4830763"/>
            <a:ext cx="1492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Natural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530600" y="5440363"/>
            <a:ext cx="3624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Alimentos integrais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32250" y="1112838"/>
            <a:ext cx="23225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3200">
                <a:solidFill>
                  <a:srgbClr val="669900"/>
                </a:solidFill>
                <a:latin typeface="Arial Unicode MS" pitchFamily="34" charset="-128"/>
              </a:rPr>
              <a:t>Não </a:t>
            </a:r>
            <a:br>
              <a:rPr lang="fr-FR" sz="3200">
                <a:solidFill>
                  <a:srgbClr val="669900"/>
                </a:solidFill>
                <a:latin typeface="Arial Unicode MS" pitchFamily="34" charset="-128"/>
              </a:rPr>
            </a:br>
            <a:r>
              <a:rPr lang="fr-FR" sz="3200">
                <a:solidFill>
                  <a:srgbClr val="669900"/>
                </a:solidFill>
                <a:latin typeface="Arial Unicode MS" pitchFamily="34" charset="-128"/>
              </a:rPr>
              <a:t>processado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89113" y="1173163"/>
            <a:ext cx="1563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Frescor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237288" y="4233863"/>
            <a:ext cx="2449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669900"/>
                </a:solidFill>
                <a:latin typeface="Arial Unicode MS" pitchFamily="34" charset="-128"/>
              </a:rPr>
              <a:t>Procedência</a:t>
            </a:r>
            <a:endParaRPr lang="fr-FR" sz="3200">
              <a:solidFill>
                <a:srgbClr val="6699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33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0" y="914400"/>
            <a:ext cx="6681788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3399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900">
                <a:solidFill>
                  <a:srgbClr val="003399"/>
                </a:solidFill>
                <a:cs typeface="Times New Roman" pitchFamily="18" charset="0"/>
              </a:rPr>
              <a:t>Consumidores estão sonhando com alimento “real”. </a:t>
            </a:r>
          </a:p>
          <a:p>
            <a:pPr marL="284163" indent="-284163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3399"/>
              </a:buClr>
              <a:buSzPct val="85000"/>
              <a:buFont typeface="Wingdings" pitchFamily="2" charset="2"/>
              <a:buNone/>
            </a:pPr>
            <a:r>
              <a:rPr lang="en-US" sz="1900">
                <a:solidFill>
                  <a:srgbClr val="003399"/>
                </a:solidFill>
                <a:cs typeface="Times New Roman" pitchFamily="18" charset="0"/>
              </a:rPr>
              <a:t>como antigamente</a:t>
            </a:r>
          </a:p>
          <a:p>
            <a:pPr marL="284163" indent="-284163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3399"/>
              </a:buClr>
              <a:buSzPct val="85000"/>
              <a:buFont typeface="Wingdings" pitchFamily="2" charset="2"/>
              <a:buNone/>
            </a:pPr>
            <a:endParaRPr lang="en-US" sz="1900">
              <a:solidFill>
                <a:srgbClr val="003399"/>
              </a:solidFill>
              <a:cs typeface="Times New Roman" pitchFamily="18" charset="0"/>
            </a:endParaRPr>
          </a:p>
          <a:p>
            <a:pPr marL="284163" indent="-284163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3399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900">
                <a:solidFill>
                  <a:srgbClr val="003399"/>
                </a:solidFill>
                <a:cs typeface="Times New Roman" pitchFamily="18" charset="0"/>
              </a:rPr>
              <a:t>Mas não querem voltar a cozinhar desde a etapa inicial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Tempo limitado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Falta de habilidades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Ainda necessita conveniência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endParaRPr lang="en-US" sz="1700">
              <a:solidFill>
                <a:srgbClr val="003399"/>
              </a:solidFill>
              <a:cs typeface="Times New Roman" pitchFamily="18" charset="0"/>
            </a:endParaRPr>
          </a:p>
          <a:p>
            <a:pPr marL="284163" indent="-284163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3399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900">
                <a:solidFill>
                  <a:srgbClr val="003399"/>
                </a:solidFill>
                <a:cs typeface="Times New Roman" pitchFamily="18" charset="0"/>
              </a:rPr>
              <a:t>Oportunidades: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Frescor é chave como promessa de marca 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 Adição de ingredientes integrais – frutas, cereais integrais, </a:t>
            </a:r>
            <a:r>
              <a:rPr lang="en-US" sz="1700" b="1" u="sng">
                <a:solidFill>
                  <a:srgbClr val="0B3D91"/>
                </a:solidFill>
                <a:cs typeface="Times New Roman" pitchFamily="18" charset="0"/>
              </a:rPr>
              <a:t>minerais</a:t>
            </a: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.</a:t>
            </a:r>
          </a:p>
          <a:p>
            <a:pPr marL="766763" lvl="1" indent="-29210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ADADAD"/>
              </a:buClr>
              <a:buSzPct val="85000"/>
              <a:buFont typeface="Wingdings" pitchFamily="2" charset="2"/>
              <a:buBlip>
                <a:blip r:embed="rId2"/>
              </a:buBlip>
            </a:pPr>
            <a:r>
              <a:rPr lang="en-US" sz="1700">
                <a:solidFill>
                  <a:srgbClr val="003399"/>
                </a:solidFill>
                <a:cs typeface="Times New Roman" pitchFamily="18" charset="0"/>
              </a:rPr>
              <a:t> Lista de ingredientes limpa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49"/>
          <a:stretch>
            <a:fillRect/>
          </a:stretch>
        </p:blipFill>
        <p:spPr bwMode="auto">
          <a:xfrm>
            <a:off x="7467600" y="1728788"/>
            <a:ext cx="1255713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23528" y="76200"/>
            <a:ext cx="7173913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lIns="97200" tIns="46800" rIns="97200" bIns="468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en-GB" dirty="0" smtClean="0"/>
              <a:t>1. </a:t>
            </a:r>
            <a:r>
              <a:rPr lang="en-GB" dirty="0" err="1" smtClean="0"/>
              <a:t>Princípio</a:t>
            </a:r>
            <a:r>
              <a:rPr lang="en-GB" dirty="0" smtClean="0"/>
              <a:t>: </a:t>
            </a:r>
            <a:r>
              <a:rPr lang="en-GB" dirty="0" err="1" smtClean="0"/>
              <a:t>Retornando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Real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8819" y="908720"/>
            <a:ext cx="7549565" cy="50604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600" b="1" dirty="0" err="1" smtClean="0">
                <a:solidFill>
                  <a:schemeClr val="accent1"/>
                </a:solidFill>
              </a:rPr>
              <a:t>Corbion</a:t>
            </a:r>
            <a:endParaRPr lang="nl-NL" sz="1600" b="1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smtClean="0"/>
              <a:t>Novo </a:t>
            </a:r>
            <a:r>
              <a:rPr lang="nl-NL" sz="1400" b="0" dirty="0" err="1" smtClean="0"/>
              <a:t>nome</a:t>
            </a:r>
            <a:r>
              <a:rPr lang="nl-NL" sz="1400" b="0" dirty="0" smtClean="0"/>
              <a:t>, </a:t>
            </a:r>
            <a:r>
              <a:rPr lang="nl-NL" sz="1400" b="0" dirty="0" err="1" smtClean="0"/>
              <a:t>cem</a:t>
            </a:r>
            <a:r>
              <a:rPr lang="nl-NL" sz="1400" b="0" dirty="0" smtClean="0"/>
              <a:t> </a:t>
            </a:r>
            <a:r>
              <a:rPr lang="nl-NL" sz="1400" b="0" dirty="0" err="1" smtClean="0"/>
              <a:t>anos</a:t>
            </a:r>
            <a:r>
              <a:rPr lang="nl-NL" sz="1400" b="0" dirty="0" smtClean="0"/>
              <a:t> de </a:t>
            </a:r>
            <a:r>
              <a:rPr lang="nl-NL" sz="1400" b="0" dirty="0" err="1" smtClean="0"/>
              <a:t>experiência</a:t>
            </a:r>
            <a:endParaRPr lang="nl-NL" sz="1400" b="0" dirty="0" smtClean="0"/>
          </a:p>
          <a:p>
            <a:pPr>
              <a:lnSpc>
                <a:spcPct val="100000"/>
              </a:lnSpc>
            </a:pPr>
            <a:r>
              <a:rPr lang="nl-NL" sz="1600" b="1" dirty="0" err="1" smtClean="0">
                <a:solidFill>
                  <a:schemeClr val="accent1"/>
                </a:solidFill>
              </a:rPr>
              <a:t>Consumidor</a:t>
            </a:r>
            <a:endParaRPr lang="nl-NL" sz="1600" b="1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Tendências</a:t>
            </a:r>
            <a:endParaRPr lang="nl-NL" sz="1400" b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Comportamento</a:t>
            </a:r>
            <a:r>
              <a:rPr lang="nl-NL" sz="1400" b="0" dirty="0" smtClean="0"/>
              <a:t> </a:t>
            </a:r>
            <a:endParaRPr lang="nl-NL" sz="1400" b="0" dirty="0"/>
          </a:p>
          <a:p>
            <a:pPr>
              <a:lnSpc>
                <a:spcPct val="100000"/>
              </a:lnSpc>
            </a:pPr>
            <a:r>
              <a:rPr lang="nl-NL" sz="1600" dirty="0" err="1" smtClean="0">
                <a:solidFill>
                  <a:schemeClr val="accent1"/>
                </a:solidFill>
              </a:rPr>
              <a:t>Indústria</a:t>
            </a:r>
            <a:endParaRPr lang="nl-NL" sz="1600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Atitudes</a:t>
            </a:r>
            <a:r>
              <a:rPr lang="nl-NL" sz="1400" b="0" dirty="0" smtClean="0"/>
              <a:t> &amp; </a:t>
            </a:r>
            <a:r>
              <a:rPr lang="nl-NL" sz="1400" b="0" dirty="0" err="1" smtClean="0"/>
              <a:t>Ações</a:t>
            </a:r>
            <a:endParaRPr lang="nl-NL" sz="1400" b="0" dirty="0" smtClean="0"/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Mudanças</a:t>
            </a:r>
            <a:r>
              <a:rPr lang="nl-NL" sz="1400" b="0" dirty="0" smtClean="0"/>
              <a:t> no </a:t>
            </a:r>
            <a:r>
              <a:rPr lang="nl-NL" sz="1400" b="0" dirty="0" err="1" smtClean="0"/>
              <a:t>desenvolvimento</a:t>
            </a:r>
            <a:r>
              <a:rPr lang="nl-NL" sz="1400" b="0" dirty="0" smtClean="0"/>
              <a:t> de </a:t>
            </a:r>
            <a:r>
              <a:rPr lang="nl-NL" sz="1400" b="0" dirty="0" err="1" smtClean="0"/>
              <a:t>produtos</a:t>
            </a:r>
            <a:endParaRPr lang="nl-NL" sz="1600" dirty="0" smtClea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nl-NL" sz="1600" b="1" dirty="0" err="1" smtClean="0">
                <a:solidFill>
                  <a:schemeClr val="accent1"/>
                </a:solidFill>
              </a:rPr>
              <a:t>Mercado</a:t>
            </a:r>
            <a:r>
              <a:rPr lang="nl-NL" sz="1600" b="1" dirty="0" smtClean="0">
                <a:solidFill>
                  <a:schemeClr val="accent1"/>
                </a:solidFill>
              </a:rPr>
              <a:t> de </a:t>
            </a:r>
            <a:r>
              <a:rPr lang="nl-NL" sz="1600" dirty="0" err="1">
                <a:solidFill>
                  <a:schemeClr val="accent1"/>
                </a:solidFill>
              </a:rPr>
              <a:t>P</a:t>
            </a:r>
            <a:r>
              <a:rPr lang="nl-NL" sz="1600" b="1" dirty="0" err="1" smtClean="0">
                <a:solidFill>
                  <a:schemeClr val="accent1"/>
                </a:solidFill>
              </a:rPr>
              <a:t>rodutos</a:t>
            </a:r>
            <a:r>
              <a:rPr lang="nl-NL" sz="1600" b="1" dirty="0" smtClean="0">
                <a:solidFill>
                  <a:schemeClr val="accent1"/>
                </a:solidFill>
              </a:rPr>
              <a:t> </a:t>
            </a:r>
            <a:r>
              <a:rPr lang="nl-NL" sz="1600" b="1" dirty="0" err="1" smtClean="0">
                <a:solidFill>
                  <a:schemeClr val="accent1"/>
                </a:solidFill>
              </a:rPr>
              <a:t>Naturais</a:t>
            </a:r>
            <a:endParaRPr lang="nl-NL" sz="1600" b="1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Números</a:t>
            </a:r>
            <a:r>
              <a:rPr lang="nl-NL" sz="1400" b="0" dirty="0" smtClean="0"/>
              <a:t> 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Tendências</a:t>
            </a:r>
            <a:endParaRPr lang="nl-NL" sz="1600" b="1" dirty="0" smtClean="0"/>
          </a:p>
          <a:p>
            <a:pPr>
              <a:lnSpc>
                <a:spcPct val="100000"/>
              </a:lnSpc>
            </a:pPr>
            <a:r>
              <a:rPr lang="nl-NL" sz="1600" dirty="0" err="1" smtClean="0">
                <a:solidFill>
                  <a:schemeClr val="accent1"/>
                </a:solidFill>
              </a:rPr>
              <a:t>Redução</a:t>
            </a:r>
            <a:r>
              <a:rPr lang="nl-NL" sz="1600" dirty="0" smtClean="0">
                <a:solidFill>
                  <a:schemeClr val="accent1"/>
                </a:solidFill>
              </a:rPr>
              <a:t> de </a:t>
            </a:r>
            <a:r>
              <a:rPr lang="nl-NL" sz="1600" dirty="0" err="1" smtClean="0">
                <a:solidFill>
                  <a:schemeClr val="accent1"/>
                </a:solidFill>
              </a:rPr>
              <a:t>Sódio</a:t>
            </a:r>
            <a:endParaRPr lang="nl-NL" sz="1600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Porquê</a:t>
            </a:r>
            <a:r>
              <a:rPr lang="nl-NL" sz="1400" b="0" dirty="0" smtClean="0"/>
              <a:t>?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</a:pPr>
            <a:r>
              <a:rPr lang="nl-NL" sz="1400" b="0" dirty="0" err="1" smtClean="0"/>
              <a:t>Oportunidades</a:t>
            </a:r>
            <a:endParaRPr lang="nl-NL" sz="140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C5FB6-DE33-4429-A38D-6CBB23CBA3BA}" type="datetime1">
              <a:rPr lang="en-US" smtClean="0"/>
              <a:pPr/>
              <a:t>9/24/2013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79164" y="44624"/>
            <a:ext cx="83693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lIns="97200" tIns="46800" rIns="97200" bIns="468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en-GB" dirty="0" smtClean="0"/>
              <a:t>2. </a:t>
            </a:r>
            <a:r>
              <a:rPr lang="en-GB" dirty="0" err="1" smtClean="0"/>
              <a:t>Limitando</a:t>
            </a:r>
            <a:r>
              <a:rPr lang="en-GB" dirty="0" smtClean="0"/>
              <a:t> o “</a:t>
            </a:r>
            <a:r>
              <a:rPr lang="en-GB" dirty="0" err="1" smtClean="0"/>
              <a:t>estrago</a:t>
            </a:r>
            <a:r>
              <a:rPr lang="en-GB" dirty="0" smtClean="0"/>
              <a:t>”: </a:t>
            </a:r>
            <a:r>
              <a:rPr lang="en-GB" dirty="0" err="1" smtClean="0"/>
              <a:t>Reduzindo</a:t>
            </a:r>
            <a:r>
              <a:rPr lang="en-GB" dirty="0" smtClean="0"/>
              <a:t> o "</a:t>
            </a:r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tão</a:t>
            </a:r>
            <a:r>
              <a:rPr lang="en-GB" dirty="0" smtClean="0"/>
              <a:t> </a:t>
            </a:r>
            <a:r>
              <a:rPr lang="en-GB" dirty="0" err="1" smtClean="0"/>
              <a:t>bom</a:t>
            </a:r>
            <a:r>
              <a:rPr lang="en-GB" dirty="0" smtClean="0"/>
              <a:t>"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2238" y="1052736"/>
            <a:ext cx="7127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A50021"/>
                </a:solidFill>
                <a:latin typeface="Arial Unicode MS" pitchFamily="34" charset="-128"/>
              </a:rPr>
              <a:t>Sal</a:t>
            </a:r>
            <a:endParaRPr lang="fr-FR" sz="3200">
              <a:solidFill>
                <a:srgbClr val="A50021"/>
              </a:solidFill>
              <a:latin typeface="Arial Unicode MS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5175" y="1052736"/>
            <a:ext cx="3444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A50021"/>
                </a:solidFill>
                <a:latin typeface="Arial Unicode MS" pitchFamily="34" charset="-128"/>
              </a:rPr>
              <a:t>Gordura Saturada</a:t>
            </a:r>
            <a:endParaRPr lang="fr-FR" sz="3200">
              <a:solidFill>
                <a:srgbClr val="A50021"/>
              </a:solidFill>
              <a:latin typeface="Arial Unicode MS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42175" y="3281586"/>
            <a:ext cx="16779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A50021"/>
                </a:solidFill>
                <a:latin typeface="Arial Unicode MS" pitchFamily="34" charset="-128"/>
              </a:rPr>
              <a:t>Calorias</a:t>
            </a:r>
            <a:endParaRPr lang="fr-FR" sz="3200">
              <a:solidFill>
                <a:srgbClr val="A50021"/>
              </a:solidFill>
              <a:latin typeface="Arial Unicode MS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31950" y="2686273"/>
            <a:ext cx="1450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A50021"/>
                </a:solidFill>
                <a:latin typeface="Arial Unicode MS" pitchFamily="34" charset="-128"/>
              </a:rPr>
              <a:t>Açúcar</a:t>
            </a:r>
            <a:endParaRPr lang="fr-FR" sz="3200">
              <a:solidFill>
                <a:srgbClr val="A50021"/>
              </a:solidFill>
              <a:latin typeface="Arial Unicode MS" pitchFamily="34" charset="-128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4488" y="4653186"/>
            <a:ext cx="1589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rgbClr val="A50021"/>
                </a:solidFill>
                <a:latin typeface="Arial Unicode MS" pitchFamily="34" charset="-128"/>
              </a:rPr>
              <a:t>Energia</a:t>
            </a:r>
            <a:endParaRPr lang="fr-FR" sz="3200">
              <a:solidFill>
                <a:srgbClr val="A50021"/>
              </a:solidFill>
              <a:latin typeface="Arial Unicode MS" pitchFamily="34" charset="-128"/>
            </a:endParaRPr>
          </a:p>
        </p:txBody>
      </p:sp>
      <p:pic>
        <p:nvPicPr>
          <p:cNvPr id="10" name="Picture 8" descr="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989486"/>
            <a:ext cx="13985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1694086"/>
            <a:ext cx="9937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ba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379886"/>
            <a:ext cx="10556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3675286"/>
            <a:ext cx="2251075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8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19396" r="29722" b="30819"/>
          <a:stretch/>
        </p:blipFill>
        <p:spPr bwMode="auto">
          <a:xfrm>
            <a:off x="539552" y="1407201"/>
            <a:ext cx="8150772" cy="364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5278" y="2500467"/>
            <a:ext cx="288032" cy="145530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9164" y="44624"/>
            <a:ext cx="83693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lIns="97200" tIns="46800" rIns="97200" bIns="468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en-GB" dirty="0" smtClean="0"/>
              <a:t>2. </a:t>
            </a:r>
            <a:r>
              <a:rPr lang="en-GB" dirty="0" err="1" smtClean="0"/>
              <a:t>Limitando</a:t>
            </a:r>
            <a:r>
              <a:rPr lang="en-GB" dirty="0" smtClean="0"/>
              <a:t> o “</a:t>
            </a:r>
            <a:r>
              <a:rPr lang="en-GB" dirty="0" err="1" smtClean="0"/>
              <a:t>estrago</a:t>
            </a:r>
            <a:r>
              <a:rPr lang="en-GB" dirty="0" smtClean="0"/>
              <a:t>”: </a:t>
            </a:r>
            <a:r>
              <a:rPr lang="en-GB" dirty="0" err="1" smtClean="0"/>
              <a:t>Reduzindo</a:t>
            </a:r>
            <a:r>
              <a:rPr lang="en-GB" dirty="0" smtClean="0"/>
              <a:t> o "</a:t>
            </a:r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tão</a:t>
            </a:r>
            <a:r>
              <a:rPr lang="en-GB" dirty="0" smtClean="0"/>
              <a:t> </a:t>
            </a:r>
            <a:r>
              <a:rPr lang="en-GB" dirty="0" err="1" smtClean="0"/>
              <a:t>bom</a:t>
            </a:r>
            <a:r>
              <a:rPr lang="en-GB" dirty="0" smtClean="0"/>
              <a:t>"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051720" y="2177702"/>
            <a:ext cx="720080" cy="315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Oval 7"/>
          <p:cNvSpPr/>
          <p:nvPr/>
        </p:nvSpPr>
        <p:spPr>
          <a:xfrm>
            <a:off x="2051720" y="2492896"/>
            <a:ext cx="720080" cy="315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Oval 8"/>
          <p:cNvSpPr/>
          <p:nvPr/>
        </p:nvSpPr>
        <p:spPr>
          <a:xfrm>
            <a:off x="2123728" y="4653136"/>
            <a:ext cx="720080" cy="315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94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2028" y="228600"/>
            <a:ext cx="8410452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lIns="97200" tIns="46800" rIns="97200" bIns="468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en-GB" dirty="0" smtClean="0"/>
              <a:t>3. </a:t>
            </a:r>
            <a:r>
              <a:rPr lang="en-GB" dirty="0" err="1" smtClean="0"/>
              <a:t>Aumento</a:t>
            </a:r>
            <a:r>
              <a:rPr lang="en-GB" dirty="0" smtClean="0"/>
              <a:t>: </a:t>
            </a:r>
            <a:r>
              <a:rPr lang="en-GB" dirty="0" err="1" smtClean="0"/>
              <a:t>Benefícios</a:t>
            </a:r>
            <a:r>
              <a:rPr lang="en-GB" dirty="0" smtClean="0"/>
              <a:t> </a:t>
            </a:r>
            <a:r>
              <a:rPr lang="en-GB" dirty="0" err="1" smtClean="0"/>
              <a:t>Tangíveis</a:t>
            </a: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501900"/>
            <a:ext cx="4578350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8500" y="5019675"/>
            <a:ext cx="179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Digestão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80063" y="1631950"/>
            <a:ext cx="2017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Colesterol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08038" y="3214688"/>
            <a:ext cx="1430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Beleza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78000" y="1414463"/>
            <a:ext cx="2520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Longevidade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424613" y="5091113"/>
            <a:ext cx="16557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Cérebro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123113" y="2570163"/>
            <a:ext cx="1335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Ossos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482850" y="5516563"/>
            <a:ext cx="3941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CH" sz="3200">
                <a:solidFill>
                  <a:schemeClr val="accent2"/>
                </a:solidFill>
                <a:latin typeface="Arial Unicode MS" pitchFamily="34" charset="-128"/>
              </a:rPr>
              <a:t>Combater o cansaço</a:t>
            </a:r>
            <a:endParaRPr lang="fr-FR" sz="3200">
              <a:solidFill>
                <a:schemeClr val="accent2"/>
              </a:solidFill>
              <a:latin typeface="Arial Unicode MS" pitchFamily="34" charset="-128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86575" y="3810000"/>
            <a:ext cx="1724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fr-FR" sz="3200">
                <a:solidFill>
                  <a:schemeClr val="accent2"/>
                </a:solidFill>
                <a:latin typeface="Arial Unicode MS" pitchFamily="34" charset="-128"/>
              </a:rPr>
              <a:t>Coração</a:t>
            </a:r>
          </a:p>
        </p:txBody>
      </p:sp>
    </p:spTree>
    <p:extLst>
      <p:ext uri="{BB962C8B-B14F-4D97-AF65-F5344CB8AC3E}">
        <p14:creationId xmlns:p14="http://schemas.microsoft.com/office/powerpoint/2010/main" val="18247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upo 4"/>
          <p:cNvGrpSpPr/>
          <p:nvPr/>
        </p:nvGrpSpPr>
        <p:grpSpPr>
          <a:xfrm>
            <a:off x="485278" y="1484784"/>
            <a:ext cx="7985857" cy="3310758"/>
            <a:chOff x="485278" y="1484784"/>
            <a:chExt cx="7985857" cy="3310758"/>
          </a:xfrm>
        </p:grpSpPr>
        <p:pic>
          <p:nvPicPr>
            <p:cNvPr id="135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2" t="29526" r="26935" b="25215"/>
            <a:stretch/>
          </p:blipFill>
          <p:spPr bwMode="auto">
            <a:xfrm>
              <a:off x="604142" y="1484784"/>
              <a:ext cx="7866993" cy="3310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485278" y="2456087"/>
              <a:ext cx="288032" cy="1368152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 smtClean="0"/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82028" y="228600"/>
            <a:ext cx="8410452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lIns="97200" tIns="46800" rIns="97200" bIns="468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en-GB" dirty="0" smtClean="0"/>
              <a:t>3. </a:t>
            </a:r>
            <a:r>
              <a:rPr lang="en-GB" dirty="0" err="1" smtClean="0"/>
              <a:t>Aumento</a:t>
            </a:r>
            <a:r>
              <a:rPr lang="en-GB" dirty="0" smtClean="0"/>
              <a:t>: </a:t>
            </a:r>
            <a:r>
              <a:rPr lang="en-GB" dirty="0" err="1" smtClean="0"/>
              <a:t>Benefícios</a:t>
            </a:r>
            <a:r>
              <a:rPr lang="en-GB" dirty="0" smtClean="0"/>
              <a:t> </a:t>
            </a:r>
            <a:r>
              <a:rPr lang="en-GB" dirty="0" err="1" smtClean="0"/>
              <a:t>Tangíveis</a:t>
            </a:r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3310" y="3356992"/>
            <a:ext cx="3078610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773310" y="3933056"/>
            <a:ext cx="3078610" cy="3600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31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329159"/>
            <a:ext cx="3888432" cy="363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en-US" dirty="0" err="1" smtClean="0"/>
              <a:t>Expectativa</a:t>
            </a:r>
            <a:r>
              <a:rPr lang="en-US" dirty="0" smtClean="0"/>
              <a:t> de Vida Mundial</a:t>
            </a:r>
            <a:endParaRPr 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71012" y="980728"/>
            <a:ext cx="7086600" cy="5098358"/>
            <a:chOff x="1126" y="1176"/>
            <a:chExt cx="3958" cy="2511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654" y="1823"/>
              <a:ext cx="3252" cy="1120"/>
            </a:xfrm>
            <a:custGeom>
              <a:avLst/>
              <a:gdLst>
                <a:gd name="T0" fmla="*/ 0 w 3002"/>
                <a:gd name="T1" fmla="*/ 1120 h 1120"/>
                <a:gd name="T2" fmla="*/ 814 w 3002"/>
                <a:gd name="T3" fmla="*/ 566 h 1120"/>
                <a:gd name="T4" fmla="*/ 1733 w 3002"/>
                <a:gd name="T5" fmla="*/ 301 h 1120"/>
                <a:gd name="T6" fmla="*/ 2584 w 3002"/>
                <a:gd name="T7" fmla="*/ 69 h 1120"/>
                <a:gd name="T8" fmla="*/ 3002 w 3002"/>
                <a:gd name="T9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2" h="1120">
                  <a:moveTo>
                    <a:pt x="0" y="1120"/>
                  </a:moveTo>
                  <a:lnTo>
                    <a:pt x="814" y="566"/>
                  </a:lnTo>
                  <a:lnTo>
                    <a:pt x="1733" y="301"/>
                  </a:lnTo>
                  <a:lnTo>
                    <a:pt x="2584" y="69"/>
                  </a:lnTo>
                  <a:lnTo>
                    <a:pt x="3002" y="0"/>
                  </a:lnTo>
                </a:path>
              </a:pathLst>
            </a:custGeom>
            <a:noFill/>
            <a:ln w="38100" cmpd="sng">
              <a:solidFill>
                <a:srgbClr val="F15C1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660" y="1837"/>
              <a:ext cx="3248" cy="1213"/>
            </a:xfrm>
            <a:custGeom>
              <a:avLst/>
              <a:gdLst>
                <a:gd name="T0" fmla="*/ 7 w 3338"/>
                <a:gd name="T1" fmla="*/ 1374 h 1374"/>
                <a:gd name="T2" fmla="*/ 953 w 3338"/>
                <a:gd name="T3" fmla="*/ 843 h 1374"/>
                <a:gd name="T4" fmla="*/ 1927 w 3338"/>
                <a:gd name="T5" fmla="*/ 683 h 1374"/>
                <a:gd name="T6" fmla="*/ 2880 w 3338"/>
                <a:gd name="T7" fmla="*/ 414 h 1374"/>
                <a:gd name="T8" fmla="*/ 3338 w 3338"/>
                <a:gd name="T9" fmla="*/ 291 h 1374"/>
                <a:gd name="T10" fmla="*/ 3338 w 3338"/>
                <a:gd name="T11" fmla="*/ 0 h 1374"/>
                <a:gd name="T12" fmla="*/ 2843 w 3338"/>
                <a:gd name="T13" fmla="*/ 87 h 1374"/>
                <a:gd name="T14" fmla="*/ 1898 w 3338"/>
                <a:gd name="T15" fmla="*/ 342 h 1374"/>
                <a:gd name="T16" fmla="*/ 916 w 3338"/>
                <a:gd name="T17" fmla="*/ 647 h 1374"/>
                <a:gd name="T18" fmla="*/ 0 w 3338"/>
                <a:gd name="T19" fmla="*/ 1287 h 1374"/>
                <a:gd name="T20" fmla="*/ 7 w 3338"/>
                <a:gd name="T21" fmla="*/ 1374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38" h="1374">
                  <a:moveTo>
                    <a:pt x="7" y="1374"/>
                  </a:moveTo>
                  <a:lnTo>
                    <a:pt x="953" y="843"/>
                  </a:lnTo>
                  <a:lnTo>
                    <a:pt x="1927" y="683"/>
                  </a:lnTo>
                  <a:lnTo>
                    <a:pt x="2880" y="414"/>
                  </a:lnTo>
                  <a:lnTo>
                    <a:pt x="3338" y="291"/>
                  </a:lnTo>
                  <a:lnTo>
                    <a:pt x="3338" y="0"/>
                  </a:lnTo>
                  <a:lnTo>
                    <a:pt x="2843" y="87"/>
                  </a:lnTo>
                  <a:lnTo>
                    <a:pt x="1898" y="342"/>
                  </a:lnTo>
                  <a:lnTo>
                    <a:pt x="916" y="647"/>
                  </a:lnTo>
                  <a:lnTo>
                    <a:pt x="0" y="1287"/>
                  </a:lnTo>
                  <a:lnTo>
                    <a:pt x="7" y="1374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654" y="2087"/>
              <a:ext cx="3270" cy="952"/>
            </a:xfrm>
            <a:custGeom>
              <a:avLst/>
              <a:gdLst>
                <a:gd name="T0" fmla="*/ 0 w 3018"/>
                <a:gd name="T1" fmla="*/ 952 h 952"/>
                <a:gd name="T2" fmla="*/ 846 w 3018"/>
                <a:gd name="T3" fmla="*/ 492 h 952"/>
                <a:gd name="T4" fmla="*/ 1739 w 3018"/>
                <a:gd name="T5" fmla="*/ 349 h 952"/>
                <a:gd name="T6" fmla="*/ 2616 w 3018"/>
                <a:gd name="T7" fmla="*/ 106 h 952"/>
                <a:gd name="T8" fmla="*/ 3018 w 3018"/>
                <a:gd name="T9" fmla="*/ 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8" h="952">
                  <a:moveTo>
                    <a:pt x="0" y="952"/>
                  </a:moveTo>
                  <a:lnTo>
                    <a:pt x="846" y="492"/>
                  </a:lnTo>
                  <a:lnTo>
                    <a:pt x="1739" y="349"/>
                  </a:lnTo>
                  <a:lnTo>
                    <a:pt x="2616" y="106"/>
                  </a:lnTo>
                  <a:lnTo>
                    <a:pt x="3018" y="0"/>
                  </a:lnTo>
                </a:path>
              </a:pathLst>
            </a:custGeom>
            <a:noFill/>
            <a:ln w="38100" cmpd="sng">
              <a:solidFill>
                <a:srgbClr val="6E6E6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286" y="3571"/>
              <a:ext cx="794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r>
                <a:rPr lang="en-GB" sz="1000" dirty="0">
                  <a:latin typeface="Arial" charset="0"/>
                </a:rPr>
                <a:t>The  World Bank 1998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943" y="1176"/>
              <a:ext cx="2249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 anchor="ctr">
              <a:spAutoFit/>
            </a:bodyPr>
            <a:lstStyle/>
            <a:p>
              <a:pPr algn="ctr" defTabSz="820738" eaLnBrk="1" hangingPunct="1"/>
              <a:r>
                <a:rPr lang="en-US" dirty="0"/>
                <a:t>Media de </a:t>
              </a:r>
              <a:r>
                <a:rPr lang="en-US" dirty="0" err="1"/>
                <a:t>Expectativa</a:t>
              </a:r>
              <a:r>
                <a:rPr lang="en-US" dirty="0"/>
                <a:t> de </a:t>
              </a:r>
              <a:r>
                <a:rPr lang="en-US" dirty="0" err="1"/>
                <a:t>vida</a:t>
              </a:r>
              <a:r>
                <a:rPr lang="en-US" dirty="0"/>
                <a:t> (Global)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832" y="2218"/>
              <a:ext cx="590" cy="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15C1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GB" sz="1600" b="1">
                  <a:solidFill>
                    <a:srgbClr val="F15C14"/>
                  </a:solidFill>
                  <a:latin typeface="Arial" charset="0"/>
                </a:rPr>
                <a:t>Mulheres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991" y="2557"/>
              <a:ext cx="773" cy="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058" tIns="41029" rIns="82058" bIns="41029">
              <a:spAutoFit/>
            </a:bodyPr>
            <a:lstStyle>
              <a:lvl1pPr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4095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820738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230313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1641475" defTabSz="820738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0986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5558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0130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470275" defTabSz="8207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GB" sz="1800" b="1">
                  <a:solidFill>
                    <a:srgbClr val="6E6E6E"/>
                  </a:solidFill>
                  <a:latin typeface="Arial" charset="0"/>
                </a:rPr>
                <a:t>   Homens  </a:t>
              </a: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672" y="1960"/>
              <a:ext cx="3239" cy="1050"/>
            </a:xfrm>
            <a:custGeom>
              <a:avLst/>
              <a:gdLst>
                <a:gd name="T0" fmla="*/ 0 w 3341"/>
                <a:gd name="T1" fmla="*/ 1190 h 1190"/>
                <a:gd name="T2" fmla="*/ 921 w 3341"/>
                <a:gd name="T3" fmla="*/ 585 h 1190"/>
                <a:gd name="T4" fmla="*/ 1920 w 3341"/>
                <a:gd name="T5" fmla="*/ 364 h 1190"/>
                <a:gd name="T6" fmla="*/ 2861 w 3341"/>
                <a:gd name="T7" fmla="*/ 96 h 1190"/>
                <a:gd name="T8" fmla="*/ 3341 w 3341"/>
                <a:gd name="T9" fmla="*/ 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1" h="1190">
                  <a:moveTo>
                    <a:pt x="0" y="1190"/>
                  </a:moveTo>
                  <a:lnTo>
                    <a:pt x="921" y="585"/>
                  </a:lnTo>
                  <a:lnTo>
                    <a:pt x="1920" y="364"/>
                  </a:lnTo>
                  <a:lnTo>
                    <a:pt x="2861" y="96"/>
                  </a:lnTo>
                  <a:lnTo>
                    <a:pt x="3341" y="0"/>
                  </a:lnTo>
                </a:path>
              </a:pathLst>
            </a:custGeom>
            <a:noFill/>
            <a:ln w="3175" cap="flat" cmpd="sng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491" y="3405"/>
              <a:ext cx="28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20738"/>
              <a:r>
                <a:rPr lang="en-GB"/>
                <a:t>1960</a:t>
              </a: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441" y="3357"/>
              <a:ext cx="3643" cy="1"/>
            </a:xfrm>
            <a:prstGeom prst="line">
              <a:avLst/>
            </a:prstGeom>
            <a:noFill/>
            <a:ln w="12700">
              <a:solidFill>
                <a:srgbClr val="6E6E6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3376" y="3405"/>
              <a:ext cx="28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20738"/>
              <a:r>
                <a:rPr lang="en-GB"/>
                <a:t>1980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286" y="3413"/>
              <a:ext cx="284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20738"/>
              <a:r>
                <a:rPr lang="en-GB"/>
                <a:t>1990</a:t>
              </a: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410" y="3405"/>
              <a:ext cx="28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20738"/>
              <a:r>
                <a:rPr lang="en-GB"/>
                <a:t>1970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126" y="1980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65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126" y="1347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75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126" y="2614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55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1126" y="2297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60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126" y="1663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70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126" y="2931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50</a:t>
              </a: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1483" y="1369"/>
              <a:ext cx="0" cy="20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1126" y="3246"/>
              <a:ext cx="229" cy="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3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63713" y="793750"/>
            <a:ext cx="70754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400" b="1">
                <a:solidFill>
                  <a:srgbClr val="0B3D91"/>
                </a:solidFill>
              </a:rPr>
              <a:t>O aumento da renda e a tendência para juventude eterna gera uma maior demanda por produtos saudáveis e bem-estar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/>
          <a:stretch>
            <a:fillRect/>
          </a:stretch>
        </p:blipFill>
        <p:spPr>
          <a:xfrm>
            <a:off x="762000" y="2286000"/>
            <a:ext cx="5697538" cy="3605213"/>
          </a:xfrm>
          <a:prstGeom prst="rect">
            <a:avLst/>
          </a:prstGeom>
          <a:noFill/>
          <a:ln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00838" y="3440113"/>
            <a:ext cx="179546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000" b="1" dirty="0">
                <a:solidFill>
                  <a:srgbClr val="0B3D91"/>
                </a:solidFill>
              </a:rPr>
              <a:t>Foco nesses </a:t>
            </a:r>
            <a:r>
              <a:rPr lang="pt-BR" sz="2000" b="1" dirty="0" smtClean="0">
                <a:solidFill>
                  <a:srgbClr val="0B3D91"/>
                </a:solidFill>
              </a:rPr>
              <a:t>consumidores</a:t>
            </a:r>
            <a:endParaRPr lang="pt-BR" sz="2000" b="1" dirty="0">
              <a:solidFill>
                <a:srgbClr val="0B3D91"/>
              </a:solidFill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629400" y="3200400"/>
            <a:ext cx="1970088" cy="1219200"/>
          </a:xfrm>
          <a:prstGeom prst="ellipse">
            <a:avLst/>
          </a:prstGeom>
          <a:noFill/>
          <a:ln w="76200">
            <a:solidFill>
              <a:srgbClr val="000099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 anchor="ctr">
            <a:spAutoFit/>
          </a:bodyPr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329159"/>
            <a:ext cx="3888432" cy="363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en-US" dirty="0" err="1" smtClean="0"/>
              <a:t>Expectativa</a:t>
            </a:r>
            <a:r>
              <a:rPr lang="en-US" dirty="0" smtClean="0"/>
              <a:t> de Vida Mundial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3636" y="361962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Objetivo da Nutrição: obter uma vida mais saudável</a:t>
            </a:r>
            <a:endParaRPr 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925513" y="980729"/>
            <a:ext cx="7461250" cy="5165725"/>
            <a:chOff x="720" y="816"/>
            <a:chExt cx="4700" cy="325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948" y="1296"/>
              <a:ext cx="14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20" y="2296"/>
              <a:ext cx="783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 b="1"/>
                <a:t>INDEX</a:t>
              </a:r>
            </a:p>
            <a:p>
              <a:pPr algn="ctr">
                <a:spcAft>
                  <a:spcPct val="80000"/>
                </a:spcAft>
              </a:pPr>
              <a:r>
                <a:rPr lang="en-US" b="1"/>
                <a:t>SAÚDE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288" y="3417"/>
              <a:ext cx="27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r">
                <a:spcAft>
                  <a:spcPct val="80000"/>
                </a:spcAft>
              </a:pPr>
              <a:r>
                <a:rPr lang="en-US" sz="2000"/>
                <a:t>0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161" y="1347"/>
              <a:ext cx="402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r">
                <a:spcAft>
                  <a:spcPct val="80000"/>
                </a:spcAft>
              </a:pPr>
              <a:r>
                <a:rPr lang="en-US" sz="2000"/>
                <a:t>100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512" y="3841"/>
              <a:ext cx="783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pt-BR" b="1"/>
                <a:t>IDADE</a:t>
              </a:r>
              <a:endParaRPr lang="en-US" b="1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886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rc 10"/>
            <p:cNvSpPr>
              <a:spLocks/>
            </p:cNvSpPr>
            <p:nvPr/>
          </p:nvSpPr>
          <p:spPr bwMode="auto">
            <a:xfrm>
              <a:off x="2765" y="1432"/>
              <a:ext cx="1585" cy="211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EBD5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211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537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863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188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3514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3839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164" y="3527"/>
              <a:ext cx="0" cy="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784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10</a:t>
              </a: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109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20</a:t>
              </a: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2434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30</a:t>
              </a: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2766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40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091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50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3409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60</a:t>
              </a: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734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70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4066" y="3548"/>
              <a:ext cx="27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Aft>
                  <a:spcPct val="80000"/>
                </a:spcAft>
              </a:pPr>
              <a:r>
                <a:rPr lang="en-US"/>
                <a:t>80</a:t>
              </a: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581" y="1442"/>
              <a:ext cx="1285" cy="2104"/>
            </a:xfrm>
            <a:prstGeom prst="rect">
              <a:avLst/>
            </a:prstGeom>
            <a:solidFill>
              <a:srgbClr val="F7EE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578" y="1435"/>
              <a:ext cx="2768" cy="21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 rot="19380000">
              <a:off x="3609" y="1871"/>
              <a:ext cx="465" cy="396"/>
            </a:xfrm>
            <a:prstGeom prst="rightArrow">
              <a:avLst>
                <a:gd name="adj1" fmla="val 75000"/>
                <a:gd name="adj2" fmla="val 58718"/>
              </a:avLst>
            </a:prstGeom>
            <a:solidFill>
              <a:schemeClr val="hlink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>
              <a:prstShdw prst="shdw17" dist="17961" dir="2700000">
                <a:schemeClr val="hlink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258" y="2955"/>
              <a:ext cx="1164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Aft>
                  <a:spcPct val="80000"/>
                </a:spcAft>
              </a:pPr>
              <a:r>
                <a:rPr lang="en-US" b="1" i="1"/>
                <a:t>Adicionar anos a sua vida</a:t>
              </a:r>
            </a:p>
          </p:txBody>
        </p:sp>
        <p:sp>
          <p:nvSpPr>
            <p:cNvPr id="32" name="AutoShape 30"/>
            <p:cNvSpPr>
              <a:spLocks noChangeArrowheads="1"/>
            </p:cNvSpPr>
            <p:nvPr/>
          </p:nvSpPr>
          <p:spPr bwMode="auto">
            <a:xfrm>
              <a:off x="3857" y="3371"/>
              <a:ext cx="467" cy="83"/>
            </a:xfrm>
            <a:prstGeom prst="rightArrow">
              <a:avLst>
                <a:gd name="adj1" fmla="val 75000"/>
                <a:gd name="adj2" fmla="val 281351"/>
              </a:avLst>
            </a:prstGeom>
            <a:solidFill>
              <a:srgbClr val="114FFB"/>
            </a:solidFill>
            <a:ln w="12700">
              <a:solidFill>
                <a:srgbClr val="114FFB"/>
              </a:solidFill>
              <a:miter lim="800000"/>
              <a:headEnd/>
              <a:tailEnd/>
            </a:ln>
            <a:effectLst>
              <a:prstShdw prst="shdw17" dist="17961" dir="2700000">
                <a:srgbClr val="114FFB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816"/>
              <a:ext cx="998" cy="1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741" y="1483"/>
              <a:ext cx="1507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Aft>
                  <a:spcPct val="80000"/>
                </a:spcAft>
              </a:pPr>
              <a:r>
                <a:rPr lang="en-US" b="1" i="1"/>
                <a:t>Adicionar Vida aos seus anos…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7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2.bp.blogspot.com/-J3YtFdxDmBU/UJroJnxHQ3I/AAAAAAAAAsg/yt55HxyLOsw/s320/roda-dos-aliment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1" y="435503"/>
            <a:ext cx="2624438" cy="262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94931" y="3059942"/>
            <a:ext cx="62595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57263"/>
            <a:r>
              <a:rPr lang="en-US" sz="5400" dirty="0" smtClean="0"/>
              <a:t>AS INDÚSTRIAS ALIMENTÍCIAS</a:t>
            </a:r>
            <a:endParaRPr lang="en-US" sz="4400" dirty="0">
              <a:solidFill>
                <a:srgbClr val="EC36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8432" r="33333" b="8824"/>
          <a:stretch>
            <a:fillRect/>
          </a:stretch>
        </p:blipFill>
        <p:spPr>
          <a:xfrm>
            <a:off x="395536" y="1087393"/>
            <a:ext cx="2717271" cy="38963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2252" y="542987"/>
            <a:ext cx="4349612" cy="525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 algn="ctr"/>
            <a:r>
              <a:rPr lang="pt-BR" sz="2800" b="1" dirty="0">
                <a:solidFill>
                  <a:srgbClr val="0B3D91"/>
                </a:solidFill>
              </a:rPr>
              <a:t>Paradigma do consumidor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87943" y="1503738"/>
            <a:ext cx="1307546" cy="525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 algn="ctr"/>
            <a:r>
              <a:rPr lang="pt-BR" sz="2800" b="1" dirty="0">
                <a:solidFill>
                  <a:srgbClr val="0B3D91"/>
                </a:solidFill>
              </a:rPr>
              <a:t>Desafio</a:t>
            </a:r>
            <a:endParaRPr lang="pt-BR" sz="2000" b="1" dirty="0">
              <a:solidFill>
                <a:srgbClr val="0B3D9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43600" y="670560"/>
            <a:ext cx="294888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400" b="1" dirty="0">
                <a:solidFill>
                  <a:srgbClr val="FF9900"/>
                </a:solidFill>
              </a:rPr>
              <a:t>Baixas calorias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6190030" y="1992365"/>
            <a:ext cx="2454919" cy="3962400"/>
            <a:chOff x="4098" y="1440"/>
            <a:chExt cx="2142" cy="2880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7" t="23050" r="42554" b="12108"/>
            <a:stretch>
              <a:fillRect/>
            </a:stretch>
          </p:blipFill>
          <p:spPr bwMode="auto">
            <a:xfrm>
              <a:off x="4098" y="1440"/>
              <a:ext cx="2142" cy="2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rot="271123">
              <a:off x="4177" y="1697"/>
              <a:ext cx="1966" cy="51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200" tIns="46800" rIns="972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05672" y="4921383"/>
            <a:ext cx="183792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400" b="1" dirty="0">
                <a:solidFill>
                  <a:srgbClr val="FF3300"/>
                </a:solidFill>
              </a:rPr>
              <a:t>Sem açúcar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85262" y="5301208"/>
            <a:ext cx="17526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dirty="0">
                <a:solidFill>
                  <a:srgbClr val="669900"/>
                </a:solidFill>
              </a:rPr>
              <a:t>Redução </a:t>
            </a:r>
            <a:endParaRPr lang="pt-BR" sz="2400" b="1" dirty="0" smtClean="0">
              <a:solidFill>
                <a:srgbClr val="6699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pt-BR" sz="2400" b="1" dirty="0" smtClean="0">
                <a:solidFill>
                  <a:srgbClr val="669900"/>
                </a:solidFill>
              </a:rPr>
              <a:t>de gordura</a:t>
            </a:r>
            <a:endParaRPr lang="pt-BR" sz="2400" b="1" dirty="0">
              <a:solidFill>
                <a:srgbClr val="6699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724153" y="1584960"/>
            <a:ext cx="211057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400" b="1" dirty="0">
                <a:solidFill>
                  <a:srgbClr val="3399FF"/>
                </a:solidFill>
              </a:rPr>
              <a:t>Rico em fibras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724153" y="3078480"/>
            <a:ext cx="1815423" cy="1188720"/>
            <a:chOff x="2352" y="1824"/>
            <a:chExt cx="1584" cy="864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2352" y="1824"/>
              <a:ext cx="1584" cy="864"/>
            </a:xfrm>
            <a:prstGeom prst="rightArrow">
              <a:avLst>
                <a:gd name="adj1" fmla="val 50000"/>
                <a:gd name="adj2" fmla="val 45833"/>
              </a:avLst>
            </a:prstGeom>
            <a:solidFill>
              <a:schemeClr val="accent2"/>
            </a:solidFill>
            <a:ln w="57150">
              <a:solidFill>
                <a:srgbClr val="66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519" y="2112"/>
              <a:ext cx="8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>
              <a:sp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</a:rPr>
                <a:t>Indústrias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5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0418" name="Picture 2" descr="http://www.zonasulatende.com.br/ImgProdutos/430_430/42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b="12000"/>
          <a:stretch/>
        </p:blipFill>
        <p:spPr bwMode="auto">
          <a:xfrm>
            <a:off x="5220072" y="4869160"/>
            <a:ext cx="1528564" cy="11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http://images.wikia.com/logopedia/images/1/1b/Carte_d'Or_Plaisir_de_chololat_no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37" y="5151426"/>
            <a:ext cx="1165297" cy="7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data:image/jpeg;base64,/9j/4AAQSkZJRgABAQAAAQABAAD/2wCEAAkGBhQGEBAUBxEPExIQDRIQERIRGBMXEhkUFhIWFhQcHhIXHCYeGiUjGRUTIi8gIyc1Mi0sFh4yNTAqNScrLSkBCQoKDgwOGg8PGi0kHyIyMTUzKzI1LjUvNDAsNSsuLCk1KS0pLzEsLC4tLCk1NS0sLyoqMSosNTU1LDUtLzQ1Lf/AABEIANAA8gMBIgACEQEDEQH/xAAcAAEAAgMBAQEAAAAAAAAAAAAABQYDBwgEAgH/xABCEAACAQIEAgYECwcDBQAAAAAAAQIDEQQFEiEGMRMiQVFhcQcUgZEyM0Jyc5KhsbLB8BUkUqLR0uEjNFQWQ1NjdP/EABoBAQADAQEBAAAAAAAAAAAAAAADBAUCBgH/xAAwEQEAAgEDAQcCAwkAAAAAAAAAAQIRAyExBAUSMkFRYXETsYGR0SIjcqHB0uHw8f/aAAwDAQACEQMRAD8A3iAAAAAAAAAAAAAAAAAAAAAAAAAAAAAAAAAAAAAAAAAAAAAAAAAAAAAAAAAAAAAAAAAAAAAAAAAAAAAAAAAAAAAAAAAAAAAAAAAAAAAAAAAAAAAAAAAAAAAAAAAAAAAAAAAAAAAAAAAAAAAAFT9JOZLLsIukqOn0laMXpvdxs77Ldr4Nz5M4fa1m04hYK2cUcP8AG1aa8Lpv7DB/1JQ+TUv5Jmtcrh06TwlXC1PGMo6uX8M7NMy1sBX6RSmrx5NNx5drUo3t7uwZJjG0tmUM2p4j4pt+w9Kqp95q3M8VLCRjHCOUrbpuUdS8NWnY9eWcXYpU/wB4cXK7/gatfbd27LbjI2N6zHtkl57GQ1zm3GPV/fIUobctau/JK9/cWngrGvH4OEqslJuUtl2R1dRX+bY+RaM4ddy3d72NvVOgA6cAAAAAAAAAAAAAAAAAAAAAAAAAAAAAAaV9KWcftPFumn1KC0pdl+b/AF5G6jnLNsS54mpOdm+ncrPwlyfuK+vO0Q2ux9KLalrz5R90nkfC8czlR1XUK1PUmuyUXpmvY1fykizVvR3ClBujWxCspP4StZO3cmY8FjVRoRdOcNTxfTYdytHVTqU9Mo3W2pTioy8dLfO5NYDiGGKo13jtUIwqQp1JJPVByUleStdJOKTff2Efchf1tbWmItSNo2x+P/Pxa2xuXVKGtp1HCEtDld2v7/Fe8meEMyqZe1GCi4yqx1Oabla6Ts791z35xw3OEWoS10a01OniKTbp3dklVprZK6Vpx5dt+yMyZPCTlDEJxnBtST5pp2I8TVbvbR1tKcRE/wC/qm/SZhtfq8mt0qq+2B9eivPHRrSoVG9M43jfvX6+09PHk1Vp0X3wnL3qJUuC6mjMcNp7atvYzu041cwh6ekavZk1t5RP3lvkAF15EAAAAAAAAAAAAAAAAAAAAAAAAAAAAADnLPaOnFV4w59PNJeLlsdGnPmdS0ZjU0q7WNvbv/1FsVtfyb3Y04nU+E7qw+VacHmOqVKdOMqslzpV7WU4vxXNd1ud2j208NX4fnrajXUqejWt6eJoWvolztUUV1W76ldb7XqWbYWpGrWnVtKMq8k5xalFO7aTa5O3JPsWxOcIZ5XyyEnCVJ4eE4xlCvPStcryShJ30vqt9225x3t8NX6FvoResxbPMTxMz6T5T5flxMZTuUYZXVXhSvHoZSTrYSs31b87NXcXzt397WxWuIK06OPrdMoq8Y6dN7ONlpe/bbn5Fir4HCRqwq4WvPBVqkel0Nx6OScmnvfRJNp/BlbfkVDPowhjKvqtR1YuzUtWuzaV463e9uXu7hfw4QdNEW15tv4fON+Y5txPz5pviXG+s4fBvvwkk/OMtL/CRHBe+YYX6VH1jKvS4XD3+R6xD+aM1+McEdbMcL9IRZzePwX4p9Po71/i+8t8gA0XhAAAAAAAAAAAAAAAAAAAAAAAAAAAAAAOeeJKnQY7EShzjiJSXmpJr7UdDHO/FitjcT9PL7ytr+Td7F8d/hLV4xpTjUpuMY1oaqfSfE1aTs3SnL5MoPZN9ijvFpN/mS4mOXYivCNOWKwspaakIxc7wUm4TVu2Pfte75XPzhPMKWMpywmcfFTlqpVO2nU8+xO/Pldu+z2kaGUvhyVWhnTnHD4hwdPFUrpRqQb0N920mnF/5I53xMNitopWdG+c+UesZ5jzzHpznjyx68ZkE8wevLJ0sTg6klF0W1B0kklaKtaEorus9usnveo5jlbybEVKU3fSrxl3xe8Xbs/wTuYupktSMcTXlKFWK6LG0m1O3dKSb6RLtjJtpbxa5OvYuNSFeoswlKVWLtJyeq/K3W7Va1vA5tj0feni8W8UTXG228+/zHE7RPrHD0yleh5VZ/zQj/aengTfMcN9IeZK9Cp4VKf2wq/0PVwFvmWG+ecR4oWdfbptSPafs3uADSeAAAAAAAAAAAAAAAAAAAAAAAAAAAAAAA544tf77ivp5fedDnO3FLtjcTf/AJE+fmVuo4hvdi+O/wAPVwXGpVxGnCKnKUqNROFX4E46etBvsuuT8CeyTiPEZMqlDN6LrUqUUp0526WMO9KXw4r3K63SKtw5inhKytTnUjOMqdSnC7lKnJda1t7qyafei+Oo9FOWP14nDJ3o42lf1qi+6aSu7cnt5p8iOvG0tXqcd7u3rExMR85jPE+vttPpnh46tXKMQtdnB31Onaslf5kbx9xVs4zOOb4qpUopqLjGMb87RSSbXZcleJMhp1cwjRyl26VRlJWajBtNya2V1pWrbbeyIPGQjRxFWNFWjTk6ce+0Hpu/FtNvzObTPGIdaFNOLReLWmZrn9qeIn9cfye+jT1YTEv+GpQ+3pV+Zl9H++ZYf5zMuCo3y7Gy/wDZh17pP+5GP0eb5lQ839x8iN6pNW+dDW9v7Yb1ABoPDAAAAAAAAAAAAAAAAAAAAAAAAAAAAAAc7cVf73Ff/RP7zok524olbG4zl/uaiXh1itr8Q3exZ/eW+HxkmOWVVk8TGThKMqdSO6lomrOz7Hya8kXCdfF5HV9awTeJoVtMpTppaZxsknKEV1Z2Xw7c/aiKqZk8NVoVK/xFaNSUK0V/qwVWLVSKl305ttL+pNV8xrcOqkoTl0TheOLjGLoyc5OXXpRurbrrJqXN9bkRxGPNp3tOpNZ7sTNoxMTxMb5jjaY2439pxmP2GPniMzozzCMIqWClKk1Fxbg4ua1JttNddNX2s7FLxuPWZ4irUhBQU5NpLz5vxfN+JKZpm9dY6nPOLKVJxg1FWh0cubXenGUnftuQUKDw1ScJc4ScH5p2/I5tbO3un0dCKWi048MRtxzOf6LjRodDk1dv/uVVL2KpCK/CyO9HcbZlQv4/cWPiGh+zsq6PtiqUH87UpS+1Mrno43zKj5S+47tGL1hU0tT6nSa1/WbfaG8wAXHkwAAAAAAAAAAAAAAAAAAAAAAAAAAAAAOeOLqejHYu/wDyan4jocqHFfo9pZ/N1aa01GutbZvsupd9uxqz8N2RatJtGzR7P6uvTXmbxtLWPDGa0lGeHzlXoVHeMu2nP+K/Yv1ybLBHCY3hBP8AZr9Yw0usrLWrPe+hbx847MwYv0XVcPf1eovKrFxf1leLMuW5fmfDithIqpTW+i6nD2K6kvYQYtHMT8tu2toakTbTvWc81ttE+8Z4lXc+zarxRWi50469CpxhTTvzb3vd82/IlcDlHrGZyUrNUo06tR9mtQjt7Z7+8l8Xn+YV4tU8DplutWmbf1XzM3DOU1MFCUsVGXS1ZdJVnU6vW7t7cl+Z1WmZ3Vup6zuaeKxWNpiIi0W5xvtxjH5sfpBxGjDU4ds6ur2Ri/zkiD9G6U8yo6F8ibf1S251wbU4inBzlJQhDSoxW7bd5PXLZfJ7+RO8K8EUuG25xSdVx06t3ZeDfNvv9yXb1OnNr97yQU63S0ui+jG9pz8Rn/CygAsMMAAAAAAAAAAAAAAAAAAAAAAAAAAAAAAAAMU8NCo7zhBvvaX67WZQBg9Rp/8Ajp/VR9woRp/AjFeSSMgAAAAAAAAAAAAAAAAAAAAAAAAAAAAAAAAAAAAAAAAAAAAA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3" descr="data:image/jpeg;base64,/9j/4AAQSkZJRgABAQAAAQABAAD/2wCEAAkGBhQGEBAUBxEPExIQDRIQERIRGBMXEhkUFhIWFhQcHhIXHCYeGiUjGRUTIi8gIyc1Mi0sFh4yNTAqNScrLSkBCQoKDgwOGg8PGi0kHyIyMTUzKzI1LjUvNDAsNSsuLCk1KS0pLzEsLC4tLCk1NS0sLyoqMSosNTU1LDUtLzQ1Lf/AABEIANAA8gMBIgACEQEDEQH/xAAcAAEAAgMBAQEAAAAAAAAAAAAABQYDBwgEAgH/xABCEAACAQIEAgYECwcDBQAAAAAAAQIDEQQFEiEGMRMiQVFhcQcUgZEyM0Jyc5KhsbLB8BUkUqLR0uEjNFQWQ1NjdP/EABoBAQADAQEBAAAAAAAAAAAAAAADBAUCBgH/xAAwEQEAAgEDAQcCAwkAAAAAAAAAAQIRAyExBAUSMkFRYXETsYGR0SIjcqHB0uHw8f/aAAwDAQACEQMRAD8A3iAAAAAAAAAAAAAAAAAAAAAAAAAAAAAAAAAAAAAAAAAAAAAAAAAAAAAAAAAAAAAAAAAAAAAAAAAAAAAAAAAAAAAAAAAAAAAAAAAAAAAAAAAAAAAAAAAAAAAAAAAAAAAAAAAAAAAAAAAAAAAAFT9JOZLLsIukqOn0laMXpvdxs77Ldr4Nz5M4fa1m04hYK2cUcP8AG1aa8Lpv7DB/1JQ+TUv5Jmtcrh06TwlXC1PGMo6uX8M7NMy1sBX6RSmrx5NNx5drUo3t7uwZJjG0tmUM2p4j4pt+w9Kqp95q3M8VLCRjHCOUrbpuUdS8NWnY9eWcXYpU/wB4cXK7/gatfbd27LbjI2N6zHtkl57GQ1zm3GPV/fIUobctau/JK9/cWngrGvH4OEqslJuUtl2R1dRX+bY+RaM4ddy3d72NvVOgA6cAAAAAAAAAAAAAAAAAAAAAAAAAAAAAAaV9KWcftPFumn1KC0pdl+b/AF5G6jnLNsS54mpOdm+ncrPwlyfuK+vO0Q2ux9KLalrz5R90nkfC8czlR1XUK1PUmuyUXpmvY1fykizVvR3ClBujWxCspP4StZO3cmY8FjVRoRdOcNTxfTYdytHVTqU9Mo3W2pTioy8dLfO5NYDiGGKo13jtUIwqQp1JJPVByUleStdJOKTff2Efchf1tbWmItSNo2x+P/Pxa2xuXVKGtp1HCEtDld2v7/Fe8meEMyqZe1GCi4yqx1Oabla6Ts791z35xw3OEWoS10a01OniKTbp3dklVprZK6Vpx5dt+yMyZPCTlDEJxnBtST5pp2I8TVbvbR1tKcRE/wC/qm/SZhtfq8mt0qq+2B9eivPHRrSoVG9M43jfvX6+09PHk1Vp0X3wnL3qJUuC6mjMcNp7atvYzu041cwh6ekavZk1t5RP3lvkAF15EAAAAAAAAAAAAAAAAAAAAAAAAAAAAADnLPaOnFV4w59PNJeLlsdGnPmdS0ZjU0q7WNvbv/1FsVtfyb3Y04nU+E7qw+VacHmOqVKdOMqslzpV7WU4vxXNd1ud2j208NX4fnrajXUqejWt6eJoWvolztUUV1W76ldb7XqWbYWpGrWnVtKMq8k5xalFO7aTa5O3JPsWxOcIZ5XyyEnCVJ4eE4xlCvPStcryShJ30vqt9225x3t8NX6FvoResxbPMTxMz6T5T5flxMZTuUYZXVXhSvHoZSTrYSs31b87NXcXzt397WxWuIK06OPrdMoq8Y6dN7ONlpe/bbn5Fir4HCRqwq4WvPBVqkel0Nx6OScmnvfRJNp/BlbfkVDPowhjKvqtR1YuzUtWuzaV463e9uXu7hfw4QdNEW15tv4fON+Y5txPz5pviXG+s4fBvvwkk/OMtL/CRHBe+YYX6VH1jKvS4XD3+R6xD+aM1+McEdbMcL9IRZzePwX4p9Po71/i+8t8gA0XhAAAAAAAAAAAAAAAAAAAAAAAAAAAAAAOeeJKnQY7EShzjiJSXmpJr7UdDHO/FitjcT9PL7ytr+Td7F8d/hLV4xpTjUpuMY1oaqfSfE1aTs3SnL5MoPZN9ijvFpN/mS4mOXYivCNOWKwspaakIxc7wUm4TVu2Pfte75XPzhPMKWMpywmcfFTlqpVO2nU8+xO/Pldu+z2kaGUvhyVWhnTnHD4hwdPFUrpRqQb0N920mnF/5I53xMNitopWdG+c+UesZ5jzzHpznjyx68ZkE8wevLJ0sTg6klF0W1B0kklaKtaEorus9usnveo5jlbybEVKU3fSrxl3xe8Xbs/wTuYupktSMcTXlKFWK6LG0m1O3dKSb6RLtjJtpbxa5OvYuNSFeoswlKVWLtJyeq/K3W7Va1vA5tj0feni8W8UTXG228+/zHE7RPrHD0yleh5VZ/zQj/aengTfMcN9IeZK9Cp4VKf2wq/0PVwFvmWG+ecR4oWdfbptSPafs3uADSeAAAAAAAAAAAAAAAAAAAAAAAAAAAAAAA544tf77ivp5fedDnO3FLtjcTf/AJE+fmVuo4hvdi+O/wAPVwXGpVxGnCKnKUqNROFX4E46etBvsuuT8CeyTiPEZMqlDN6LrUqUUp0526WMO9KXw4r3K63SKtw5inhKytTnUjOMqdSnC7lKnJda1t7qyafei+Oo9FOWP14nDJ3o42lf1qi+6aSu7cnt5p8iOvG0tXqcd7u3rExMR85jPE+vttPpnh46tXKMQtdnB31Onaslf5kbx9xVs4zOOb4qpUopqLjGMb87RSSbXZcleJMhp1cwjRyl26VRlJWajBtNya2V1pWrbbeyIPGQjRxFWNFWjTk6ce+0Hpu/FtNvzObTPGIdaFNOLReLWmZrn9qeIn9cfye+jT1YTEv+GpQ+3pV+Zl9H++ZYf5zMuCo3y7Gy/wDZh17pP+5GP0eb5lQ839x8iN6pNW+dDW9v7Yb1ABoPDAAAAAAAAAAAAAAAAAAAAAAAAAAAAAAc7cVf73Ff/RP7zok524olbG4zl/uaiXh1itr8Q3exZ/eW+HxkmOWVVk8TGThKMqdSO6lomrOz7Hya8kXCdfF5HV9awTeJoVtMpTppaZxsknKEV1Z2Xw7c/aiKqZk8NVoVK/xFaNSUK0V/qwVWLVSKl305ttL+pNV8xrcOqkoTl0TheOLjGLoyc5OXXpRurbrrJqXN9bkRxGPNp3tOpNZ7sTNoxMTxMb5jjaY2439pxmP2GPniMzozzCMIqWClKk1Fxbg4ua1JttNddNX2s7FLxuPWZ4irUhBQU5NpLz5vxfN+JKZpm9dY6nPOLKVJxg1FWh0cubXenGUnftuQUKDw1ScJc4ScH5p2/I5tbO3un0dCKWi048MRtxzOf6LjRodDk1dv/uVVL2KpCK/CyO9HcbZlQv4/cWPiGh+zsq6PtiqUH87UpS+1Mrno43zKj5S+47tGL1hU0tT6nSa1/WbfaG8wAXHkwAAAAAAAAAAAAAAAAAAAAAAAAAAAAAOeOLqejHYu/wDyan4jocqHFfo9pZ/N1aa01GutbZvsupd9uxqz8N2RatJtGzR7P6uvTXmbxtLWPDGa0lGeHzlXoVHeMu2nP+K/Yv1ybLBHCY3hBP8AZr9Yw0usrLWrPe+hbx847MwYv0XVcPf1eovKrFxf1leLMuW5fmfDithIqpTW+i6nD2K6kvYQYtHMT8tu2toakTbTvWc81ttE+8Z4lXc+zarxRWi50469CpxhTTvzb3vd82/IlcDlHrGZyUrNUo06tR9mtQjt7Z7+8l8Xn+YV4tU8DplutWmbf1XzM3DOU1MFCUsVGXS1ZdJVnU6vW7t7cl+Z1WmZ3Vup6zuaeKxWNpiIi0W5xvtxjH5sfpBxGjDU4ds6ur2Ri/zkiD9G6U8yo6F8ibf1S251wbU4inBzlJQhDSoxW7bd5PXLZfJ7+RO8K8EUuG25xSdVx06t3ZeDfNvv9yXb1OnNr97yQU63S0ui+jG9pz8Rn/CygAsMMAAAAAAAAAAAAAAAAAAAAAAAAAAAAAAAAMU8NCo7zhBvvaX67WZQBg9Rp/8Ajp/VR9woRp/AjFeSSMgAAAAAAAAAAAAAAAAAAAAAAAAAAAAAAAAAAAAAAAAAAAAAAAAAAAAAAAAAAAAAAAAAAAAAAAAAAAAAAAAAAAAAAAAAAAAAAAAAAAAAAAAAAAD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30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21001" r="34977" b="15636"/>
          <a:stretch/>
        </p:blipFill>
        <p:spPr bwMode="auto">
          <a:xfrm>
            <a:off x="765175" y="3296699"/>
            <a:ext cx="763374" cy="12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6" descr="data:image/jpeg;base64,/9j/4AAQSkZJRgABAQAAAQABAAD/2wCEAAkGBhQSERUUExMWFRUVGRcaGBYYFx0VGBwXHRcYFBgYFxsXHSceGBkjGRccHy8gJScpLCwtGB8xNTAqNSYrLCkBCQoKDgwOGg8PGjUkHyUsLC0yLCwuNSwqLDUrKSwsLC0sLykpKiwsLioqKS4pLCwwKSo0NCosKiwpLC8pLCwpLv/AABEIASYAqwMBIgACEQEDEQH/xAAbAAEAAwEBAQEAAAAAAAAAAAAABQYHBAMCAf/EAEQQAAEDAgMEBgUJBwQCAwAAAAEAAhEDIQQSMQUGQVETImFxgZEHMqGxwRQjQlJicrLR8BUkM0OCwuElU5LxNKJzs+L/xAAaAQEBAQEBAQEAAAAAAAAAAAAAAQMEBQIG/8QAMREAAgECBAMFCAIDAAAAAAAAAAECAxEEEiExE0FRBSJxgZEyQmGhscHR8BThFSNS/9oADAMBAAIRAxEAPwDcUREAREQBERAEREAREQBERAEREAREQBERAEREAREQBERAEREARFyYzatKl/EqNb2anyF0B1oq8/fvCgxnJ7Q23tXmzfugeMARJLgLm8d9j5ICyoq+zfXDn+Yz/lKP32ww/mtVsS5YEVdO/WGF+lb5j81+09+cK42rM80sxdFhRRLd5KJE9IyD2wv0bxUjo9h7nhQpKouCnthp4HwuvVm0qZ+lHfb26IDqRfgK/UAREQBERAEREAREQBYdvJteu99almGVtR7Q5rZLi0lpc4nQarUN99uVMLhwaUZ6jsgJ+jLHOzDtGXisbFcNMTOt3A3OpmL9vguijTT1ZzVqjXdRyUtjEnrveSDcFxHsHlCm8Bu3Tm7QeZd1j7V8bPMmYdAE2E8rf8iB4qd2a42sOAFtey3h23HNdSilscjlJ7s6sDs4U/4YYAeIER3RqpShTaOAPhdfeEpE2y+w8Nfd7F3dEY6rR5L4cj7USOrYcH6I5/D4L5ojKfVHkumu14aXaCx0jXT3L5oGpxBOh04T2q3I0fFfaXVyOaPsnv4KKxmCpu+i3yCnnZwJLBx+iDpqTHCVw1gXAmBbWBFyeH64hWLR8yTK/wDIQD1Zb90lvuXltDF4ukwuZXeQODoePM3Cla4c28EeHf8AkVyvrZ2lroAOvI8h36lfbhGW6M88ovRl19HlZ78BTfUcHOeXm2g6xblvyj2qyrN9wNvijXdg3mzyXU54PsC3udE94P1lpC8+pDJKx6lKeeNwiIszQIiIAiIgCIiApfpQB6GhB/niW2vFN593vWZ4/aDWVSWU2kCPWAM+qbiPce1aT6RtndIaDhJeC5sTAAInMeV269hWcYrYry8jh26wQCOBhddNxUNWcdRSc3ZHXgduvkEBod1ZImTAGt78Dw07lL7K2iQ9kwWtJtEazPvK4cDu9p12iw0Bt3kkX58Lqd2fsFpPrnwHxWnEpmbpVGyWwGMefpaAn/F/1ouh1cxqf+7+9dOE2FTgdZx8h+pXd+xmc3ez8lk6kDRUpkDXxJ0dJHEaeK/Plxcbcte2Znj5KUxWyGc3eY/JfFDY7PrO8x+ScSAdKZHuxLuZ7fafifNcoxxaYJOW5gaE217LBWH9gs+s72fkvJ+6THX6Rw8AV9KrDmfDo1ORWsbtY5mlos0yM1yTlDZ4Ra9ua8qWKDW5X02EttBGvrTe/NT1fcnlV82f/pRtTdp7C4Zm1DfWRfmSQbhaKpTtuZOlVvexC7v9GdsUA1vq9JeZBik4Ai8ajgtcWTbB2XUpbWoZm/7l5BH8N/Jayuau05aHXhk1DVBERYHSEREAREQBERAVzfOA2iePSRPH1H27pVGrOv4n23v4q676/wAn7z7xInJAB75PiAqK7EAlwGrSQRyPh4eapLEjQPj+o1UhgDf9Qo7BiYHG0KVweIcYaQWhuozSCecQIVBZsL3yuwlcOCFgu46L5KRuMK+cI5McvnBlUEoCvWlovAFe1E2UB8VnwCTwEqEa+ZJ48eKktpvime2Aoui4kR+rBUhw4OnG0KJn/cvrPUcrsqLhQf2hQywPXmeWR1hzKvSMIIiKFCIiAIiIAiIgK/viR0dP/wCThr6jzbxAWW7YqdHXY/Rj+q4cObTe9jI7lqe+P8Jna/lP0XG3ksW2s0HphfO197yCHPkGNLTAiFnUdkdeEgpzs9np66fJ/MvGAedQSDa9naeYK9ztWnRqMbUeGF85SbAxAIJNgb8Vy7uva+g10nNDfdJlRe9uHFatQo5g1z80Od6oH0W6SSXCLdnMKznaGaIw+HU63DqaLW/ktzT8Dp5Lk2LiHPfWJrsqtDi3K3VhBNnCJaYtHH2nL8HtDHbLeGuHzcwA6X0jzyEXaewQeYVnwu8GFxrg9rzgsaBZ8gB32XGzarDydB5LFVk30fQ7Z9nSpxbTzRfvLW3it15Frx5X5g3KEwe8BqPdQrtFPEU/WaPVeNc9MnUEQY7fKZwOq6IyUldHl1aUqcssiUBXrhzqvFpX3hnXI7P1719GZw7bfZo7T7LfFcYA4AEcDfgvfbJ6zRyHx/wq9VxbWYh5jrNo5iG5szhmAi/Vi9gLiTe6EPehXHy6iSIDS+SfukzHC9le1RcFTB2jR42qeQYS0q9IwgiIoUIiIAiIgCIiArm+dQZaQ5vPZYMdMHSb8eayDb9Mtq9K0AxZzTxb2jlf9Qtg3z9Sl21PLqPushxzycflGjRDu0ESfeAviptY6sInnclsk2/Amti4Rlak19B2SpTENOuX7DxxaQL+Y0XrtTA/LqZblFPE0blhPPgObHah3OBa6gsRsythHfKMOTl46nKOTh9Jnbw9qlcLvFTxBaS4YbEs9V59R3Njvsu5HTgVg5L2Zb/XwPThSkrVqLuuT5x6qXVdfXx7N3t+wwfJtoMzN9Uuc3MbGIqsPrX4i/McV27Y9HVKqzp8A9pzCQwuzsMEH5t18ptEGRwsuv8AYlDalEuI6Ku3qPMS9jx9F4+kLWPI2KpuP2VjtmOkPcxpsKlMk03fetE9jhPKVnO6XeV115nXQyznehLh1OcX7L8Di2Zs3E9N83Tf0lJwDptkdoM06D2GFr2CcQbRP68VkGH2/X+UisX56ji0OiOsCG9QgAcABbiFr+BX3hbWdjm7bU80M1tuXz8uhKU9AlE9cdshePysBxafotzOPADhPG8HyUfR2wTVYHUywPvTcSDmAvBAu05b34Ltys/POSPXa/8AE8B8VWttYx01GSMgpSRf1nOa2TaMsXkaX5SrFtYfOnuHuUDjseQ+o01HMDaJcC1twZAmS6HGToQAOeqhTp2eW/tCiZic8TrdjoHt9qvaoeBP+o0f6/8A63aq+IwgiIoUIiIAiIgCIiAru+JhlIxPXNv6Tf2R4lZbhcKc73kXc90ec/EeS1jeXENaaWewl9zpOWI7yCe9Y+3a2V7w4OysqPGeM7QM0gEagCY0hZySzJs6qLlw5xitXb6l22R6veLjn5qPx/o9pVnOew9EYPVA6hPC30b8rdikdiOBYCDIIEELg2/jKjcVRpdM+jRqtcHFpDSXXyjMZy66/a8Raqi46lwc6sKn+t2evy+HMqmEr4zZlXMGlpcIOYZqbwNBIseyDInvCu49JVPIxuKoGKjJJaA9hB1GV5uIjiVy7y7Oq0cKWNxLqrapbTbRrAPeXFwy9E8Q7MDe4IX6zd3AV3CnUpvweJAHUDoDjxNOZpvE8GwexcijODtF+p7k6tDERVStG76x30520f1IPZ281Chiz0LP3ZxBGdoD6bjrlM5sk8J07r6RgnSSVUT6OKVN4JrPeAZykNE95HC3YrZgV0UYzinmPL7Sq0Kkoui29NW/3fqfu0W083WFa7QHZAcrmyTldGvdrftXMcSyrWBzPBY05abmFkT1S4T61oHYpOviajTDaOcRqHht+5yja7KlSs176fRim18dYOJLoHDQQJXYtv7PGe/9HrtR8vB5tBVe23UdL2hxj5O45ZIE9I0T6wGkjNHV53gzuKM5Iv1Yt2OIVd27Z1SQOthnCctp6RouSQDYixM28DmakhgR/qVHUevfmBTdIV/WeYJ+TaFAATEtAuYGXJbnqtDUYQREUKEREAREQBERAVvfVkspX0qacD1Hdn6lZJhzkq1NI6V7HCdCXksd3Q6Ce5a7vj6tLSM51+479eSyLH1BSxrs0CnWAmRLZFrzqOfY5ZzdrM6sMs2aNr6fT9uWjZY+TvYW/wAGs4NcNclR3qPbwyuNjHEgqV3i2I3FUiw2cLscRMO7eYOhC4dkbtslpz1eja5rxRzTTzNMtMRMA3iYXVtzbD2YilQpNYalUF2Z5IaAJ+rcmx/Wh6JqWxpFuVSLpPvLW+23Xy3KbsfaD9m4oOxNDOQIaXElzRoXUiTliD/kXWkN2ngdo0smdjuORxyVGnm0G7XDmJHeobHYStUZlxeEbiKY0fh3RUZzLWvAcfBxVXduJ0wLsFWZWaLGm/5qsw8ntdYHtOVcyzU9ErrpzPXfBxVqk5ZJr3k7x/r5E/gd4DTxDsHWqiqWmKdaZLrBwa+LZoMTzBHJWvALK8PuTiw9oNI04PrFzYF9RBv4StUwBW1CUmnmR53adKjCcXSknda269dNr9DzxeDpsgTWc90w1tRxMcTc2HaVy4amzpSPnmVGiclR5ILT1ZF4cO3mpTENeyoKoaXtyZS0CXDrAyOYtp2KDxmPccQ2o6jXDGNc0fNkkl0axoABzld6u0eG7JnfVNgRzd8D8VC7VpAPe4ZXP6AwxwzmBUBBDS0ggHnxiw1UvTqZmA3FwYdZ128R4exRO22Mmpc5zh3CJBEZ2xLTJmey8dixNzswBH7QpDicxB5Qx1r854dqvaomFb/qFGIPrcfsm9tVe1GEERFChERAEREAREQFf3vByUuWc/gdAWX7xYDpQQPWaSWWi/FpJ7Ld61He4dSl98/gcPis8xR+c8UcVJWZ9wqSpyU47o5ty97RTIo4gwBZrzbKR9B88BoDwi9rqe3v2WagZUpguqUw7JlEzIBEXsZEg/mq3i9itxgfUwx+epkipSJgui2ZvCTGuhjgQo3Y+9FfCnIesxpg03yMp4hpN2Hs9i4s+VZJ7dT9CsPxZcfD6TW8X+8yxbB9JrmFrMTTmCA6o3quF4JcyIMa2jRXfbO7rMRFak/osQBLK7OI1AfFqjCOf+FUae1tmY6Onb0VT6x6jv8Am3quH3vIK17AbRw9HIzFtqUh6uZ7DkGsBzYkX0Oi0p3ejd0cmKSg1OnBwlzVtH4cvLYi9nbedVLqNZvR4ilZ7RoeVRh+qbGOEjmpfCA5Tls6DE84tPis83u3hYcfTq0HB3RBoc8aO6xkA/SGV0efJWmtteszFU6NM0hnpl9NtQEdK9rznpNqB0U3BmVwlrpzHgFpSnmuuhy43DcLJUtbMr26Pn+UR+x/SFUoYg0Nqs+TVCymGuF6DiHVJqTJyh2YCRI6l8sQLI7auauaTsvWZ0tFzTmbVpWaSDwcxzhMSCHsI1IFf3o3x2fDGYrDVHis0CpNMHogypUphr+sCx7ahqCWmeIJkKE3V3bwuHx/TUcWalHoalTDtkObksysHO1DmGDlgTmBN2uWxwF8A6ru9v8AcPioraLQ6pU9aPk5BIYX/wAwOEaZjrYHyi/fsrGCtRNUAgVGMeAeRLXC3CxXvXx7KNPO8mJAsC4knQADiYhUhy4Rv7/Rht+v5ZTP67FeFSsGf3+iZ1zj/wBCrqowgiIoUIiIAiIgCIiAgd7GSyn2PP4HD4rO8VPSHTX9cFo29RGSnP1zHfkcs7xH8Q9/h71URkluhhKPS1alJ05hley3VcHEk87mfgeA994Ng4fEvDX9WoRIcOq8tBi/1gOR07FSdn4Os3PjMOT1XVQWNlzmmZGcD1mkGdO8HVS2G3po4xrW4n5mq09Ss0wA76zHatP2TY89FyKpFrLJfhnuzwtSM+LTm3bR29pac1zX2OTHejjFNHzJbVaJNjkfyuHHlaxUO7dXFAwcLWnj80Tz0MQtM2HtlwrDDYh2WtE03tsysw8gdHW08la3Kfx4S1Rr/l8RR7tRJ/Hr8TIdibiVi9r8Q3o2Ag5D6zouBA9Uc5v71esbsOli6XR1QYkOa5pyvY8eq+m4Xa4c177dxraTZdJLiGtA1c42DR+oXTs6SAXRJ1jSeMTeFvTpxhojy8ZiquKanU25dChVsPjtm4l1XEN+W4aqzoqr2sEuY27H1mnq9IJLbjK4aukyIvG7E2czC4zaOAqkk0KjOiBhtN1X5s9Q9dlnGASRe3BW3ep+O+XfuNRpdTw9Nz8M89Sq11Wq0uaDZxGUA3aRmaAbwaDjMXs+v0z+hOBxwAbUw/q06nztMuyggQ4QXZYaex2q0OI07dLBvp4RlOoZczDsa7kC0C3hEeBTb4JoZQXDMYDmPDLxIBJqU+qdbOE5Y4hS2AZ84/ucPMqI3gd8wG5XGSIDWvdMXuWU35QDDri4BC+iHvhB/qFL+v8AA5XVUfBO/wBRpdz7/wBDvLUK8KMIIiKFCIiAIiIAiIgIDepx+ZF7uMx93nzvp+Sz7E3qnrNF78Iv5eWi0HeomGAxlJPaZgn3D3rP8U4GpEDXXjyju/NVEZwYqpW2fXGJpDNSqxnZwzfVPI6lp7x2HvxuxcLtFprYcinUN3CIvyqNHj1h7Vx095XimHVqbKuFqvfTc0C7IIiXTBJHW4aWgrh2/uxUwT+mw73GmJOYEh7J4Pjh2+a4pNa2V106eB+kpRk8qlLLU2UuUrcn8UReI2fiadUUi2pnp3Y1svIEggsiYbImQtu2bWf8mpvrdV+RpqTAh0S6eA59ixLE70Yio+nUdU+co+o4NDXDjfKBPdp7Vp28O2y/ZLquUtdVpM7vnC1ro8HFfNCUVmaPvtKlUqcKM0rt2uur+3MreztsHHbRNQz0dFrzSbyEhgJH1jmzeAHBXrBuDQSdADPcL6LI909rtw+IzPsxzcrjymCHHskeRVo2/i34bEMxLnV/kr2MpmpQcSaDw5xbUNO7KlJ4cAZa71R2A7YeWaLfO5wdr0eFViku7ZJEhjOi2vSpYrA1zRxdLOaJd1HloJa5r23mmXAXgi8EXIVVqbLq7VxTqeOwbaVSlTfTq1WhzTmgPoVA67dZAAc7M1xtDQRZcVsCljTSDnto1w0nCYzCnLSqtkvIawGG1AS5zmTNyQ4iQODd9u1P2lkxeRzKFJzH1W5Q6oxxzUXGIL+u10HKImoDcldB5B3eizHYhpOGxLukIpl1OofW+be2lXoVJ/mU3uaJ4tcDyU3vBhmvw7muY57SYIa3OZg5Tlyunr5eFtTYFSOxNlUhWqVxTaKrgGufHWLbGCf6W/8AEchHLt2u6nTORxYTUDcwNNpAOY2NaGC41PhchUhw4d2XaFCbXcNJ1aREjU31V+VIwDB+0KUH/c7L5HCPOfzKu6MoREUAREQBERAEREBCbzFvzWYwMxJMcMsG/O6zzFOAqujjOvbxC0HexkspiJ6/9rlmjtr031zTbIIkTeHwblp7CIt9XjdLpblUJSTaWx5UcU/Z+JzZC+hiDJaBPW1OX7QJmOIPZa64fHU6zc9Mte06/EOBEg8CCqvW2xSr0XMdTqtpSR0/RZ6YcLZhBkAHjHOdVUMNQxNBjcRSLg109dhltnEEOA4W4iLrl4nDemq+h7kcL/Kppz7s1prs+nmXurgKGDrMNSlSfhqzoBexrjRqcwSL0jrB0v4znpBpTs6tHDIbchUZ8Fle1N56+Ja2nVeHNaZAa0CXaSYHWMEiO1a3R2e+ps0Uag+cdQDSDeHZIEzxBhSElPNGK0PrEUZ4d0alWV5X18nv+Sg7ibCDy6u4CGENYDcZssuce4O8z2LR8JSDgWuAc1wgggOBBsQRxB7VVNxP/Bb9+pPfI+Ctuz+yI/WkLahFKCODtOrKpiZX5Oy8iqba9G1ZjX/s7EdE12U/J6l6Yc2Cx9JxBLKjSBB1EaxZcewtqbSxGOpnE4VtKnRbXp1arbB56sNuTcVGB0CAc06QtPZoOC4K1IAuIEZjJ7TAbPk0eS2PPPbZLOqTzd+Sht6JFF2XXpBAyl0mScsDnw4TAJAJIn8C2GN7b+d15j1j3lCEFRAbjqM/aE3vLTHcrkqvT/8AOpf1/gcrQjAREUKEREAREQBERAQu8jR80TcB5kcCC0/rxWUPwDHV3cHUK1QDLxBqGo2fB3BarvUerT+8ez6JWQYqr8lxxzWp1YJ4AO0nz171nOyab2OvD5mpRhva/puvRs79nbyPwDn0DSzguJouJDB1zIDibZZN72v4TGH3bq4djXUKgFaJqsP8Go4kk2+hrAcOAEptbdz5ZRAkCpTno3RAg3LXEag8Dw85q2B3lxOCd0NRuYMt0b7Fv3HfV8xyWMu5K09uT6HpU4/yad6Ns/vJ+9+/XyNC3axdCsXEUWU69MxUYWNFRh5yBJB4OGqsk2WM7T3yLsTSxFGn0T6YgyZzidHRFot5chGubPxgrUWVW6VGtcJ1AIBjw0WlKopXSOPHYSdFRnJaPlvZ9PwVfY1MUq2LoaBtXpG/dqtzW7ohWXZx/X/XBVrbZ6PaFB4sK9N9J33mnO33wrLs9wC+6ezXQ58VrJT/AOkn9n80SzdOK5MQ3h4e2F1jReVOC+OIv4ae9aHMdLGxZcwHWd3n3rpZquSm657SffCEImP36lePW8eqbK1qpMePl9KftR35HK2oyhERQBERAEREAREQELvOOoz7x/CVl++GBbVZ1f4rCTx9W1o4z/atQ3mZLaYGuYnlYMdP67FRMTNKudCQSPZ5hRxUlZn3TqOlNTjuiG3K3yDIo13Q3RlQ6Dk1/ZyPDjzVx2rsqliABVY144HiJ+qRfyVL3j3Nc4GtQbJ1fTGs8XMHHtHkoXY29NfDQ1pzMH0H3A5hvFvhbsXKqjp9yotD3XhI4pcfCu0ua21+xeKPo0wznSXVY+qHN9+WYV1oUGsptYwQ1oAaBoABACo2y/SZQMdKyow/ZAePMQdexSOI9JWDa2Wmo8xo1hHtfAC0jKlHVHHWoY6q1Gom7en4I70h4vo3YUz1m1c47mgT71c9nrIMXtJ+0MYwuEBzmtDQbNpgy6/dJJha3s5wIt+hzVoyzyk1sXH0OBSpU5e1Z382TDjZfuGFiefwXmGzA5r3JtZbnkn4HKPwfE8+1dOIfDHHsP5LkwRQEfRdO0KXH1+H2HfkreqbSd/qFGft/hKuSMBERQoREQBERAEREBDbzNljPvcPuuKoGLbD1oG8Y6rPvH8JWf4zaVIvdFRgyvyOEgQ/6pBNnHkbyqiMn8A6G8vaorbm6tDEOLnNyPP02WJ+9wJ9vapTAVrWbcQT26QJ1HH/ACvSqSTfxUlFS0ZpTqzpPNB2ZRqnoxq/y6jHD7UsPsDh7V+Yf0YYk2c+i0cTJcfIN+K0XC6LtWDw1M9NdsYpK116FT2VuvTwgt13kQakQYudLwPbYeFh2evDG6rr2NSznsC3jFRVkeZVqzqyzzd2TNCnAnn7l8uK6HrlcqZnJtF8MjmQPj8F5YJfO0XS4N5X8/8AC+8IxUHBQH7/AEu5/wCAq3Kqsp/v1L+r8JVqUYQREUKEREAREQBERAR222S1vY7+0rF96dj1X1MW7oXuzVcKWOcGueSx4DzTDCYphpkSAes6Vt+0WS0d/wACFTdqUuuVURlI3ZwdRm0z1Hh/SYx1eoWuyuouyHDdY9V19ALiDomN3rxnys02Pohvy04VodScSGkSHuIeJjkInmtCwjJavOtTv3Kgz7d7eSrisbs51QhpJxjHNYSGOLGmDlJPMakxC1gCyi8NTZIOVsjQ5RInWDwlSQMqA4q9IucABcqd2fhwxoA8e9eFLD5bnU/qF10CgPZ65XLpeo7aD4bA1PuQEeHFzi7mfZy8l24Vt1yYen5/9KQwrFQcjGfvlPuf+EqwqGpU5xLTya78lMqMoREUAREQBERAEREB8VaQcC0iQdQs+2xu3iKZeadYvAMtDrnLrB49k9i0ReOJwbKgh7QfYR3EXCAyrAby4lhLcjXFv/XD9WXtW29X1OHPgf8ACuj9yqOYuY6ownk4OHk8FeWJ3OLhHTD+qkP7XNVuSxQqu9z2a0njw/wu7A+kRrPXY4u4aW/yu7H+it7wQK7b62eP7iuTCeiKow/xKR7835ID3PpOpk2pv9i9mek1g/lut3fmvYejd860gI4ZtYtw0lfLPRzVBnNR/wDb8kB9s9JTTpReZtw/NeT96qtQ2oG+munDgpXC7o1WR/4//B7v7gu8buPOtSmPu0j8XoCvt2ligJbQF9JkyvvpdoOGYjI3uA991aaGxi3+a7+lrG/2z7V10sE0GbuPNxLj4Tp4JcWOfYuANOk3MS6o4AvcdZ5dgGkKQRFChERAEREAREQBERAEREAREQBERAEREAREQBERAEREAREQBERA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10" y="2492097"/>
            <a:ext cx="742379" cy="127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61" y="962050"/>
            <a:ext cx="36385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62050"/>
            <a:ext cx="35718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2017369"/>
            <a:ext cx="55245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414" y="2646914"/>
            <a:ext cx="137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Bebida </a:t>
            </a:r>
            <a:r>
              <a:rPr lang="pt-BR" dirty="0" err="1" smtClean="0"/>
              <a:t>carbonatada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16" y="1995756"/>
            <a:ext cx="232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Bebida </a:t>
            </a:r>
            <a:r>
              <a:rPr lang="pt-BR" dirty="0" err="1" smtClean="0"/>
              <a:t>carbonatada</a:t>
            </a:r>
            <a:r>
              <a:rPr lang="pt-BR" dirty="0"/>
              <a:t> </a:t>
            </a:r>
            <a:r>
              <a:rPr lang="pt-BR" dirty="0" smtClean="0"/>
              <a:t>Light, com vitaminas e minerais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583953" y="4782094"/>
            <a:ext cx="137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Sorvete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42567" y="4597428"/>
            <a:ext cx="148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Zero gordura</a:t>
            </a:r>
            <a:endParaRPr lang="en-US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13636" y="361962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mudando</a:t>
            </a:r>
            <a:r>
              <a:rPr lang="en-US" dirty="0"/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1128" y="4623376"/>
            <a:ext cx="137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Margarina</a:t>
            </a:r>
            <a:endParaRPr lang="en-US" dirty="0"/>
          </a:p>
        </p:txBody>
      </p:sp>
      <p:sp>
        <p:nvSpPr>
          <p:cNvPr id="8" name="AutoShape 22" descr="data:image/jpeg;base64,/9j/4AAQSkZJRgABAQAAAQABAAD/2wCEAAkGBxQSEhUUEhQVFRQVFxcVFxYYGBcZFhYXFRcWFxgXFxcYHCggGBolHBUUITEhJSkrLi4uFx8zODMsNygtLisBCgoKDg0OGxAQGy8mICQsLCwsLCwsNCwsLCwtLCwsLCwsLDQsLCwsLC8sLCwsLCwsLCwsLCwsLCwsLCwsLCwsLP/AABEIAM8A8wMBEQACEQEDEQH/xAAbAAABBQEBAAAAAAAAAAAAAAAAAgMEBQYBB//EAEYQAAIABAMDCAYIAwcEAwAAAAECAAMEERIhMQVBUQYTImFxgZGxMlJiocHRBxQjQoKS4fBTcqIVFjOywuLxJHOD0jRDY//EABsBAQACAwEBAAAAAAAAAAAAAAACAwEEBQYH/8QAPREAAgECAwQJAwMDAQgDAAAAAAECAxEEITEFEkFREyJhcYGRocHwMrHRFELhFSPxUgZDYoKSorLCM3LS/9oADAMBAAIRAxEAPwD3GACACACACACACACACACACACACACACACACACACACACACACACACACACACACACACACACACACACACACACACACACACACACACAOXgDt4AIAIAIAIAIAIAIAIAIAIAIAIAIAIAIAIAIAIAIA4TAHMcARJ+1JSelMQdWIX8BFM8RShlKS8zF0QJvKmnH379it8bRU8dRXH0MbyIszljK3LMPcoHmYqe0aa4P0/JjfRHfll6slj2tbyWK3tNcI+o3uwbPKqcfRkeJY+Voh/UZ8I/d+xm75CDyiqjpKQdob4mIvH1+C9H+TOYf2zVHdLHcPjEHjcT2en5JWZ0bSqvWTwlxB4vFc/8AxJKI6lfVb2X+iIPE43hL/wASaiuI8lfP3lP6Iiq+0OEl/wBpLdpjq187fg/pi6FfHp9a3p+TDjTJCV831VP76o34Va71S8v5INRHVr33p5/ONmM58URsjq7TO9D4xFVZ3tKOf37vlxZHf7XA1Vx3X+ERlid3WLM7naJG35V7Ekdq/Ixrf1WgnaV14fi5LopEqTtOW3oup77ecXQ2hhpfvXjl9yLpy5EoTP3r5RuJpq6ICgYyDsAEAEAEAEAEAEAEAEAR6mrVBn++yKqtaFJXkDNbU5SMGwSxdvG3b+kcuptCb+nIw3yIc4T5ovOmG3qLl+ka03WqZzeXzgsvMbrepAegF7Bb9pv7o1HPddopv52ElRuOytnE5ALfqHzit1pabvmT6GxLlbJb9gD4RlTmZ6NEpNknifGLVKfMzuIeXZPGJWkzO6PJspeESUGLIeXZq8ImqbM5Di0K8IsVMC/qY4RNQMXFCiEXqlkRuKSiU7ouox3sjDFGiUC5sBxMbMYWI65FVV7Yo5es5CeCXc/0XiTrU48Tap7PxNTSD8cvuVc3lhTD0ROPYAPNoreKgba2LiHq0vH+BpeWMn1J3gh/1Rj9VDkZexa3CS9fwPytv003ItgPtpYfmW4HeY161PDV11kr9xXLZuKp6K/c/Yly5CsMSojr6yG48ReOXLBRjrB27G2vc1Zb0XaWT7cjvST/AA3ZDwbNT8ogqE6PWoTf2/jzIt31FUG3yH5ueLHc36xt0NoVI5VCtxRo0m/8/OOzTqxqLIg1Ydi0wEAEAEAEAEAEARqqfay7zcnqA1P74iKK1ZU180Wvzm0ZSuUbzcbMx0UE9ijQD9748660q1RyfDP+PYnYqJAEpS7AYmNu87r7hrnF+Fgm93iW0aDqSsaUUaywMXSbfYZbslXfr1mOysPCPayvOT6mSOtUWsBfI2tdVubroL8AcusxOz5mVSbzbGnImAM4xLmMOK5uQPQAFy1s7g5ceGbJqzzRbFOn1Y68/wA9nzvc2bQOJaiY3StnvOuQJ3kCwJ32jmPZsnJtNJGK1aDm3BZE1aYetFq2bbWXoU9KL+rjjFiwEeY6Q6JA4xL9FHmY3xqc6J6TqvaQPMweFiv3E4qcvpTYmTNR/QmI3YwPkYwsPykhKM4/VFof5s9US6CfYQ3kcmAKCWYAAXJOQAG8mM9A+LCzdkszHbX5dopwUq8417YyDhv7KjN/d3xDpowyhmdrD7GlLrV3ZcuPi9F6kSXycrqyzVU0ohzwtqOyUtlHfnGVRqVM5P53F0sfg8L1aEbvn/OvsXVFyEpU9PHMPtNYeCW98Wxw0FrmaNXbGIl9Nl3L83LSVycpV0kS+9QfOJqjBcDVljsTLWb8xT8nqU6yJXcgHlGehhyRhY3EL978yo2nyIkOCZN5TbsyyE9YOY7jFU8NF/TkblDa9aD/ALnWXkzFOs6jmkXMuYvA5MNx4MvbGn1qcu07idHFU76p+n4Ztdh7QWrlG4CzU9MDQ30ZRwPnGKkFOm5R1R5/GYV4eorfS9PwR9p0V1HEHI8DqO6NOUFUpJ96NN6lvsufdF7Ljq3EdxBHhClUlCzXzmFnkWsiZu8PlHboVlUXz52FTVh6LzAQAQAQAQAQBRVM3EZjcSJY7Bm/vIH4Y4WPq33n/wAq8M36teROKIs57STYZswUdgz88MaeHpvoW1xfos/vYm3ZnaTZJdbOAFOoOfujbw+z6t73sI1ZQd4uzLGnlpK6InkYdxdTYD+cEgDtjuU6M1Hi/ArqYqMm97dv5fawh6iWt8Ku5Btko9K11zsDmBkR1cRe6NF8cimeM5Jvhlfv+f4Az5lwEQKSU1zupazXv0sh1cczlElCC1fMqlWqyyS5ffP5bxJlNJmC5ZgbqoA1AYXxHde9xw0iEnHRInCNRNuT4L5wEDZ1hkxBLBj1gCwXM3w77X16soz0nZ85mFQ7ePxd3EU9BcjpHCoUAcLHM65k5DO/vh0nYZdG7WehjZFXO2pUTJaTWkUsrdLydxcgG/XhJ4AWyJjnKUq02r2SPTypUtnUIzlBSqS56L/HxlvL5A0Q1R2O8mY9z4ERb+lp8jTe2sW9JJeCGqj6PaRvR51D7LA/5wYi8JT4E4bcxK1s+9fiwweStXIzpaxstEmZj33X+mMdBOP0SJ/1HDVsq9Fd6+J+pl6za1ZXstORmNZajDmupmXOVuvLqvFEp1Kr3Tq08NhcFF1r5c3n4L5c3/Jrk1LpFvYNNPpTCM+xfVXz3xuUqKgu089jcfUxMuUeC/PNmQ5bbcm/WXlypzqiBQQpwjFa7ZjM6gdoMa1eo99pM7OzMHT6BTnFNu+ueRreTEtaell864V5n2jF2AJL6A4jqBhHdGzSShBXOPjpOviJdGrpZKy5fyXwN8xFxzyq2tyikU7YJjHHbFhCsTY3AzAsNDviqdaMHZm3h8DWrx3oLLnckbI2ktRL5xFZVJIGIAE2yJABOV7juiUJqauivEUJUJ7kmr9hl/pJkraS/wB67LfiMj7jfxMa2LSyZ1diyd5x4ZMqOQrkVYA0ZHB7LX8wIoofVbsZu7VS/Ttvg0bTakn7M9vwjXqQ6Oj3y9jzl7srdmzbAj1WB7m6J/qCH8Uasvpb7n55P2MLUuZMz3G/j+tvGNnB1t1rsfo8vvYzJFiDHcKTsAEAEAEAM1c0KjMdACe4C5iMpbqb5AokksyS19nnGPW5v8Y4joOain3vxz9yVyY0kKJaDdc37Y6lCioRSME9DGwmuBghT6dVVjMdeaDc4cQAwkNizcm1gerTK8WurbPTK2pVHDOb3Nbu9rZ3vf5kUI5Wh35nZ8gzmAAxnoS1UZAknMgdduq8acsS5ytBXO5DY6o01PEyUFy1fd8vbiSZlDtN1v8AWpEtvUSVdfzvc+6DjWf7kvAjGts6Dt0Umubln5K33MjX8pdpUk0y50wFhY2KIUYHQghQSNeGka0qtWDs2dqjgMBiqe/Tjl3u69WbTkdyoFarBlCTUtiA9Eg6Mt89Rpuy4xtUa3SLtOHtLZzwkk07xenPuZZVW3qaWcLz5SngXW/eL5RY6kFq0atPB4iorxg34MRszYkuQ5eXliFiNxGoiEKSg7olXxc60FGfArtt8tqemmNKZZjutrhAtgSAcyzDcRpeI1MTGDsbOF2TXxEFUTST5/4ZYJt6WtMtRO+yVxiCk3axzUADViLGwifSrc35ZGs8HN13Rp9Zry7fApqLlFU1rEUkpJctTYzZ1z3BVNsXVc9doqjVnUfUVlzZvVcDh8JFfqJNyf7Y/l8PAicqquoo1V/rQabMNrCTKW6qMzc3NhdRrviNWU6avvZvsLcBSoYqTj0dor/ibzfkuZzktyhqGl1E+omYpUlMhhQYnOYF1A6h+MQpVZNOUnkjOPwNCM6dGlG0pPm8l5/LGU2FSmqqkV88bl5h6r4n8dO+NeEd+dmdfF1Fh8O3HgrL7In8u5aitfCALhCe0rr5RLEJdIzX2VKTwqu+ZvuT80S6GS7myrJVieAC38o3abtTTfI87i4ueLnGOrk16nmzu9bVe1Oew9ld3cqj3Rz3epPvPTpQwmH7Irzf8s9dpKdZaKiCyqAo7ALR1IpJWR4+pNzk5y1eZ579IG0xMnLKXSUDc+21rjuAHiY0MTO8rLgei2Rh3Ck6j/d9l+Sb9G9EbzJx0tza9eYZvJYnhYXvLwKNs1laNJd/svc1W0xcAd8ae0ppOMF3nHpq92Z6mFphX1gV7yMv6gkatPrdXndeay9bEWWtNMvb2hbxGXvtFOGd5br45eenqTely2pJmJQY9JRm5003rx7+JS9R6LTAQAQAQBW7duZeAauQviRf3Ximurwa55A6UBYgaAhfAfrFLhvztwJLJDE97zsI3AD5mI1KknJU4fO0ylldkqbNWWjO5sqgszHcALkxtRiqcRGMqklGKzeSPIeU/KOZWPbMSgehLG/gzcWPu0HE8+rVdR9h7bAbPp4SF9ZcX7Ls+/E9Q5MbGWkkLLAGM2aY29nOvcNB1COhSp7kbHksdi5Yqs5vTguS+alwDFhpnm/0rsvOSB97A5PYWXD7w0aOL1R6j/Z9PcqPhde9/YhchKj6slTVt6EuWJY9uYxBCjwX80QoPcTmy/a0OnlSw8dW79yXH7+RV8lNlGrqlVh0bmZNNssINyPxEgd/VFdKG/O3mbe0MSsNh3Ja6R+dmp63t7ayUshprbslX1mPoqP3kATHSqTUI3Z47CYaWJqqnHxfJcWeRbEo2rKtVc35xy80+zfE56r6DtEcyEXUnZnssVVjhMM3HgrLv0X5H+UW1Hramy+hi5qSu4AkKD2sbE9w3RmpN1J5eBXg8NHCULy1teT9fQ9VpZUqipgCwSXKXpMcrnex4km+XXHRSjTh2I8jUlUxddtK8pPT28DyzlZthqmoZiCqp0EU6qB6w3MTmRuyG6OdWqb8rnrdn4WOHoqKzbzb/HZ/niWm3z9WoaelGTzPt5vfoD32H/ji2p1KahzzZqYT+/i6lfhHqx+fNS0+i+hH2s865Sl6tGbxungYswkdZGrt2t9NJd7+y9ym+kCWy1rlsg6oVO4gKFNu8GKsSrTzN3ZDUsKkuDd/MkbW5Sq9DJp5eIHAgmXBAsgAsDvBIvccIzOqnTUV4leHwEo4udael3bxLP6Ntl+nUMP/AM0/1sPcPzRZhaf7jU21iNKK737fnyNFyn28lJLvkZjAhE4n1j7I/SL6tVQXac3A4KWJnb9q1fziedbF2ROrZhtexa8yadATme1jfTr3RoU6cqj9z0uJxVLCQSfLJfOB6xSUySkVEGFFFgP3vjpdWEeSR5CpUlUm5SzbIc1sRJ4x5avVdaq5c/sXxVkUe0GwsrDUZ94Nx7wI2N68IyWvuip6kothJA3MbdgOXutGrU6lWVuDy+6HAttmzM2HXcdh6Q849HhpXuvHz/m5WyfG0YCACACAKzab/ayV4vf8oPzimq80u0DRm+iPWYnuxRoVKtrRXFlqQUq/aTG4sfAZRuYeFnKb4v0RCT4FR9ILN9RmYdMUvF/LjHxtGcQ70jp7GS/WRvydu+x5ZRzQkxHOYV1YjiFYE+Uc5OzTPY1IucJRXFNeaPeJM5XUMpDKwBBGhB0Ijspp5o+dSi4txkrNEfae0pdPLMyawVR4seCjeeqIzmoq7LaGHqV57lNXfzU80lbPqNq1LTrGXKJtjPooi5BU9dtdMrk6RoKEq0t7gerlXobMoKle8uXN83yXsTPpCkCnlU1NKGGSA7/zOLC7Heekx/FEsSt1RitCjY03XqVK885ZLuXZ2ZLyFfR/tWXJlzFSVNnVDuOii/cAGHE56KLctmTDDzUU7K7G2MNUqzi5SUYJat8eNlq3poL5cbOq5glO6PMZi32clWeXIUAWU2F2dr5uQB0bCGIhN2b9OBDZWIwtNyjFpJWzk0nJ8+SS5a53J/0cbEmyWnPPlMmJVVC1r2uxcWvcfc1G6J4anKLbkijbWMp1VCNKSdm27enZzKpeQNXLmAynlWRgyOWIPRN1JGA55DLMRV+lqJ5WNx7bw04Wmnms1bz4mgEqXLdZtfUmomIbogX7JG9YIurD1jF6ir3m7v0OLVxaUXTw8NxPV6yfjy7CjkbAopsw4qx+mSbFQpOI3zY3F84rWHhJ3uzd/rdWEUowWXb7Gz2lyYp6go80MzKgQMGIxKLkXw5bzpxjZnRhPNnOobQr0E403ZN304jFHXUFFilLMSUQekrFr3GVzizOVs4ip0qeV7FlSjjcXapKLlyaS9iNtLldTsMMiW1U+5VRioPEkjyBiMq8X9KuWUdl1k71JKC5t5/f7lHQ8k6mrmmdVnm1Y3I++QNFVcwi2yzz6t8VRoTm96Zv1dpUMNT6PD5teXe+bL3bfKeRRIJMkKzqMIQHopb1zx6tT1axdOtGmrI5+F2fWxcukqZJ534vu/OhnNicnZ9dN5+pJEtjck5M43Kg+6nXw04xRClKo96R1MTjqODp9DR1Xku/t+M9Gp5EuSgVFVEXcLAD98Y3oxSySPMVasptzm7vmyCu01nA4NAbG+vUewxzNtdLRUYNZPj7fNSOErU613Hh8ucB1PARwafF8jcZTbU9AHg36xu02nRT5MolqLZ/eEPii39941q//wAnel9kYLDZM3pjrQeIJXyEdrATvu9sWvJ/yyDLyOoYCACACAKPaT/9VJHBZjf0j5Rp4mdpLx+xlakWRMu6d3nHH6S9Zd6LuBOpmzbtMd6L6mXIp4iqhkMthNsZZBDAi4IOViN8RpVIyi7lkFNVF0evA8z2xsSRcmmSttwNO7L3FyrW7bxqzpx/bfyPXYbGVrWrOn/1pP03l9irodqz6c4BOnSV3qBmL7xLYgX7xFcZyjldo3KuGo11vuEZPn/KTNDQ7S2cWD1JqaiZ604YgOoIrEW6jeLozpayu32nMq4faCW5RUIR5Ry9WrmlHLyiAsGcAZACWwt2bo2P1NP4jlf0TGN3aXmI/vTLqhhkUc2pHtKglA9bsSBGOmU8oxuS/ps8M96rVUO5tvyVi/2TJmIv2iykva0uULKnViyxnrsB1b4ugmln6HOxE4Sl1G32y1fhw82OVm0pcr02AOuHVvAZ2jLklqUJNkKTyopm/wDssOJBEN5CxV7V2209mSmmJzaqCXBuWY36GeWQFz2xRWm9C6jBMxW0aaoBvdmHUT5aRiG5yMzjJaFPNnNezXB6xFyS4FLubb6OdtTTN5hmLJhJAOeDDw6okiJ6Kyg6gGJWCbRC2pteTSrinOqDcN57FGZiE5xgrtmxQw1bEStTV/nMz03aNZXdGlQ08k6zpmTsPYUZjtHiIoc6lTKCsuZ0Y0MLhM6735f6Vou9/O5ndkcnKSlmKsxudnnMFgcIPELmBpfMkxdSwVo79r24mpjNuSqy6JPdvwXu/wDBKm7UcVWEPaXMACEqbAH7yjK5xAi+mfCOj0UFQ3ms1mzzzxE/1G6nk9Pnedr9o3qZcu5wgXz+85DYSfdbrMc+Uum2dUrUtWnbnZPP38C+c2sXCnLRfe2XzmVtWWkzi8tSUyxAe1mR1aXHaIlhpQx+AjTrvrSTtzydk17lVWMsPiXOmsuPjwLhqkMgK3sc8wQewgx5PFUZYeXQvVatcTsRqKcd5FNtVsjEKbIyHS2S/wAi+64+EW4hXmn2e7K7knZU3py/xjwsfjHRwMrbne16Mjc1UdoyEAEAEAZna8y1Yn/ZmH/P8o5mMf8AcXc/cLUgUU/pSz/L7jHDjL+7ftLr5FlRVHTcHc7D3x1qGK3ZOMuDYcbjhnlG6jHOqY2eExD4xeZZuKcSdIqA2h7o72ExtLErqPPlxKJU3HU7PkK4s6qw4MAR4GNtpPUxCcoO8W13ZFe/JykOtNJ7kA8oh0NPkjaW0MUv95LzHZGwaVDdaeSDxwKT4kQVKC0SIzx2JmrSqS82WS5ZDSLDV1I20q0SpZc7tO2IVJ7qJQhvOxmBtpXXEpAU6sciT1k6xpXk3Zm4oRSuVG1BLcXwqTxAHmInvNaBQT1K3ZIlglWUk47ixzNxlpnut3QlvNpmIKNmi5bCz6sragXsfCDdjNr8SFtumDrYmxuAMiSTuAAFyT1RKEnfIjNJrM0vIzk2tIpnuW5xk9Gx6C5EjDa5bIeUbKyV2atk3aJaT5tRP/wv+nlb5jrecR7Es5J2vn7IiD35aZfc24rD0c6nXlyT6q73x8Mu0i7D2dR86xQmfOWxabNJdj1qTl+URY8H0SUpLXnqUPbEsRenB2iuEVZfyPcrpzJLR0dlIe2TEXBB1troI3MHuubjJXyOTtByjBSi2syFtHa5QUzWUO4XG5UYrDASAdwOIxDDOFadaEW+o7W4XI1qsoKlJpXkld8eAzysLFVmXzRrX4A6eBA8Y5P+zmPqVp1KVZ56+zX2L9q0bRjOPDIRUUX1tZc2W2FiovwuCb5jQg3HhCjtD+mVZ4SpBuN24tcnwd/muRmphv1cY1ouztn3os6dRJTDiLuTdnOpJsPIAW6o420doKtU6iskrJLRL8m9Qo9FGzd29XzI8ybHMRY2V+0WHNtxuI3qNuib43KpMcLdBf5B8T8YurRzXd7srYvZkzNP+5bxCiLsM7Sh/wDYimbQR6AmdgAgAgDI8oGtWSuuQ49zxy8av7i7vyRvmUNLVZD96RxZQtJsnGXAnPVETS+58+/K47QfOMYmLvvrj8ZZGdix+sYhGlWqOcbS4GxGxFl7UlY8AmpjvbCHXFfsve8VqhXguljFpLjZr1M7yeRaytpkenYjjp/zHWwu260erVjvdqyf4foVyoJ6E+RVq4BByOY/50jv0cbSqrK6fJoocGh4GNpO5AMcZBluUla/PBbAygAc7WPG9+vKNHEXc7M3cOlu3WpRVdWrEBgANwUiw7LZQtbgWWIs9MIOHuv8TDVkdFkVNPzhmfZI08qLOFGQucgSOyL91zRQpKmzUbOoalrf9Osn+d18lF/dGOgkzLxETQUGwlDLMmtjZTiUDJVI0Nt5H7EXQpbuZRUrb2S0NBzwjFWoqau0Rj1iPWz7y3Fvut5GNenjL1YpR1a17xVp/wBuXczE8lKsicQDbEhHgQ3kDHS/2hc44GU6bs007+NmcPZDtiEnxT/JabZ+1eXJve55xzwRbj3kkDrtHndh1HhcNWx9V3/bG/F/5svBnWx8enqQw8e99iGOVdO7y0KKWwk3Ci5AYDcN2UT/ANmMdBVKsaskpSalnld53MbVw8pRi4LTLIuEAmSxzgydQWVhncgEgjcbxyasJYXGzqU52Sk7NZ5P0+5vxtUopTWqzTIlLJSQGErEFY3ILXF+IvpE8dtWri0lJLLjazK6OHhRvu3EvMjmxiWOQw8yLVErbK6tcvZFzJOnxjcoxk+qitsdrqoDLgAPAWjYqPelkQbDZE+5l9c5fNYnSXXgv+L8EU9D0KXoOwR6EtFQAQAlzkYAyfLVCryJwFwpKt2Gxt3i8c7HK27L581IyRj58soxtmAbg8QcwY584q9+BB3WZMoNpL6MwXU68QfWB3GIpWW61dE1K5a/UiynmmExCCCL2axGh/TOKJ4XNSg7/f8ADLFJooZcmplhZSjAgsCrkXVRbKUyqpv1sInVVFyc6ie93NXfam2vI2MPVhGa39P4y9RyXs+e2HE2LDhIvMbIqZpzG89KXn7MTpSo3e6rXvw7vw8u06v63DK9la9+HB7v4eXaXexKCes1C7/ZqmGwdiDaXLVbqfvYg5J7OuOlShF5pGriMRh5UnGCzbvoss29eVrZfwaSpqcABAvc21t8I3JT6NLI5sY7zKeu20GxKt1ZAHe5sApuBn1kHwMbFFqauU1k4OxjU2tMmzGJtzfZqRv7I1MTKLllqbuGg4rMeadcjjuGp7hFMd6TskXyairtiptCWUlyVFj2/oPfHQoYR3vPyObXxkbWh5mm2bSyJEvBK9CwYsDcuW0N95y7srRZYrTLmRxt8/GMGSQHtGLA7z4jDjdWZlSGKg3UjiCPERxOkjTqxu9GvubDjvRfceY7FqJgnIZaY3F+j1EEG53DPWPX7QjRnh5xrytFqzfzieYwfSRqxcFdrgbXZ9PzYZnIaa5u7DTLRV4KBkP3b5ztXaCxLjRoLdpQyiufa/Y9PhaHRXnN3nLV+yJDVEcuNM2XMYmVF4uUSpzGGnRYokHIbxFvRBPYCfKLoUpS0RW2dake12IReLHPw+do24YSX7siLK2r2hLl3EvMnIudT1DgI2rKK3YeLIOSRSzZ7OcoiopFV2y45PXNRTyhnZsbfh6RPZkg7Y2MNDfqrszJxWZ6ZK9EdgjslouACAG55y8IAhVlKJyNLbeLg8CN8VVqSqwcWDBVtJMp36a3AOu4jt/d44iUqT3KiItEuRseRUi8mYEfehy9xi1UHJXpu5jcTGZmw6qQbqD2qYqlGcPqRjdkhcva9QmTrcdYiKqmVJk2m20p9KSO63yEW05Qb0JqRc01fJt6LL4/OOnSUbGdRdTUSHAGM5Z/vKJVLSViyF4mX2xsuXNZl+srKVsJYlQcWG9lxYxbUnfFtN9XcRGa62+wpdiysKiU6soOZbMsL7sOkTWHp6tXISxFR6OxZJsJh/h4M+AZR3nDGzCVOCyVjVnGpPV3HqfksxzmuCeC6DvO/rjLxH+lEY4bjJlrT7KWWLIoA7opc282bCgkrIfMluA8RGLmbDT05PDxERlUjHUKLY2ZFt48Y5uJxU2rRaRdGCWozMQn7yjvPyjgVaFSq85L1L1NIirTy0vZ0S5ubKBc8Ta1zE6tKtWt01Vytzu/chHdh9KsNvMkjWcO63zMRjgqa1bDmRplZTj77H99Qi2OGpLmQchhtr040Rm8fiYsVKkv2kXIablEB6ElR4fKLFurRIg5kedtyofIZdg+cSdXtIuTIpo6iac7ntOUR37kc2LGyZSZzZgJ9VczE92VrvJDc5jLriNkTCNAozYxU5JvdhmySia3kvsb6urTGznTLIPZHqjzJ+UdvDUejjnqSSsapRYWjZMnYAIAbm7v3ugBlltpACJ0tJgs4BvlY238L+UV1KUZrrAzlfyORmvJcowzwnd2bx3G0aE8HKLvB+z/AALIhNRV8nIMzL23HgbRTKVaGUl5oxZjD7VqF9OXftQ/AfGKt+L1j6jM5K28CbNKUnqsPMxbTjCTsk/ID1VtWUbXlkWG65HjG5KlksyylVUciNP2jKZSAxXI5WAhFNFvSR5EYyaaY2I2YLbBiBy4m3GJOU4/QzDdOf1Fxsn6uARdEOoIAGX784to1JO6kVVFFfSTS8vdOXxi+6KxDuBpN98ZujFyI1axNldj1g5e8xCrVhSV5eXEwnd5HDNmeufzGOVVxtSWSVkWxihqbOf+IfExzauJnzLUiC85t7nxinfbMXGyQdXHiIzvS5GAwLvcRjenyFhJaUNX84z/AHORiy5gJ0ng7dgiSU+LQsgeqQDoyWPaQPOJJR4yItdgx9ff7suWO038ostTWtyNhxKied4X+VPiYdJTWiFiXK2ZPm7prDrJC/KLYOvP6I+S92LIsafk6VIEx0l30UZu3YN/jF0dn1Ju9R+7/Bkv6LZSShcC3tHN26hbTujpUcNTpfSs+YLOnk5hiLWFlXgOJ642ASYAIAIAbc9Idh+EABEAMTZcAZPlijIEmJfIldTlcXBU36Oh0yjRxicUpIwyloeVtRLIu7MvB7N/Vk3nGtDGTjq7rt/JjeNDScq0cdMID1g+YBjbjWo1F1l7krk6VtGTM0SW/wDKyt7onCFB5wt4MA9JTH0pFr+yPhFvRLmzFkRH2NSHTEv5xEXRfP0Mbo2eT9OdJxH4h8Yj0MuwW7RH92U1WeO8IfhGOimtLCzOzOTLH0ZqflHwMZtU+Mw4kZ+SUz11Pcf/AGiFR17dSOfejChzGm5JTeK+J+cc+VLGPh6otSiMtyTmeqD+JvnFDp43/S/+38kuqLXkxNGWEfm/3RD9Ni3+x+cfyLoWOTE3gg/f80ZWBxb4f9yM7yFf3Yfe0sfvtMTWz8T2f9X8GN5HRyZG+bLHh8osWzK71a9X+BvIcXk/L3z/AAF/IiJrZUuM15fyY3hwbDp97zG7A3xi5bKhxk/Jfgxcel7JpxpKmN22HlaLVs2itbvxMXHGmSZY/wAKWtvWa/uN4n+lwtNXcV45i5CqOVCoPswpO7ChA8T8oh+rox+hX7lYzYzm0+U8+ZcGcUXglge9hn5RW8VUn2EWWHIGl56e8wXvLUEu2JmJe4GZIvkG1i3DXlK7MI9HlyAM8yeJ1/TujeJDsAEAEAEAJdARYwA3zTbm8QDACTJb1h+X9YAqOU2z3enmWYXUF7Yczg6VhnkTa0UYmG9TaMPQ8yUXjhtohclyXI35dcWU60YqzLoWaszrkm3Rvv8Au+wLWv7R/LFjdOX7/Mt6KL0l8z/HqPS57LbCWXMjosV0YjcdLjXs4wTe9uR5XydkR6F3suVyTL2vNyAmPna17NkVZgelusrRa6laKbbaWvBmXQkk2/maXuPjbM/irdqL8LRrvaU08n5r+SO4OptmbvSUfwsP9UFtaXZ5fyOjJEvabHWSndi+UWf1Sf8Ap+/4M9GPpXD+F4Fv/WJR2pUf+7+//wCR0faOrVj1G/MflGxDHSl+z55EdztFipHqv+Y/KL1iG/2/PIxuhz6+q35j8on0r5GLHDPX+GfGM9IxYj1m1JUpcUxVReLEDwzzMS33qydOlOo92CbfYUFRy+lXwyZLTW9lSPPP3RB1lwzOhHZFa16jUV2v4vUZ/vXXsOhQ4R7R+DKsN+b4GXg8LH6qy8F/kh1fKHawBJkqoHqqSfBZhPujDlU5E4YbASdukd++3/qitp+W84kc8Aw3lciOuzXv4iMKtzRdV2NG39uT8TSuccvErEqy3BByIIyhiWuhlLsOE4ShPdlqisamjgKbZNohz0F42IMpkek/RvR4KUvvmuT+FegPeG8Y6uEjaF+YjoauNokEAEAEAEAEAEAEAcZbix0MAeOT6fm5jyz9xmX8pI+Eecqx3ZOPIqRL2XhSY7MAQ6qMVs0K304Kb7tCOu42cHiIQThPK/E3Iz36Sp3tZvxv7r7etyTfUBuw4hnw6Nj+kdNpSWefqY6Lk388Rg0dymH7zaa2FjduIsRvyz466NbZ8Z50+q/TyLOrZ9i+Ilf2fKl5uQPAbiMgM97eJi+js26tKUpeNl88TWqYm2r+fEBqZa+ihbsHG9uuxNhf2hxjdp7OpQ0ikassXyu/nzzRLCuyGylWuQNMxuPSHuOcXKMIy7DLlOUHZWfzmOypczEAQMNhc6kmxvwtnbd55HuWdtTK6TeSenz3GhUc0hmVLJLUAakWBN+iN53WzzuchGKsqcVkyzC0q9aW7u3b4L5oud/Ihtymk6rKqXHFZEyx7CQI1+mXJ+R01syro5QXfJDS8sqO9nZ5R4TJbr8DGOmhxJvY+KteKUu5pltJ2lTuhdZ0ooubMHWy/wA2eXfE1KLV7mnLC14SUJQab0Vte7mZefyin1bmVs+XkNZ7iwHWAcl6r3PsxU6kpO0PM6sdnUMNFVMZL/lXzP0XaQqnZdHTti2hPafPtcr0yLHTornbtNuqIuMIvru7LoV8XXju4Smow55ff8Z9prqKmRUXm5YlggHCFCkXzsQN8bMUrZI4Fac5Te/LefO9xTpEiojqQ18JBsbGxvY8Mt8E7mXFrVHmXLKWgq5gQDRSwHrkXPfmD3xpVbb7ses2W5PDRcu23ca/Z0hkppMtr4gguN4vnh7r27o0sfV6saEdXr7I8/iZRnXnOOl8hNUmEdZjTdF0l1tWUNlPN3xZEoZ7Nsik5mRLl+oiqe0DM+N470I7sUiaJkSAQAQAQAQAQAQAQAQB5py0psFWx3TFV/dhPvW/fHEx0LVb8yt6kCmjm1CcS3pE0A9I+4RGhKe+oU31n6dpsaLMmz8JGAZm43XFwb5jeOMd6ntCnRqKjC8paO3MoqUnUjdkasmU9KpmT2AxE2XNr5WKquZYcRppwEdWpiLLNmMLs+debUI3+y8+Hyw3Q7Tmz1DyKQc39xpzrLv1qqqxtkM4oVWcs4rzZvVMDh6EtyrUzXCMb287Eat5XTKZwtVSFAdGSYHDDfa4A7r3iDrSi+sjbo7Kp4iO9Qq35pq1vVmk2TtGXUyxMktiU5cCCNQw3GLYyUldHNxGHqUJ7lRWfzQj7S2Pzs+TNY3EkkhD6Nz963HTwiudNualwRbQxXR0Z01+7j7FhPqUQXd1QcWYKPeYtbS1NaFOU8opvuVxFRUSub5x2l80RfExGAg6ZnIgxhtWuyUKdXpNyKe9yWtzFbY2NR1NpshJiKtyzSpSrLdRmSDMwqTl6QuO2NecYSzR3sNi8Xh/7dVpt6KUm2n4Xfg7Fjyb5QUmBpciXMlypKGY7MBYDixxEljn4dUThUjayRq47AYrfU6sk5Sdkl7ZJWRldlq1ZUzqqbYJKBmkNmowg80hzzAw3NjnhPGKY9eTkzrYjdwmHhh4ay6uWuf1P1y7+wveRe3KirmTDNK4FVclW1mY5WN76BteqLqNSUm7nK2rgqGFhHo73ber4IqNvVj7QqhTSGIlKTiYaG3pueIGgG8nriE5OpLdWhtYSjDA4d16q6z0X2Xe9X2Gir6iVQUwsLKgwom92+ZzJPbF7apxOPSp1cdiHd5vNvkvmSMlyW2S9TONTOzUMWz++975eyD5AcY16UHJ7zOxtHFQw9LoKWtrdy/L/nkbWcALn3xmVKlTbqy15nm7t5FDXTbkmOJOq6s3Im8kc5PUvO1UlNxcMexOmf8ALbvjaw8d6okVcT2CO0TCACACACACACACACACAMV9IkjKVM4FkP4gGH+VvGOdtCGSl4EJmXpGjiVFkSgy4pp1jf8AekUUanQ1FPlf7GxqrEzZYuSeAHv/AOI6exaac5zeqX3/AMEKryPN+U9QZlbM509FZgS3qywRpwuM++OjUlvSuz1+ApqnhI9Hq1fvf+cj16WoAAGgFhbSw0tHQPFttu7M19JGH6n0rYucTBxvne34cUUYi26djYe9+qy0s7/O+xldl1L02z575r9ZdZcrUHog45gt1ZX4gRRFuMH2nar044jGwjruJuXjovfuNT9HtGZVM8+axHOnHdibCWgIDG539I34Wi6grR3mcjbNVVMQqVNfTlkuL4e3fczFdO/tPaCqL8yOiOqSmbt1Fs/zLFMn0szrUYf07BNv6v8A2eSXh+SVsqYdp1oMz/48pS6yvuhFIVVI4m4JPAEaRmP9yeeiKsRH+nYTqfXLJvjd6+XDtz1J/L/lEOaEiTmsy4Zx6JVCLqnEXsCRlkRnnaytUysjV2PgH0nS1NVouN3xfLmlrx5Ge2ifq9JKp1uZlQFqZtsyUN+aljjpc9Y64pl1YqPPM6dH+/iZ15fTDqR7/wBz+exrpWwnl7LaTKF5s1AzbsTPhLLnb7vRF+EbCg1TstThyxsZ7QVWo+rF2XYlez88zIyaifSynpBLtPnsD0WDTFUqBhwrexNjvyBJsNYpTlFONs2didOhiakcS5dSC4qybve93y7tTQ7Okytl0+KcQZ0y11WxZj92WnUL66XJ6ouilSjnqcfETq7Sr7tP6Vxei5t9/wA4kSVsabWuJ9Z0JYBwSQSCFPrHVb6neeq0YVOVR70vIlUxlLBQdLDZy4y4fz9l2mmk4Ai4MIQAYcNsOHda26NibVNPeySOHvuo9697535lZXVF8hpHnMXjHXlux+n79pdGO6inqGiuCIN3NF9HFNefMmbkQKO1zfyQ+MdXBQzciC1PRY6JIIAIAIAIAIAIAIAIAIAz3LCnx00zioDj8BufdfxjXxUN6k14mJaHnlM8efmitMspU2NWUC+Mix2bUBWz0P7EbWAxCw9R72jJSW8VnKbYKT2uEmc7bJpfN2Ybg4mOt+Fwb5R0KdaLqOlLXWL5p/LeB1cBjZ0VZtbvJ3y7rJlfSbbraMCXOlnmlFhMmI5wgcWlFgQOHvjeU6kMmjbqYPB4tudOXWfCLWfg7fOBISpo6p1mVdakzD6MoK0mUvHJuk2m859kZvCTvKRF08XhouGHouN9ZXUpemS8ibykl0VaspEqVVpWIIspTM6Jw3Alpn90WtGanRzskyrAyxeEcpSptqWrk93PPi+8s6agRJSLPmzJgRQFRlVQoXJW5tAbkWBGO9iAcjE1FJdZmjWxbdRypxSu82rtu+qu+HDK1+1FbyfpKKkZpkuezMVKnnGXTIkBcIueiIU6cY5pksZtOtioqE0kr3yvr5soNrGRIJeVRmx1xMzKAc7FLkW6rWiiKjJ5JLvLZ7QxbhaU/JJPztfxIkvlqrTEM6RJnBchiloWUcFNsrcLRsKnxln4GhHE1IJqEmk9bN5nqNFULNlK8vohlupsOjwy6uEWWyKU87vMh1tM+EmbVNLQekyrLl5dbsGt2i0Qads5G1SqQ3rQpXfBO79Fa5RyEVFY0MoC4JasnYsNtSQW6czjuXrMRhFt2prxNuvU442eS/ZG2Xfwj9+wgPTpIaTPLGpnTXUGdMBCqD/DW1l321sO2Nyhgk3Lf1SOTj9tzcIU6CUYNpWV9O18fmpJrdqLMnTZDn0UwhRlzkxhn3C/dmTpla49DTVbtu3yS+fZI5kqnS1JUpcFa3Nv8fyM7KkzJUvm5hUhScJUnQ553A3+ceY2xjqOMnGVFy7U1ZffU3sDQqUIbk7dhye145sFY2JO5AqWjaporkzf/R9TYKbEdZjM3cOiP8t++O1hY7tPvMR0NZGySCACACACACACACACACAIlfKxKQcwQQewwauDyusoGp3KtcrfotuI+fVHCxOHdN9nAofVYhqrCwGEkEZEFbXvpmRn88r5xqKlvJu5YmTEnjXELcbiNdwbysXJSWqLCXPuLHdpGvNStbgtOwtjK5cUFQSM49FsvFVKkN2o7248SqpFJ5Dz0cps2ly2PEopPvEdbdT4CNapHJSa8WMV1YlPLJRB/KoA16hFdSXRxukZjvVZWk/Mys+vck9PGSb2PRy4DjGsr6s2txJZIotr1QxKzgdEgngM95/ekSV5XzMSsrZFjImqQBkABcWYWv3MbxjkiTQqm5ILVzecmYkQZZDCXORuMtN1zwjZpqSWZqVXFvI33MlVVJWFQBYE3OEDIWXf4+MTd+BCO7+754lBQz5U2qmI6mY0kE85NYN0lYKcCWwJqcwAYtrYaNGiq1SXnwKaW1J1as6FNbqXLjnx4td7Ie06wibUzlYhJcoyxnkZlszbTo6dsTWIpJ0aDzlN37o659j4GjUjNzq1YvKMbeP8EKskzKijkhXGMYJgZrm5IJNzmfve6OdLbMcLtCrCquoslbXg+Zc8HKthYbrzyeZNwKCXKqHYDEQMz1YrAkdsebrYipUvTU5OCeSfLuzOlGEY9ayUnqMzHvpFcYpGG7kacbRdDMi8hvZ2zXqJgUZLfpN8B1x0sNQc32FTW8z1XZ9OERVUWCgKB1AWjsJWVkTJ0ZAQAQAQAQAQAQAQAQAQAmYtxAFNtCgDXuAQdQRcGMSipKzFrmZr+TCPkpw+yxNs/VcZiOfUwLTvSdu/5+SG5yKidyTddEYfykN6o7dFA4xpTo4mOsb9x0I7QqpWdn8f5CnpHls2NmINrBgRYgm/mPCNGtFpZxsV1a8KiSUbNeunzxL3Zs0AXJje2W4pNspld6Du0akhboTkDpx3dsdmUrtOLEI8zDzKuZNcMzFQLZXzYnewF8APDdGzXp1Kkd2Cy5sqoVaVN703nyXAcd7Hdi3AXLdwAvEKezqjzm0kZq7UprKCbfzvZK2ZsdWu82W7NmAJlsIGWaocr65nOL3Rp08olMK9Sqrzy7C+kUqS/RRV7AB5CMEixonziE3ZZmYkqZVgRycVtOlRyvdl8abZhdl0lQJ85zaWrlhiNi1i+K6DcctTx0Mbu1drYF0IQX9xqzstMl+58uaWbOVg8FXjVnP6b3z468C6UKqhQLAC1vnfXtOseNq16taq605dZ8dPLklwO1GMYQ3IrIZabFtKSUnKWbfP795CWeSFLIdtEY9xPdG/CVRtbtN2z4cHw4EHHmx0bKmn7oHWSB+sT/Q4irLeat3v/JlNJWQ7TcnQx6RxdQyXvbU90b1HZ0Y5zdyDzNPs7ZyywAAB2Cw7hHRSSVkC2lrGQOQAQAQAQAQAQAQAQAQAQAQA28u8ARZtIDugCO1CR6JI/fCAG2kzBvB7R8oAYeST6UtD++yMbqfAyshhqJN8he636RjdXIzvS5iJWzZS+jTqvYFHxizelzIbkeQ8tOo0lsOz/mMbzM7qOGQv8NvH/dDeZjdQn6sn8NvH/dGd5jdQsSV/ht4/7opqUYVPqz8WSTtoc+qr/CPj+sa39Nwv+hEt+XMPqi/wh3xJYHDL/dryMbz5ihScJSfvui2OHpR0gvJGLjqU77go7BFqSWgHBRsdWPdaMgdl7PG/Ptz84GCXLkWgB9UgByACACACACACACACACACACACACACAOWgDhQQAkyhAHOZEAHMiADmRAHOYEAc5gQAcwIA7zEAHMwB3mYA7zUAKCQB3DAHYAIAIAIAIAIAIAIAIAIAIAIAIAIAIAIAIAIAIAIAIAIAIAIAIAIAIAIAIAIAIAIAIAIAIAIAIAIAIA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39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48" y="5070315"/>
            <a:ext cx="1157287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41" name="Picture 25" descr="http://www.emporiumsaopaulo.com.br/images/produtos/prod_1474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7879" r="3409" b="20305"/>
          <a:stretch/>
        </p:blipFill>
        <p:spPr bwMode="auto">
          <a:xfrm>
            <a:off x="592334" y="4933090"/>
            <a:ext cx="1648541" cy="10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238227" y="4509120"/>
            <a:ext cx="172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Margarina com </a:t>
            </a:r>
            <a:r>
              <a:rPr lang="pt-BR" dirty="0" err="1" smtClean="0"/>
              <a:t>Omega</a:t>
            </a:r>
            <a:r>
              <a:rPr lang="pt-BR" dirty="0" smtClean="0"/>
              <a:t> 3 e 6</a:t>
            </a:r>
            <a:endParaRPr lang="en-US" dirty="0"/>
          </a:p>
        </p:txBody>
      </p:sp>
      <p:pic>
        <p:nvPicPr>
          <p:cNvPr id="60443" name="Picture 27" descr="http://boaforma.abril.com.br/imagens/mt/260-suco-sufresh-0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43" y="1594762"/>
            <a:ext cx="771771" cy="10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95652" y="1559484"/>
            <a:ext cx="18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Suco com fibras</a:t>
            </a:r>
            <a:endParaRPr lang="en-US" dirty="0"/>
          </a:p>
        </p:txBody>
      </p:sp>
      <p:pic>
        <p:nvPicPr>
          <p:cNvPr id="60445" name="Picture 29" descr="http://www.fastburguerx.com.br/imagens/fastburguerx.com.br/produtos/sufresh_mang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16131" r="33255" b="19060"/>
          <a:stretch/>
        </p:blipFill>
        <p:spPr bwMode="auto">
          <a:xfrm>
            <a:off x="2412157" y="1736091"/>
            <a:ext cx="622341" cy="114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55502" y="1782149"/>
            <a:ext cx="18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Suco de </a:t>
            </a:r>
            <a:r>
              <a:rPr lang="pt-BR" dirty="0" smtClean="0"/>
              <a:t>manga</a:t>
            </a:r>
            <a:endParaRPr lang="en-US" dirty="0"/>
          </a:p>
        </p:txBody>
      </p:sp>
      <p:pic>
        <p:nvPicPr>
          <p:cNvPr id="60447" name="Picture 31" descr="http://i0.statig.com.br/fw/9x/tf/qj/9xtfqjthkohrtn1b1cghl6dd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35" y="3541169"/>
            <a:ext cx="689208" cy="9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9" name="Picture 33" descr="http://www.minimercadobenhur.com.br/imagens/imagens-publicaveis/produtos/iogurte_liquido_com_polpa_de_morango_integral_danoninho_7_danone_900g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28" y="3666031"/>
            <a:ext cx="865950" cy="8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583213" y="3666031"/>
            <a:ext cx="2323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Iogurte com </a:t>
            </a:r>
            <a:r>
              <a:rPr lang="pt-BR" dirty="0" err="1" smtClean="0"/>
              <a:t>probióticos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793209" y="3296699"/>
            <a:ext cx="232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Iogurte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513636" y="1528303"/>
            <a:ext cx="3884240" cy="334063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Built </a:t>
            </a:r>
            <a:r>
              <a:rPr lang="en-US" dirty="0"/>
              <a:t>on the strong foundations of </a:t>
            </a:r>
            <a:r>
              <a:rPr lang="en-US" dirty="0" smtClean="0"/>
              <a:t>Purac and Caravan </a:t>
            </a:r>
            <a:r>
              <a:rPr lang="en-US" dirty="0"/>
              <a:t>Ingredients 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b="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lobal </a:t>
            </a:r>
            <a:r>
              <a:rPr lang="en-US" dirty="0"/>
              <a:t>market leader in lactic acid, lactic acid derivatives and </a:t>
            </a:r>
            <a:r>
              <a:rPr lang="en-US" dirty="0" smtClean="0"/>
              <a:t>lactides</a:t>
            </a:r>
          </a:p>
          <a:p>
            <a:pPr marL="454025" lvl="3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300" dirty="0"/>
              <a:t>Natural preservation &amp; fortification for </a:t>
            </a:r>
            <a:r>
              <a:rPr lang="en-US" sz="1300" b="1" dirty="0">
                <a:solidFill>
                  <a:schemeClr val="bg2"/>
                </a:solidFill>
              </a:rPr>
              <a:t>Food</a:t>
            </a:r>
            <a:endParaRPr lang="en-US" sz="1300" dirty="0">
              <a:solidFill>
                <a:schemeClr val="bg2"/>
              </a:solidFill>
            </a:endParaRPr>
          </a:p>
          <a:p>
            <a:pPr marL="454025" lvl="3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300" dirty="0"/>
              <a:t>Biobased ingredients for </a:t>
            </a:r>
            <a:r>
              <a:rPr lang="en-US" sz="1300" b="1" dirty="0">
                <a:solidFill>
                  <a:schemeClr val="bg2"/>
                </a:solidFill>
              </a:rPr>
              <a:t>Chemical</a:t>
            </a:r>
            <a:r>
              <a:rPr lang="en-US" sz="1300" dirty="0">
                <a:solidFill>
                  <a:schemeClr val="bg2"/>
                </a:solidFill>
              </a:rPr>
              <a:t> &amp; </a:t>
            </a:r>
            <a:r>
              <a:rPr lang="en-US" sz="1300" b="1" dirty="0">
                <a:solidFill>
                  <a:schemeClr val="bg2"/>
                </a:solidFill>
              </a:rPr>
              <a:t>Pharma</a:t>
            </a:r>
            <a:endParaRPr lang="en-US" sz="1300" b="1" u="sng" dirty="0">
              <a:solidFill>
                <a:schemeClr val="bg2"/>
              </a:solidFill>
            </a:endParaRPr>
          </a:p>
          <a:p>
            <a:pPr marL="454025" lvl="3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300" dirty="0"/>
              <a:t>Monomers for </a:t>
            </a:r>
            <a:r>
              <a:rPr lang="en-US" sz="1300" b="1" dirty="0" smtClean="0">
                <a:solidFill>
                  <a:schemeClr val="bg2"/>
                </a:solidFill>
              </a:rPr>
              <a:t>Bioplastics</a:t>
            </a:r>
          </a:p>
          <a:p>
            <a:pPr marL="454025" lvl="3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</a:pPr>
            <a:endParaRPr lang="en-US" sz="1300" b="1" dirty="0">
              <a:solidFill>
                <a:schemeClr val="bg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leading </a:t>
            </a:r>
            <a:r>
              <a:rPr lang="en-US" dirty="0" smtClean="0"/>
              <a:t>company in </a:t>
            </a:r>
            <a:r>
              <a:rPr lang="en-US" dirty="0"/>
              <a:t>functional blends containing enzymes, emulsifiers, minerals and vitamins.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Over a century of experience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Sales </a:t>
            </a:r>
            <a:r>
              <a:rPr lang="en-US" dirty="0"/>
              <a:t>2012 of € 753 million 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Employees</a:t>
            </a:r>
            <a:r>
              <a:rPr lang="en-US" b="1" dirty="0">
                <a:solidFill>
                  <a:schemeClr val="tx2"/>
                </a:solidFill>
              </a:rPr>
              <a:t>: ~</a:t>
            </a:r>
            <a:r>
              <a:rPr lang="en-US" b="1" dirty="0" smtClean="0">
                <a:solidFill>
                  <a:schemeClr val="tx2"/>
                </a:solidFill>
              </a:rPr>
              <a:t>1,800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10 </a:t>
            </a:r>
            <a:r>
              <a:rPr lang="en-US" b="1" dirty="0">
                <a:solidFill>
                  <a:schemeClr val="tx2"/>
                </a:solidFill>
              </a:rPr>
              <a:t>production facilities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200" dirty="0" smtClean="0"/>
              <a:t>	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6" y="330224"/>
            <a:ext cx="8181974" cy="977339"/>
          </a:xfrm>
        </p:spPr>
        <p:txBody>
          <a:bodyPr/>
          <a:lstStyle/>
          <a:p>
            <a:r>
              <a:rPr lang="en-US" dirty="0" smtClean="0"/>
              <a:t>Introducing </a:t>
            </a:r>
            <a:r>
              <a:rPr lang="en-US" dirty="0" err="1" smtClean="0"/>
              <a:t>Corbion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r="18908"/>
          <a:stretch>
            <a:fillRect/>
          </a:stretch>
        </p:blipFill>
        <p:spPr>
          <a:xfrm flipH="1">
            <a:off x="4615430" y="1411586"/>
            <a:ext cx="4161607" cy="4462891"/>
          </a:xfrm>
          <a:prstGeom prst="snipRoundRect">
            <a:avLst>
              <a:gd name="adj1" fmla="val 16667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1440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86136" y="332705"/>
            <a:ext cx="7597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 anchor="ctr"/>
          <a:lstStyle/>
          <a:p>
            <a:pPr algn="r" eaLnBrk="1" hangingPunct="1">
              <a:lnSpc>
                <a:spcPct val="85000"/>
              </a:lnSpc>
            </a:pPr>
            <a:endParaRPr lang="en-US" sz="28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536" y="1340768"/>
            <a:ext cx="8534400" cy="4478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just">
              <a:lnSpc>
                <a:spcPct val="160000"/>
              </a:lnSpc>
              <a:buFont typeface="Wingdings" pitchFamily="2" charset="2"/>
              <a:buNone/>
            </a:pPr>
            <a:r>
              <a:rPr lang="pt-BR" sz="2000" b="1">
                <a:solidFill>
                  <a:srgbClr val="0B3D91"/>
                </a:solidFill>
              </a:rPr>
              <a:t>Uma estratégia da industria de alimentos, é </a:t>
            </a:r>
            <a:r>
              <a:rPr lang="pt-BR" sz="2000" b="1" u="sng">
                <a:solidFill>
                  <a:srgbClr val="0B3D91"/>
                </a:solidFill>
              </a:rPr>
              <a:t>incluir em suas formulações frutas e vegetais desidratados</a:t>
            </a:r>
            <a:r>
              <a:rPr lang="pt-BR" sz="2000" b="1">
                <a:solidFill>
                  <a:srgbClr val="0B3D91"/>
                </a:solidFill>
              </a:rPr>
              <a:t> que possam fornecer os compostos bioativos e ao mesmo tempo ter </a:t>
            </a:r>
            <a:r>
              <a:rPr lang="pt-BR" sz="2000" b="1" u="sng">
                <a:solidFill>
                  <a:srgbClr val="0B3D91"/>
                </a:solidFill>
              </a:rPr>
              <a:t>apelo do alimento </a:t>
            </a:r>
            <a:r>
              <a:rPr lang="pt-BR" sz="2000" b="1" i="1" u="sng">
                <a:solidFill>
                  <a:srgbClr val="0B3D91"/>
                </a:solidFill>
              </a:rPr>
              <a:t>in natura</a:t>
            </a:r>
            <a:r>
              <a:rPr lang="pt-BR" sz="2000" b="1">
                <a:solidFill>
                  <a:srgbClr val="0B3D91"/>
                </a:solidFill>
              </a:rPr>
              <a:t>. </a:t>
            </a:r>
          </a:p>
          <a:p>
            <a:pPr algn="just">
              <a:lnSpc>
                <a:spcPct val="160000"/>
              </a:lnSpc>
              <a:buFont typeface="Wingdings" pitchFamily="2" charset="2"/>
              <a:buNone/>
            </a:pPr>
            <a:r>
              <a:rPr lang="pt-BR" sz="2000" b="1">
                <a:solidFill>
                  <a:srgbClr val="0B3D91"/>
                </a:solidFill>
              </a:rPr>
              <a:t>Adição de frutas, desde as exóticas como </a:t>
            </a:r>
            <a:r>
              <a:rPr lang="pt-BR" sz="2000" b="1" u="sng">
                <a:solidFill>
                  <a:srgbClr val="0B3D91"/>
                </a:solidFill>
              </a:rPr>
              <a:t>açaí</a:t>
            </a:r>
            <a:r>
              <a:rPr lang="pt-BR" sz="2000" b="1">
                <a:solidFill>
                  <a:srgbClr val="0B3D91"/>
                </a:solidFill>
              </a:rPr>
              <a:t>, até as mais tradicionais como </a:t>
            </a:r>
            <a:r>
              <a:rPr lang="pt-BR" sz="2000" b="1" u="sng">
                <a:solidFill>
                  <a:srgbClr val="0B3D91"/>
                </a:solidFill>
              </a:rPr>
              <a:t>ameixas</a:t>
            </a:r>
            <a:r>
              <a:rPr lang="pt-BR" sz="2000" b="1">
                <a:solidFill>
                  <a:srgbClr val="0B3D91"/>
                </a:solidFill>
              </a:rPr>
              <a:t>, tem sido usadas principalmente em cereais matinais, barras de cereais, bebidas lácteas e demais derivados porque conferem não somente vitaminas mas também fitoquímicos e antioxidantes.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636" y="361962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/>
              <a:t>Melhorando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330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5181600"/>
            <a:ext cx="2320925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 anchor="ctr"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47800" y="350838"/>
            <a:ext cx="7175500" cy="487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US" sz="3200" dirty="0" err="1" smtClean="0"/>
              <a:t>Saúde</a:t>
            </a:r>
            <a:r>
              <a:rPr lang="en-US" sz="3200" dirty="0" smtClean="0"/>
              <a:t> &amp; </a:t>
            </a:r>
            <a:r>
              <a:rPr lang="en-US" sz="3200" dirty="0" err="1" smtClean="0"/>
              <a:t>Alimentação</a:t>
            </a:r>
            <a:endParaRPr lang="en-US" dirty="0">
              <a:solidFill>
                <a:srgbClr val="EC3612"/>
              </a:solidFill>
            </a:endParaRPr>
          </a:p>
        </p:txBody>
      </p:sp>
      <p:pic>
        <p:nvPicPr>
          <p:cNvPr id="6" name="Picture 15" descr="npo00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11"/>
          <a:stretch>
            <a:fillRect/>
          </a:stretch>
        </p:blipFill>
        <p:spPr bwMode="auto">
          <a:xfrm>
            <a:off x="3446463" y="3028950"/>
            <a:ext cx="4783137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npo00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5" b="116"/>
          <a:stretch>
            <a:fillRect/>
          </a:stretch>
        </p:blipFill>
        <p:spPr bwMode="auto">
          <a:xfrm>
            <a:off x="422275" y="1731963"/>
            <a:ext cx="2878138" cy="3357562"/>
          </a:xfrm>
          <a:prstGeom prst="rect">
            <a:avLst/>
          </a:prstGeom>
          <a:noFill/>
          <a:ln w="57150">
            <a:solidFill>
              <a:srgbClr val="C4C5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logo lact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81000"/>
            <a:ext cx="42894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5851525"/>
            <a:ext cx="9144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ctr"/>
            <a:r>
              <a:rPr lang="pt-BR" sz="2000" b="1" dirty="0">
                <a:solidFill>
                  <a:srgbClr val="0B3D91"/>
                </a:solidFill>
              </a:rPr>
              <a:t>As fibras atingem o intestino e estimulam à fermentação, os ácidos graxos resultantes promovem a solubilização do cálcio, melhorando assim sua absorção pelo organismo. 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4450" y="5226050"/>
            <a:ext cx="1963738" cy="45402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B3D9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pPr algn="ctr"/>
            <a:r>
              <a:rPr lang="pt-BR" sz="2000" b="1">
                <a:solidFill>
                  <a:srgbClr val="0B3D91"/>
                </a:solidFill>
              </a:rPr>
              <a:t>Papel da Fibras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6729585" y="2651125"/>
            <a:ext cx="2295355" cy="396875"/>
            <a:chOff x="4688" y="1622"/>
            <a:chExt cx="1567" cy="250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752" y="1661"/>
              <a:ext cx="14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688" y="1622"/>
              <a:ext cx="15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B3D91"/>
                  </a:solidFill>
                </a:rPr>
                <a:t>Lactato de Cálcio</a:t>
              </a: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2000" y="792163"/>
            <a:ext cx="979488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200" tIns="46800" rIns="97200" bIns="46800">
            <a:spAutoFit/>
          </a:bodyPr>
          <a:lstStyle/>
          <a:p>
            <a:pPr algn="ctr"/>
            <a:r>
              <a:rPr lang="pt-BR" sz="11700" b="1" dirty="0">
                <a:solidFill>
                  <a:srgbClr val="0B3D91"/>
                </a:solidFill>
              </a:rPr>
              <a:t>+</a:t>
            </a:r>
          </a:p>
        </p:txBody>
      </p:sp>
      <p:pic>
        <p:nvPicPr>
          <p:cNvPr id="61444" name="Picture 4" descr="http://www.corbion.com/Content/csmglobal/images/logo-corb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56" y="2498194"/>
            <a:ext cx="790094" cy="2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3204864" y="392919"/>
            <a:ext cx="7175500" cy="487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US" dirty="0" err="1" smtClean="0"/>
              <a:t>Benefícios</a:t>
            </a:r>
            <a:r>
              <a:rPr lang="en-US" dirty="0" smtClean="0"/>
              <a:t> </a:t>
            </a:r>
            <a:r>
              <a:rPr lang="en-US" dirty="0" err="1" smtClean="0"/>
              <a:t>complementares</a:t>
            </a:r>
            <a:endParaRPr lang="en-US" sz="1800" dirty="0">
              <a:solidFill>
                <a:srgbClr val="EC36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868144" y="404664"/>
            <a:ext cx="1368152" cy="25202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10561" r="31661" b="6250"/>
          <a:stretch/>
        </p:blipFill>
        <p:spPr bwMode="auto">
          <a:xfrm>
            <a:off x="281099" y="1120618"/>
            <a:ext cx="4663833" cy="453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636" y="373040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smtClean="0"/>
              <a:t>Como </a:t>
            </a:r>
            <a:r>
              <a:rPr lang="en-US" dirty="0" err="1" smtClean="0"/>
              <a:t>analisar</a:t>
            </a:r>
            <a:r>
              <a:rPr lang="en-US" dirty="0" smtClean="0"/>
              <a:t> o </a:t>
            </a:r>
            <a:r>
              <a:rPr lang="en-US" dirty="0" err="1" smtClean="0"/>
              <a:t>mercado</a:t>
            </a:r>
            <a:r>
              <a:rPr lang="en-US" dirty="0" smtClean="0"/>
              <a:t> antes do </a:t>
            </a:r>
            <a:r>
              <a:rPr lang="en-US" dirty="0" err="1" smtClean="0"/>
              <a:t>lançamento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92080" y="3573016"/>
            <a:ext cx="9721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https://encrypted-tbn3.gstatic.com/images?q=tbn:ANd9GcQjHs-EmfXDcM2dEO3vHW_4TD-BncR8_YP_uNzgLyFp6uhzif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6399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8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0727" y="1505803"/>
            <a:ext cx="7751713" cy="3018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1 – </a:t>
            </a:r>
            <a:r>
              <a:rPr lang="pt-BR" sz="2000" b="1" dirty="0" smtClean="0">
                <a:solidFill>
                  <a:srgbClr val="0B3D91"/>
                </a:solidFill>
              </a:rPr>
              <a:t>Saúde e bem estar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2 – </a:t>
            </a:r>
            <a:r>
              <a:rPr lang="pt-BR" sz="2000" b="1" dirty="0" smtClean="0">
                <a:solidFill>
                  <a:srgbClr val="0B3D91"/>
                </a:solidFill>
              </a:rPr>
              <a:t>Sustentabilidade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3 </a:t>
            </a:r>
            <a:r>
              <a:rPr lang="pt-BR" sz="2000" b="1" dirty="0" smtClean="0">
                <a:solidFill>
                  <a:srgbClr val="0B3D91"/>
                </a:solidFill>
              </a:rPr>
              <a:t>– Conveniência</a:t>
            </a:r>
          </a:p>
          <a:p>
            <a:pPr>
              <a:lnSpc>
                <a:spcPct val="190000"/>
              </a:lnSpc>
            </a:pPr>
            <a:r>
              <a:rPr lang="pt-BR" sz="2000" b="1" dirty="0" smtClean="0">
                <a:solidFill>
                  <a:srgbClr val="0B3D91"/>
                </a:solidFill>
              </a:rPr>
              <a:t>4 </a:t>
            </a:r>
            <a:r>
              <a:rPr lang="pt-BR" sz="2000" b="1" dirty="0">
                <a:solidFill>
                  <a:srgbClr val="0B3D91"/>
                </a:solidFill>
              </a:rPr>
              <a:t>– </a:t>
            </a:r>
            <a:r>
              <a:rPr lang="pt-BR" sz="2000" b="1" dirty="0" smtClean="0">
                <a:solidFill>
                  <a:srgbClr val="0B3D91"/>
                </a:solidFill>
              </a:rPr>
              <a:t>Soluções de sabor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5 – </a:t>
            </a:r>
            <a:r>
              <a:rPr lang="pt-BR" sz="2000" b="1" dirty="0" smtClean="0">
                <a:solidFill>
                  <a:srgbClr val="0B3D91"/>
                </a:solidFill>
              </a:rPr>
              <a:t>Mercado de Alimentos “Livre de”</a:t>
            </a:r>
            <a:endParaRPr lang="pt-BR" sz="2000" b="1" dirty="0">
              <a:solidFill>
                <a:srgbClr val="0B3D9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3636" y="373040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/>
              <a:t>Dez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tendências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alimentação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4653136"/>
            <a:ext cx="763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(Fonte: site </a:t>
            </a:r>
            <a:r>
              <a:rPr lang="pt-BR" sz="1100" dirty="0" err="1"/>
              <a:t>Hi</a:t>
            </a:r>
            <a:r>
              <a:rPr lang="pt-BR" sz="1100" dirty="0"/>
              <a:t> Europa: </a:t>
            </a:r>
            <a:r>
              <a:rPr lang="pt-BR" sz="1100" dirty="0">
                <a:hlinkClick r:id="rId2"/>
              </a:rPr>
              <a:t>http://hieurope.ingredientsnetwork.com/news-content/full/top-10-food-and-drink-trends-for-2012</a:t>
            </a:r>
            <a:r>
              <a:rPr lang="pt-BR" sz="1100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605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80727" y="1505803"/>
            <a:ext cx="7751713" cy="30183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200" tIns="46800" rIns="97200" bIns="46800">
            <a:spAutoFit/>
          </a:bodyPr>
          <a:lstStyle/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6</a:t>
            </a:r>
            <a:r>
              <a:rPr lang="pt-BR" sz="2000" b="1" dirty="0" smtClean="0">
                <a:solidFill>
                  <a:srgbClr val="0B3D91"/>
                </a:solidFill>
              </a:rPr>
              <a:t> </a:t>
            </a:r>
            <a:r>
              <a:rPr lang="pt-BR" sz="2000" b="1" dirty="0">
                <a:solidFill>
                  <a:srgbClr val="0B3D91"/>
                </a:solidFill>
              </a:rPr>
              <a:t>– </a:t>
            </a:r>
            <a:r>
              <a:rPr lang="pt-BR" sz="2000" b="1" dirty="0" smtClean="0">
                <a:solidFill>
                  <a:srgbClr val="0B3D91"/>
                </a:solidFill>
              </a:rPr>
              <a:t>Demanda em curso pelo natural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7</a:t>
            </a:r>
            <a:r>
              <a:rPr lang="pt-BR" sz="2000" b="1" dirty="0" smtClean="0">
                <a:solidFill>
                  <a:srgbClr val="0B3D91"/>
                </a:solidFill>
              </a:rPr>
              <a:t> </a:t>
            </a:r>
            <a:r>
              <a:rPr lang="pt-BR" sz="2000" b="1" dirty="0">
                <a:solidFill>
                  <a:srgbClr val="0B3D91"/>
                </a:solidFill>
              </a:rPr>
              <a:t>– </a:t>
            </a:r>
            <a:r>
              <a:rPr lang="pt-BR" sz="2000" b="1" dirty="0" smtClean="0">
                <a:solidFill>
                  <a:srgbClr val="0B3D91"/>
                </a:solidFill>
              </a:rPr>
              <a:t>Orçamento consciente ainda busca luxos acessíveis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>
                <a:solidFill>
                  <a:srgbClr val="0B3D91"/>
                </a:solidFill>
              </a:rPr>
              <a:t>8</a:t>
            </a:r>
            <a:r>
              <a:rPr lang="pt-BR" sz="2000" b="1" dirty="0" smtClean="0">
                <a:solidFill>
                  <a:srgbClr val="0B3D91"/>
                </a:solidFill>
              </a:rPr>
              <a:t> – Qualidade ligada a localização</a:t>
            </a:r>
          </a:p>
          <a:p>
            <a:pPr>
              <a:lnSpc>
                <a:spcPct val="190000"/>
              </a:lnSpc>
            </a:pPr>
            <a:r>
              <a:rPr lang="pt-BR" sz="2000" b="1" dirty="0" smtClean="0">
                <a:solidFill>
                  <a:srgbClr val="0B3D91"/>
                </a:solidFill>
              </a:rPr>
              <a:t>9 </a:t>
            </a:r>
            <a:r>
              <a:rPr lang="pt-BR" sz="2000" b="1" dirty="0">
                <a:solidFill>
                  <a:srgbClr val="0B3D91"/>
                </a:solidFill>
              </a:rPr>
              <a:t>– </a:t>
            </a:r>
            <a:r>
              <a:rPr lang="pt-BR" sz="2000" b="1" dirty="0" smtClean="0">
                <a:solidFill>
                  <a:srgbClr val="0B3D91"/>
                </a:solidFill>
              </a:rPr>
              <a:t>Acima dos 55 e mais em forma do que nunca</a:t>
            </a:r>
            <a:endParaRPr lang="pt-BR" sz="2000" b="1" dirty="0">
              <a:solidFill>
                <a:srgbClr val="0B3D91"/>
              </a:solidFill>
            </a:endParaRPr>
          </a:p>
          <a:p>
            <a:pPr>
              <a:lnSpc>
                <a:spcPct val="190000"/>
              </a:lnSpc>
            </a:pPr>
            <a:r>
              <a:rPr lang="pt-BR" sz="2000" b="1" dirty="0" smtClean="0">
                <a:solidFill>
                  <a:srgbClr val="0B3D91"/>
                </a:solidFill>
              </a:rPr>
              <a:t>10 </a:t>
            </a:r>
            <a:r>
              <a:rPr lang="pt-BR" sz="2000" b="1" dirty="0">
                <a:solidFill>
                  <a:srgbClr val="0B3D91"/>
                </a:solidFill>
              </a:rPr>
              <a:t>– </a:t>
            </a:r>
            <a:r>
              <a:rPr lang="pt-BR" sz="2000" b="1" dirty="0" smtClean="0">
                <a:solidFill>
                  <a:srgbClr val="0B3D91"/>
                </a:solidFill>
              </a:rPr>
              <a:t>Alegações mais suaves</a:t>
            </a:r>
            <a:endParaRPr lang="pt-BR" sz="2000" b="1" dirty="0">
              <a:solidFill>
                <a:srgbClr val="0B3D9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3636" y="373040"/>
            <a:ext cx="6794668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/>
              <a:t>Dez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tendências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 smtClean="0"/>
              <a:t>alimentação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4653136"/>
            <a:ext cx="763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(Fonte: site </a:t>
            </a:r>
            <a:r>
              <a:rPr lang="pt-BR" sz="1100" dirty="0" err="1"/>
              <a:t>Hi</a:t>
            </a:r>
            <a:r>
              <a:rPr lang="pt-BR" sz="1100" dirty="0"/>
              <a:t> Europa: </a:t>
            </a:r>
            <a:r>
              <a:rPr lang="pt-BR" sz="1100" dirty="0">
                <a:hlinkClick r:id="rId2"/>
              </a:rPr>
              <a:t>http://hieurope.ingredientsnetwork.com/news-content/full/top-10-food-and-drink-trends-for-2012</a:t>
            </a:r>
            <a:r>
              <a:rPr lang="pt-BR" sz="1100" dirty="0"/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236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9882" y="6525344"/>
            <a:ext cx="456813" cy="198099"/>
          </a:xfrm>
        </p:spPr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23528" y="6525344"/>
            <a:ext cx="143273" cy="198099"/>
          </a:xfrm>
        </p:spPr>
        <p:txBody>
          <a:bodyPr/>
          <a:lstStyle/>
          <a:p>
            <a:fld id="{DF50BC54-82C0-411D-A966-0159842D18D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5" name="Picture 2" descr="npo0000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11250"/>
            <a:ext cx="1343025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 descr="npo0000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" b="-117"/>
          <a:stretch>
            <a:fillRect/>
          </a:stretch>
        </p:blipFill>
        <p:spPr bwMode="auto">
          <a:xfrm>
            <a:off x="6275388" y="1058863"/>
            <a:ext cx="2165350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4" descr="npo000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4" b="252"/>
          <a:stretch>
            <a:fillRect/>
          </a:stretch>
        </p:blipFill>
        <p:spPr bwMode="auto">
          <a:xfrm>
            <a:off x="47625" y="1016000"/>
            <a:ext cx="1008063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7" descr="npo000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68400"/>
            <a:ext cx="21082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8" descr="npo000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" b="121"/>
          <a:stretch>
            <a:fillRect/>
          </a:stretch>
        </p:blipFill>
        <p:spPr bwMode="auto">
          <a:xfrm>
            <a:off x="990600" y="1778000"/>
            <a:ext cx="1500188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4" descr="npo000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" b="287"/>
          <a:stretch>
            <a:fillRect/>
          </a:stretch>
        </p:blipFill>
        <p:spPr bwMode="auto">
          <a:xfrm>
            <a:off x="280988" y="3125788"/>
            <a:ext cx="2386012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8" descr="sugarFree3in1sache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" b="-35"/>
          <a:stretch>
            <a:fillRect/>
          </a:stretch>
        </p:blipFill>
        <p:spPr bwMode="auto">
          <a:xfrm>
            <a:off x="3657600" y="1854200"/>
            <a:ext cx="13938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9" descr="npo0000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-166"/>
          <a:stretch>
            <a:fillRect/>
          </a:stretch>
        </p:blipFill>
        <p:spPr bwMode="auto">
          <a:xfrm>
            <a:off x="2416175" y="3000375"/>
            <a:ext cx="1762125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5" descr="npo00002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616200"/>
            <a:ext cx="140970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Rectangle 11"/>
          <p:cNvSpPr txBox="1">
            <a:spLocks noChangeArrowheads="1"/>
          </p:cNvSpPr>
          <p:nvPr/>
        </p:nvSpPr>
        <p:spPr>
          <a:xfrm>
            <a:off x="214313" y="188640"/>
            <a:ext cx="9372600" cy="730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Otimizando o perfil nutricional</a:t>
            </a:r>
            <a:br>
              <a:rPr lang="pt-BR" dirty="0" smtClean="0"/>
            </a:br>
            <a:r>
              <a:rPr lang="pt-BR" dirty="0" smtClean="0"/>
              <a:t>Caso Nestlé</a:t>
            </a:r>
            <a:endParaRPr lang="en-US" dirty="0"/>
          </a:p>
        </p:txBody>
      </p:sp>
      <p:pic>
        <p:nvPicPr>
          <p:cNvPr id="35" name="Object 14" descr="npo00002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" b="-47"/>
          <a:stretch>
            <a:fillRect/>
          </a:stretch>
        </p:blipFill>
        <p:spPr bwMode="auto">
          <a:xfrm>
            <a:off x="7340600" y="4560888"/>
            <a:ext cx="1803400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1603375" y="2616200"/>
            <a:ext cx="2663825" cy="539750"/>
          </a:xfrm>
          <a:prstGeom prst="rect">
            <a:avLst/>
          </a:prstGeom>
          <a:solidFill>
            <a:srgbClr val="5355A5"/>
          </a:solidFill>
          <a:ln w="28575">
            <a:solidFill>
              <a:srgbClr val="D4D5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ctr">
              <a:spcBef>
                <a:spcPct val="50000"/>
              </a:spcBef>
              <a:buClr>
                <a:srgbClr val="FE8914"/>
              </a:buClr>
              <a:buSzPct val="85000"/>
            </a:pPr>
            <a:r>
              <a:rPr lang="fr-FR" sz="1600" b="1">
                <a:solidFill>
                  <a:srgbClr val="D4D5F0"/>
                </a:solidFill>
              </a:rPr>
              <a:t>Menos açúcar </a:t>
            </a:r>
          </a:p>
        </p:txBody>
      </p:sp>
      <p:pic>
        <p:nvPicPr>
          <p:cNvPr id="37" name="Object 4" descr="npo0000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4106863"/>
            <a:ext cx="1023937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 descr="npo0000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"/>
          <a:stretch>
            <a:fillRect/>
          </a:stretch>
        </p:blipFill>
        <p:spPr bwMode="auto">
          <a:xfrm>
            <a:off x="7693025" y="2006600"/>
            <a:ext cx="138112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5029200" y="2616200"/>
            <a:ext cx="2663825" cy="539750"/>
          </a:xfrm>
          <a:prstGeom prst="rect">
            <a:avLst/>
          </a:prstGeom>
          <a:solidFill>
            <a:srgbClr val="5355A5"/>
          </a:solidFill>
          <a:ln w="28575">
            <a:solidFill>
              <a:srgbClr val="D4D5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ctr">
              <a:spcBef>
                <a:spcPct val="50000"/>
              </a:spcBef>
              <a:buClr>
                <a:srgbClr val="FE8914"/>
              </a:buClr>
              <a:buSzPct val="85000"/>
            </a:pPr>
            <a:r>
              <a:rPr lang="fr-FR" sz="1600" b="1">
                <a:solidFill>
                  <a:srgbClr val="D4D5F0"/>
                </a:solidFill>
              </a:rPr>
              <a:t>Mais cálcio</a:t>
            </a:r>
          </a:p>
        </p:txBody>
      </p:sp>
      <p:pic>
        <p:nvPicPr>
          <p:cNvPr id="40" name="Picture 17" descr="npo0000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" b="-117"/>
          <a:stretch>
            <a:fillRect/>
          </a:stretch>
        </p:blipFill>
        <p:spPr bwMode="auto">
          <a:xfrm>
            <a:off x="77788" y="4460875"/>
            <a:ext cx="739775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Object 2" descr="npo00003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" b="-93"/>
          <a:stretch>
            <a:fillRect/>
          </a:stretch>
        </p:blipFill>
        <p:spPr bwMode="auto">
          <a:xfrm>
            <a:off x="1895475" y="4894263"/>
            <a:ext cx="16097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609600" y="4286250"/>
            <a:ext cx="2663825" cy="539750"/>
          </a:xfrm>
          <a:prstGeom prst="rect">
            <a:avLst/>
          </a:prstGeom>
          <a:solidFill>
            <a:srgbClr val="5355A5"/>
          </a:solidFill>
          <a:ln w="28575">
            <a:solidFill>
              <a:srgbClr val="D4D5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ctr">
              <a:spcBef>
                <a:spcPct val="50000"/>
              </a:spcBef>
              <a:buClr>
                <a:srgbClr val="FE8914"/>
              </a:buClr>
              <a:buSzPct val="85000"/>
            </a:pPr>
            <a:r>
              <a:rPr lang="fr-FR" sz="1600" b="1">
                <a:solidFill>
                  <a:srgbClr val="D4D5F0"/>
                </a:solidFill>
              </a:rPr>
              <a:t>Menos gorduras</a:t>
            </a:r>
          </a:p>
        </p:txBody>
      </p:sp>
      <p:pic>
        <p:nvPicPr>
          <p:cNvPr id="43" name="Picture 20" descr="http://www.nestle.fr/decouverte/img/nouveautes/fiche/potage_sveltesse/visu_dose.jpg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" b="-256"/>
          <a:stretch>
            <a:fillRect/>
          </a:stretch>
        </p:blipFill>
        <p:spPr bwMode="auto">
          <a:xfrm flipH="1">
            <a:off x="4079875" y="3911600"/>
            <a:ext cx="1025525" cy="2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 descr="http://www.nestle.ch/products/images/product_images/9999_01650124.jpg"/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" b="50"/>
          <a:stretch>
            <a:fillRect/>
          </a:stretch>
        </p:blipFill>
        <p:spPr bwMode="auto">
          <a:xfrm>
            <a:off x="4900613" y="4465638"/>
            <a:ext cx="1284287" cy="21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Object 24" descr="npo00003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3" b="522"/>
          <a:stretch>
            <a:fillRect/>
          </a:stretch>
        </p:blipFill>
        <p:spPr bwMode="auto">
          <a:xfrm>
            <a:off x="3521075" y="5416550"/>
            <a:ext cx="9747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0" descr="npo000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" b="284"/>
          <a:stretch>
            <a:fillRect/>
          </a:stretch>
        </p:blipFill>
        <p:spPr bwMode="auto">
          <a:xfrm>
            <a:off x="6096000" y="4967288"/>
            <a:ext cx="12192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5946775" y="4286250"/>
            <a:ext cx="2663825" cy="539750"/>
          </a:xfrm>
          <a:prstGeom prst="rect">
            <a:avLst/>
          </a:prstGeom>
          <a:solidFill>
            <a:srgbClr val="5355A5"/>
          </a:solidFill>
          <a:ln w="28575">
            <a:solidFill>
              <a:srgbClr val="D4D5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ctr">
              <a:spcBef>
                <a:spcPct val="50000"/>
              </a:spcBef>
              <a:buClr>
                <a:srgbClr val="FE8914"/>
              </a:buClr>
              <a:buSzPct val="85000"/>
            </a:pPr>
            <a:r>
              <a:rPr lang="fr-FR" sz="1600" b="1">
                <a:solidFill>
                  <a:srgbClr val="D4D5F0"/>
                </a:solidFill>
              </a:rPr>
              <a:t>Mais Fibras</a:t>
            </a: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3203575" y="5276850"/>
            <a:ext cx="2663825" cy="539750"/>
          </a:xfrm>
          <a:prstGeom prst="rect">
            <a:avLst/>
          </a:prstGeom>
          <a:solidFill>
            <a:srgbClr val="5355A5"/>
          </a:solidFill>
          <a:ln w="28575">
            <a:solidFill>
              <a:srgbClr val="D4D5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/>
          <a:lstStyle/>
          <a:p>
            <a:pPr marL="284163" indent="-284163" algn="ctr">
              <a:spcBef>
                <a:spcPct val="50000"/>
              </a:spcBef>
              <a:buClr>
                <a:srgbClr val="FE8914"/>
              </a:buClr>
              <a:buSzPct val="85000"/>
            </a:pPr>
            <a:r>
              <a:rPr lang="fr-FR" sz="1600" b="1">
                <a:solidFill>
                  <a:srgbClr val="D4D5F0"/>
                </a:solidFill>
              </a:rPr>
              <a:t>Menos sódio</a:t>
            </a:r>
          </a:p>
        </p:txBody>
      </p:sp>
    </p:spTree>
    <p:extLst>
      <p:ext uri="{BB962C8B-B14F-4D97-AF65-F5344CB8AC3E}">
        <p14:creationId xmlns:p14="http://schemas.microsoft.com/office/powerpoint/2010/main" val="31732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16659" r="31540" b="11404"/>
          <a:stretch/>
        </p:blipFill>
        <p:spPr bwMode="auto">
          <a:xfrm>
            <a:off x="513636" y="924075"/>
            <a:ext cx="8299200" cy="497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373040"/>
            <a:ext cx="9602980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 smtClean="0"/>
              <a:t>Produtos</a:t>
            </a:r>
            <a:r>
              <a:rPr lang="en-US" dirty="0" smtClean="0"/>
              <a:t> </a:t>
            </a:r>
            <a:r>
              <a:rPr lang="en-US" dirty="0" err="1" smtClean="0"/>
              <a:t>relacionado</a:t>
            </a:r>
            <a:r>
              <a:rPr lang="en-US" dirty="0" smtClean="0"/>
              <a:t> para </a:t>
            </a:r>
            <a:r>
              <a:rPr lang="en-US" dirty="0" err="1" smtClean="0"/>
              <a:t>alimentação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saudável</a:t>
            </a:r>
            <a:r>
              <a:rPr lang="en-US" dirty="0" smtClean="0"/>
              <a:t> e </a:t>
            </a:r>
            <a:r>
              <a:rPr lang="en-US" dirty="0" err="1" smtClean="0"/>
              <a:t>nutritiva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20096" r="32617" b="7659"/>
          <a:stretch/>
        </p:blipFill>
        <p:spPr bwMode="auto">
          <a:xfrm>
            <a:off x="760760" y="620688"/>
            <a:ext cx="7915696" cy="568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373040"/>
            <a:ext cx="9602980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 smtClean="0"/>
              <a:t>Produtos</a:t>
            </a:r>
            <a:r>
              <a:rPr lang="en-US" dirty="0" smtClean="0"/>
              <a:t> para </a:t>
            </a:r>
            <a:r>
              <a:rPr lang="en-US" dirty="0" err="1" smtClean="0"/>
              <a:t>prevenção</a:t>
            </a:r>
            <a:r>
              <a:rPr lang="en-US" dirty="0" smtClean="0"/>
              <a:t> de </a:t>
            </a:r>
            <a:r>
              <a:rPr lang="en-US" dirty="0" err="1" smtClean="0"/>
              <a:t>problema</a:t>
            </a:r>
            <a:r>
              <a:rPr lang="en-US" dirty="0" smtClean="0"/>
              <a:t> de </a:t>
            </a:r>
            <a:r>
              <a:rPr lang="en-US" dirty="0" err="1" smtClean="0"/>
              <a:t>saúde</a:t>
            </a:r>
            <a:r>
              <a:rPr lang="en-US" dirty="0" smtClean="0"/>
              <a:t> e </a:t>
            </a:r>
            <a:r>
              <a:rPr lang="en-US" dirty="0" err="1" smtClean="0"/>
              <a:t>doenças</a:t>
            </a:r>
            <a:endParaRPr lang="en-US" dirty="0" smtClean="0"/>
          </a:p>
          <a:p>
            <a:pPr>
              <a:lnSpc>
                <a:spcPct val="8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PROg36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63" y="717573"/>
            <a:ext cx="1497012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373040"/>
            <a:ext cx="9602980" cy="42703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dirty="0" err="1" smtClean="0"/>
              <a:t>Benefícios</a:t>
            </a:r>
            <a:r>
              <a:rPr lang="en-US" dirty="0" smtClean="0"/>
              <a:t> </a:t>
            </a:r>
            <a:r>
              <a:rPr lang="en-US" dirty="0" err="1" smtClean="0"/>
              <a:t>tangíveis</a:t>
            </a:r>
            <a:endParaRPr lang="en-US" dirty="0" smtClean="0"/>
          </a:p>
          <a:p>
            <a:pPr>
              <a:lnSpc>
                <a:spcPct val="85000"/>
              </a:lnSpc>
            </a:pPr>
            <a:endParaRPr lang="en-US" dirty="0"/>
          </a:p>
        </p:txBody>
      </p:sp>
      <p:pic>
        <p:nvPicPr>
          <p:cNvPr id="5" name="Picture 3" descr="taillef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72" y="815204"/>
            <a:ext cx="14128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90580" y="2511685"/>
            <a:ext cx="968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dirty="0"/>
              <a:t>Controle</a:t>
            </a:r>
          </a:p>
          <a:p>
            <a:pPr algn="ctr"/>
            <a:r>
              <a:rPr lang="pt-BR" dirty="0"/>
              <a:t>Peso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72838" y="2386913"/>
            <a:ext cx="108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Ajuda</a:t>
            </a:r>
            <a:endParaRPr lang="en-US" dirty="0"/>
          </a:p>
          <a:p>
            <a:pPr algn="ctr"/>
            <a:r>
              <a:rPr lang="en-US" dirty="0" err="1"/>
              <a:t>Digestão</a:t>
            </a:r>
            <a:endParaRPr lang="en-US" dirty="0"/>
          </a:p>
        </p:txBody>
      </p:sp>
      <p:pic>
        <p:nvPicPr>
          <p:cNvPr id="8" name="Picture 6" descr="Actim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488555"/>
            <a:ext cx="86836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22388" y="5469755"/>
            <a:ext cx="125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Imunidade</a:t>
            </a:r>
          </a:p>
          <a:p>
            <a:pPr algn="ctr"/>
            <a:r>
              <a:rPr lang="en-US"/>
              <a:t>Proteção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140994" y="4730087"/>
            <a:ext cx="814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/>
              <a:t>Beleza</a:t>
            </a:r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706393" y="5011761"/>
            <a:ext cx="172819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Saúde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do </a:t>
            </a:r>
          </a:p>
          <a:p>
            <a:pPr algn="ctr"/>
            <a:r>
              <a:rPr lang="en-US" dirty="0" err="1"/>
              <a:t>Coração</a:t>
            </a:r>
            <a:endParaRPr lang="en-US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35" y="3579943"/>
            <a:ext cx="18097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13" descr="PROg36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929505"/>
            <a:ext cx="115728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webdivas.com.br/ecommerce_site/arquivos9729/arquivos/1325021603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88" y="2913312"/>
            <a:ext cx="2928516" cy="16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47664" y="2978055"/>
            <a:ext cx="62595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57263"/>
            <a:r>
              <a:rPr lang="en-US" sz="5400" smtClean="0"/>
              <a:t>AS INICIATIVAS</a:t>
            </a:r>
            <a:endParaRPr lang="en-US" sz="4400">
              <a:solidFill>
                <a:srgbClr val="EC3612"/>
              </a:solidFill>
            </a:endParaRPr>
          </a:p>
        </p:txBody>
      </p:sp>
      <p:pic>
        <p:nvPicPr>
          <p:cNvPr id="9218" name="Picture 2" descr="http://internetesmercadeo.com/wp-content/uploads/2010/09/social-media-marketing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871878" cy="28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DB5D97A3-1D12-43ED-BCF6-B63C27D8A211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52426" y="304800"/>
            <a:ext cx="5819774" cy="431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Corbion Purac: about us </a:t>
            </a:r>
            <a:br>
              <a:rPr lang="en-US" dirty="0" smtClean="0"/>
            </a:b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2052" name="Picture 4" descr="G:\Communications\Image database\Photos and Graphics\Photos\Source files\Food &amp; Nutrition\Icon\quality-rgb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720173" cy="92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Communications\Image database\Photos and Graphics\Photos\Source files\Food &amp; Nutrition\Icon\80-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7" y="4114800"/>
            <a:ext cx="752693" cy="75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Communications\Image database\Photos and Graphics\Photos\Source files\Food &amp; Nutrition\Icon\global-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783397" cy="7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Communications\Image database\Photos and Graphics\Photos\Source files\Food &amp; Nutrition\Icon\label-friendly-rgb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3419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36369" y="1834515"/>
            <a:ext cx="692183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kern="0" dirty="0">
                <a:solidFill>
                  <a:srgbClr val="8E2F8D"/>
                </a:solidFill>
                <a:latin typeface="+mn-lt"/>
                <a:ea typeface="+mj-ea"/>
                <a:cs typeface="+mj-cs"/>
              </a:rPr>
              <a:t>Quality</a:t>
            </a:r>
          </a:p>
          <a:p>
            <a:pPr lvl="0"/>
            <a:r>
              <a:rPr lang="en-US" sz="1300" dirty="0">
                <a:latin typeface="+mn-lt"/>
              </a:rPr>
              <a:t>Through an extensive portfolio of high quality products, Corbion provides exciting, naturally-derived options in preservation, shelf life extension, flavoring , acidification, and fortification. We set the standard for our industry, as we have done for many years.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8331" y="2971800"/>
            <a:ext cx="7052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8E2F8D"/>
                </a:solidFill>
                <a:latin typeface="+mn-lt"/>
                <a:ea typeface="+mj-ea"/>
                <a:cs typeface="+mj-cs"/>
              </a:rPr>
              <a:t>Global presence</a:t>
            </a:r>
          </a:p>
          <a:p>
            <a:pPr lvl="0"/>
            <a:r>
              <a:rPr lang="en-US" sz="1300" dirty="0">
                <a:latin typeface="+mn-lt"/>
              </a:rPr>
              <a:t>With established R&amp;D and production facilities </a:t>
            </a:r>
            <a:r>
              <a:rPr lang="en-US" sz="1300" dirty="0" smtClean="0">
                <a:latin typeface="+mn-lt"/>
              </a:rPr>
              <a:t>on </a:t>
            </a:r>
            <a:r>
              <a:rPr lang="en-US" sz="1300" dirty="0">
                <a:latin typeface="+mn-lt"/>
              </a:rPr>
              <a:t>every continent, our technical expertise, advice and products are available </a:t>
            </a:r>
            <a:r>
              <a:rPr lang="en-US" sz="1300" dirty="0" smtClean="0">
                <a:latin typeface="+mn-lt"/>
              </a:rPr>
              <a:t>worldwide</a:t>
            </a:r>
            <a:r>
              <a:rPr lang="en-US" sz="1300" dirty="0">
                <a:latin typeface="+mn-lt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6491" y="3962400"/>
            <a:ext cx="685550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kern="0" dirty="0">
                <a:solidFill>
                  <a:srgbClr val="8E2F8D"/>
                </a:solidFill>
                <a:latin typeface="+mn-lt"/>
                <a:ea typeface="+mj-ea"/>
                <a:cs typeface="+mj-cs"/>
              </a:rPr>
              <a:t>Expertise</a:t>
            </a:r>
          </a:p>
          <a:p>
            <a:pPr lvl="0"/>
            <a:r>
              <a:rPr lang="en-US" sz="1300" dirty="0">
                <a:latin typeface="+mn-lt"/>
              </a:rPr>
              <a:t>Throughout our history we have grown with customers to become a mature reliable partner in technology and product development. We create cutting edge technologies to enable customers to meet the needs of consumers, today and tomorrow.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0984" y="5105400"/>
            <a:ext cx="692721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8E2F8D"/>
                </a:solidFill>
                <a:latin typeface="+mn-lt"/>
                <a:ea typeface="+mj-ea"/>
                <a:cs typeface="+mj-cs"/>
              </a:rPr>
              <a:t>Partnership</a:t>
            </a:r>
          </a:p>
          <a:p>
            <a:r>
              <a:rPr lang="en-US" sz="1300" dirty="0">
                <a:latin typeface="+mn-lt"/>
              </a:rPr>
              <a:t>Building and maintaining good relationships is what customers can </a:t>
            </a:r>
            <a:r>
              <a:rPr lang="en-US" sz="1300" dirty="0" smtClean="0">
                <a:latin typeface="+mn-lt"/>
              </a:rPr>
              <a:t>expect. </a:t>
            </a:r>
            <a:r>
              <a:rPr lang="en-US" sz="1300" dirty="0">
                <a:latin typeface="+mn-lt"/>
              </a:rPr>
              <a:t>We listen </a:t>
            </a:r>
            <a:r>
              <a:rPr lang="en-US" sz="1300" dirty="0" smtClean="0">
                <a:latin typeface="+mn-lt"/>
              </a:rPr>
              <a:t>carefully </a:t>
            </a:r>
            <a:r>
              <a:rPr lang="en-US" sz="1300" dirty="0">
                <a:latin typeface="+mn-lt"/>
              </a:rPr>
              <a:t>to develop unique solutions and create winning commercial formulas. We share our knowledge </a:t>
            </a:r>
            <a:r>
              <a:rPr lang="en-US" sz="1300" dirty="0" smtClean="0">
                <a:latin typeface="+mn-lt"/>
              </a:rPr>
              <a:t>with </a:t>
            </a:r>
            <a:r>
              <a:rPr lang="en-US" sz="1300" dirty="0">
                <a:latin typeface="+mn-lt"/>
              </a:rPr>
              <a:t>our customers to advance the science of food manufacturing.</a:t>
            </a:r>
          </a:p>
        </p:txBody>
      </p:sp>
      <p:pic>
        <p:nvPicPr>
          <p:cNvPr id="2057" name="Picture 9" descr="G:\Communications\Image database\Photos and Graphics\Photos\Source files\Food &amp; Nutrition\Icon\cogs-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8" y="5181600"/>
            <a:ext cx="733702" cy="7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60823" y="827643"/>
            <a:ext cx="68211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8E2F8D"/>
                </a:solidFill>
                <a:latin typeface="+mn-lt"/>
                <a:ea typeface="+mj-ea"/>
                <a:cs typeface="+mj-cs"/>
              </a:rPr>
              <a:t>Natural</a:t>
            </a:r>
          </a:p>
          <a:p>
            <a:r>
              <a:rPr lang="en-US" sz="1300" dirty="0" smtClean="0">
                <a:latin typeface="+mn-lt"/>
              </a:rPr>
              <a:t>With a long history in natural fermentation processes, our range </a:t>
            </a:r>
            <a:r>
              <a:rPr lang="en-US" sz="1300" dirty="0">
                <a:latin typeface="+mn-lt"/>
              </a:rPr>
              <a:t>of natural fermented products enable </a:t>
            </a:r>
            <a:r>
              <a:rPr lang="en-US" sz="1300" dirty="0" smtClean="0">
                <a:latin typeface="+mn-lt"/>
              </a:rPr>
              <a:t>food processors </a:t>
            </a:r>
            <a:r>
              <a:rPr lang="en-US" sz="1300" dirty="0">
                <a:latin typeface="+mn-lt"/>
              </a:rPr>
              <a:t>to meet </a:t>
            </a:r>
            <a:r>
              <a:rPr lang="en-US" sz="1300" dirty="0" smtClean="0">
                <a:latin typeface="+mn-lt"/>
              </a:rPr>
              <a:t>consumer </a:t>
            </a:r>
            <a:r>
              <a:rPr lang="en-US" sz="1300" dirty="0">
                <a:latin typeface="+mn-lt"/>
              </a:rPr>
              <a:t>label demands, while still </a:t>
            </a:r>
            <a:r>
              <a:rPr lang="en-US" sz="1300" dirty="0" smtClean="0">
                <a:latin typeface="+mn-lt"/>
              </a:rPr>
              <a:t>producing high </a:t>
            </a:r>
            <a:r>
              <a:rPr lang="en-US" sz="1300" dirty="0">
                <a:latin typeface="+mn-lt"/>
              </a:rPr>
              <a:t>quality, safe, tasty products</a:t>
            </a:r>
            <a:r>
              <a:rPr lang="en-US" sz="1300" dirty="0" smtClean="0">
                <a:latin typeface="+mn-lt"/>
              </a:rPr>
              <a:t>.</a:t>
            </a:r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73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381000"/>
            <a:ext cx="59436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US" sz="3200" dirty="0" smtClean="0"/>
              <a:t>O Trade e </a:t>
            </a:r>
            <a:r>
              <a:rPr lang="en-US" sz="3200" dirty="0" err="1" smtClean="0"/>
              <a:t>suas</a:t>
            </a:r>
            <a:r>
              <a:rPr lang="en-US" sz="3200" dirty="0" smtClean="0"/>
              <a:t> </a:t>
            </a:r>
            <a:r>
              <a:rPr lang="en-US" sz="3200" dirty="0" err="1" smtClean="0"/>
              <a:t>iniciativas</a:t>
            </a:r>
            <a:r>
              <a:rPr lang="en-US" sz="3200" dirty="0" smtClean="0"/>
              <a:t>…</a:t>
            </a:r>
            <a:endParaRPr lang="en-US" dirty="0">
              <a:solidFill>
                <a:srgbClr val="EC3612"/>
              </a:solidFill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38187" y="624681"/>
            <a:ext cx="1493714" cy="3704822"/>
            <a:chOff x="0" y="0"/>
            <a:chExt cx="1056" cy="273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19" t="20213" r="14894" b="23050"/>
            <a:stretch>
              <a:fillRect/>
            </a:stretch>
          </p:blipFill>
          <p:spPr bwMode="auto">
            <a:xfrm>
              <a:off x="0" y="0"/>
              <a:ext cx="1045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3" t="22807" r="15790" b="17545"/>
            <a:stretch>
              <a:fillRect/>
            </a:stretch>
          </p:blipFill>
          <p:spPr bwMode="auto">
            <a:xfrm>
              <a:off x="0" y="1104"/>
              <a:ext cx="1056" cy="1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6" t="38889" r="23529" b="15359"/>
          <a:stretch>
            <a:fillRect/>
          </a:stretch>
        </p:blipFill>
        <p:spPr bwMode="auto">
          <a:xfrm>
            <a:off x="8404004" y="868363"/>
            <a:ext cx="508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r="1695" b="8475"/>
          <a:stretch>
            <a:fillRect/>
          </a:stretch>
        </p:blipFill>
        <p:spPr>
          <a:xfrm>
            <a:off x="3235325" y="1173162"/>
            <a:ext cx="5168679" cy="3932238"/>
          </a:xfrm>
          <a:prstGeom prst="rect">
            <a:avLst/>
          </a:prstGeo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758950" y="3306762"/>
            <a:ext cx="1342267" cy="808037"/>
            <a:chOff x="1248" y="1968"/>
            <a:chExt cx="1056" cy="624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1248" y="1968"/>
              <a:ext cx="1056" cy="624"/>
            </a:xfrm>
            <a:prstGeom prst="leftArrow">
              <a:avLst>
                <a:gd name="adj1" fmla="val 50000"/>
                <a:gd name="adj2" fmla="val 42308"/>
              </a:avLst>
            </a:prstGeom>
            <a:gradFill rotWithShape="1">
              <a:gsLst>
                <a:gs pos="0">
                  <a:srgbClr val="0B3D91"/>
                </a:gs>
                <a:gs pos="50000">
                  <a:srgbClr val="FFFFFF"/>
                </a:gs>
                <a:gs pos="100000">
                  <a:srgbClr val="0B3D9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438" y="2150"/>
              <a:ext cx="7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>
              <a:spAutoFit/>
            </a:bodyPr>
            <a:lstStyle/>
            <a:p>
              <a:pPr algn="ctr"/>
              <a:r>
                <a:rPr lang="pt-BR" sz="2000" b="1">
                  <a:solidFill>
                    <a:srgbClr val="0B3D91"/>
                  </a:solidFill>
                </a:rPr>
                <a:t>Minerais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58950" y="1265905"/>
            <a:ext cx="1405659" cy="808037"/>
            <a:chOff x="1248" y="624"/>
            <a:chExt cx="1105" cy="624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1248" y="624"/>
              <a:ext cx="1056" cy="624"/>
            </a:xfrm>
            <a:prstGeom prst="leftArrow">
              <a:avLst>
                <a:gd name="adj1" fmla="val 50000"/>
                <a:gd name="adj2" fmla="val 42308"/>
              </a:avLst>
            </a:prstGeom>
            <a:gradFill rotWithShape="1">
              <a:gsLst>
                <a:gs pos="0">
                  <a:srgbClr val="0B3D91"/>
                </a:gs>
                <a:gs pos="50000">
                  <a:srgbClr val="FFFFFF"/>
                </a:gs>
                <a:gs pos="100000">
                  <a:srgbClr val="0B3D9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97" y="806"/>
              <a:ext cx="10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B3D91"/>
                  </a:solidFill>
                </a:rPr>
                <a:t>Zero Açúcar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009759" y="5257800"/>
            <a:ext cx="2041525" cy="695325"/>
            <a:chOff x="3599" y="3786"/>
            <a:chExt cx="1393" cy="438"/>
          </a:xfrm>
        </p:grpSpPr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3599" y="4070"/>
              <a:ext cx="129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200" tIns="46800" rIns="97200" bIns="46800">
              <a:spAutoFit/>
            </a:bodyPr>
            <a:lstStyle/>
            <a:p>
              <a:pPr algn="ctr"/>
              <a:r>
                <a:rPr lang="pt-BR" sz="1000" b="1"/>
                <a:t>http://www.carrefour.com.br</a:t>
              </a:r>
            </a:p>
          </p:txBody>
        </p:sp>
        <p:pic>
          <p:nvPicPr>
            <p:cNvPr id="18" name="Picture 17" descr="20060316_logoCarrefour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0" y="3786"/>
              <a:ext cx="1332" cy="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6" descr="todosprodutosn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237" y="4221088"/>
            <a:ext cx="2899372" cy="1824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53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11837" b="19981"/>
          <a:stretch/>
        </p:blipFill>
        <p:spPr bwMode="auto">
          <a:xfrm>
            <a:off x="1259632" y="692696"/>
            <a:ext cx="7469801" cy="29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9" t="22817" r="20462" b="20833"/>
          <a:stretch/>
        </p:blipFill>
        <p:spPr bwMode="auto">
          <a:xfrm>
            <a:off x="234958" y="3717032"/>
            <a:ext cx="4193026" cy="23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3" t="38597" r="50000" b="29825"/>
          <a:stretch>
            <a:fillRect/>
          </a:stretch>
        </p:blipFill>
        <p:spPr>
          <a:xfrm>
            <a:off x="6516216" y="3717032"/>
            <a:ext cx="1222280" cy="23594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667000" y="260648"/>
            <a:ext cx="59436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US" sz="3200" dirty="0" smtClean="0"/>
              <a:t>O Trade e </a:t>
            </a:r>
            <a:r>
              <a:rPr lang="en-US" sz="3200" dirty="0" err="1" smtClean="0"/>
              <a:t>suas</a:t>
            </a:r>
            <a:r>
              <a:rPr lang="en-US" sz="3200" dirty="0" smtClean="0"/>
              <a:t> </a:t>
            </a:r>
            <a:r>
              <a:rPr lang="en-US" sz="3200" dirty="0" err="1" smtClean="0"/>
              <a:t>iniciativas</a:t>
            </a:r>
            <a:r>
              <a:rPr lang="en-US" sz="3200" dirty="0" smtClean="0"/>
              <a:t>…</a:t>
            </a:r>
            <a:endParaRPr lang="en-US" dirty="0">
              <a:solidFill>
                <a:srgbClr val="EC3612"/>
              </a:solidFill>
            </a:endParaRPr>
          </a:p>
        </p:txBody>
      </p:sp>
      <p:pic>
        <p:nvPicPr>
          <p:cNvPr id="8" name="Picture 7" descr="Pão de Açúca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710" y="194766"/>
            <a:ext cx="1265237" cy="61912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29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2" descr="http://wm.agripoint.com.br/imagens/banco/33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83" y="3717032"/>
            <a:ext cx="1428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34" y="827201"/>
            <a:ext cx="6208971" cy="33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4132" r="72867" b="77099"/>
          <a:stretch/>
        </p:blipFill>
        <p:spPr bwMode="auto">
          <a:xfrm>
            <a:off x="438655" y="548680"/>
            <a:ext cx="1965278" cy="64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491880" y="4689504"/>
            <a:ext cx="3010049" cy="1114203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</a:rPr>
              <a:t>Selo que identifica se o produtos é saudável</a:t>
            </a:r>
            <a:endParaRPr lang="en-US" sz="14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5400000">
            <a:off x="2820829" y="4875466"/>
            <a:ext cx="388047" cy="744674"/>
          </a:xfrm>
          <a:prstGeom prst="downArrow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667000" y="260648"/>
            <a:ext cx="59436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 defTabSz="957263"/>
            <a:r>
              <a:rPr lang="en-US" sz="3200" dirty="0" smtClean="0"/>
              <a:t>O Trade e </a:t>
            </a:r>
            <a:r>
              <a:rPr lang="en-US" sz="3200" dirty="0" err="1" smtClean="0"/>
              <a:t>suas</a:t>
            </a:r>
            <a:r>
              <a:rPr lang="en-US" sz="3200" dirty="0" smtClean="0"/>
              <a:t> </a:t>
            </a:r>
            <a:r>
              <a:rPr lang="en-US" sz="3200" dirty="0" err="1" smtClean="0"/>
              <a:t>iniciativas</a:t>
            </a:r>
            <a:r>
              <a:rPr lang="en-US" sz="3200" dirty="0" smtClean="0"/>
              <a:t>…</a:t>
            </a:r>
            <a:endParaRPr lang="en-US" dirty="0">
              <a:solidFill>
                <a:srgbClr val="EC361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42515" y="3501008"/>
            <a:ext cx="3945709" cy="21602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24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867400" y="473075"/>
            <a:ext cx="2795588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CH" smtClean="0"/>
              <a:t>Concluindo...</a:t>
            </a:r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62872" y="1752600"/>
            <a:ext cx="3657600" cy="2400300"/>
          </a:xfrm>
          <a:prstGeom prst="rect">
            <a:avLst/>
          </a:prstGeom>
          <a:noFill/>
          <a:ln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marR="0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marR="0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marR="0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600" marR="0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5888" marR="0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>
              <a:buClr>
                <a:schemeClr val="tx1"/>
              </a:buClr>
              <a:buFont typeface="Symbol" pitchFamily="18" charset="2"/>
              <a:buChar char="·"/>
            </a:pPr>
            <a:r>
              <a:rPr lang="fr-CH" sz="1500" dirty="0" err="1" smtClean="0">
                <a:solidFill>
                  <a:schemeClr val="accent1"/>
                </a:solidFill>
              </a:rPr>
              <a:t>Entender</a:t>
            </a:r>
            <a:r>
              <a:rPr lang="fr-CH" sz="1500" dirty="0" smtClean="0">
                <a:solidFill>
                  <a:schemeClr val="accent1"/>
                </a:solidFill>
              </a:rPr>
              <a:t> os </a:t>
            </a:r>
            <a:r>
              <a:rPr lang="fr-CH" sz="1500" dirty="0" err="1" smtClean="0">
                <a:solidFill>
                  <a:schemeClr val="accent1"/>
                </a:solidFill>
              </a:rPr>
              <a:t>desejos</a:t>
            </a:r>
            <a:r>
              <a:rPr lang="fr-CH" sz="1500" dirty="0" smtClean="0">
                <a:solidFill>
                  <a:schemeClr val="accent1"/>
                </a:solidFill>
              </a:rPr>
              <a:t> e </a:t>
            </a:r>
            <a:r>
              <a:rPr lang="fr-CH" sz="1500" dirty="0" err="1" smtClean="0">
                <a:solidFill>
                  <a:schemeClr val="accent1"/>
                </a:solidFill>
              </a:rPr>
              <a:t>necessidades</a:t>
            </a:r>
            <a:r>
              <a:rPr lang="fr-CH" sz="1500" dirty="0" smtClean="0">
                <a:solidFill>
                  <a:schemeClr val="accent1"/>
                </a:solidFill>
              </a:rPr>
              <a:t> do </a:t>
            </a:r>
            <a:r>
              <a:rPr lang="fr-CH" sz="1500" dirty="0" err="1" smtClean="0">
                <a:solidFill>
                  <a:schemeClr val="accent1"/>
                </a:solidFill>
              </a:rPr>
              <a:t>consumidor</a:t>
            </a:r>
            <a:endParaRPr lang="fr-CH" sz="1500" dirty="0" smtClean="0">
              <a:solidFill>
                <a:schemeClr val="accent1"/>
              </a:solidFill>
            </a:endParaRPr>
          </a:p>
          <a:p>
            <a:pPr marL="284163" indent="-284163">
              <a:buClr>
                <a:schemeClr val="tx1"/>
              </a:buClr>
              <a:buFont typeface="Symbol" pitchFamily="18" charset="2"/>
              <a:buChar char="·"/>
            </a:pPr>
            <a:r>
              <a:rPr lang="fr-CH" sz="1500" dirty="0" err="1" smtClean="0">
                <a:solidFill>
                  <a:schemeClr val="accent1"/>
                </a:solidFill>
              </a:rPr>
              <a:t>Desenvolver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produtos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com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sabor</a:t>
            </a:r>
            <a:r>
              <a:rPr lang="fr-CH" sz="1500" dirty="0" smtClean="0">
                <a:solidFill>
                  <a:schemeClr val="accent1"/>
                </a:solidFill>
              </a:rPr>
              <a:t> e </a:t>
            </a:r>
            <a:r>
              <a:rPr lang="fr-CH" sz="1500" dirty="0" err="1" smtClean="0">
                <a:solidFill>
                  <a:schemeClr val="accent1"/>
                </a:solidFill>
              </a:rPr>
              <a:t>vantagens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nutricionais</a:t>
            </a:r>
            <a:endParaRPr lang="fr-CH" sz="1500" dirty="0" smtClean="0">
              <a:solidFill>
                <a:schemeClr val="accent1"/>
              </a:solidFill>
            </a:endParaRPr>
          </a:p>
          <a:p>
            <a:pPr marL="284163" indent="-284163">
              <a:buClr>
                <a:schemeClr val="tx1"/>
              </a:buClr>
              <a:buFont typeface="Symbol" pitchFamily="18" charset="2"/>
              <a:buChar char="·"/>
            </a:pPr>
            <a:r>
              <a:rPr lang="fr-CH" sz="1500" dirty="0" err="1" smtClean="0">
                <a:solidFill>
                  <a:schemeClr val="accent1"/>
                </a:solidFill>
              </a:rPr>
              <a:t>Comunicação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ao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consumidor</a:t>
            </a:r>
            <a:r>
              <a:rPr lang="fr-CH" sz="1500" dirty="0" smtClean="0">
                <a:solidFill>
                  <a:schemeClr val="accent1"/>
                </a:solidFill>
              </a:rPr>
              <a:t> e </a:t>
            </a:r>
            <a:r>
              <a:rPr lang="fr-CH" sz="1500" dirty="0" err="1" smtClean="0">
                <a:solidFill>
                  <a:schemeClr val="accent1"/>
                </a:solidFill>
              </a:rPr>
              <a:t>educação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nutricional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voltada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ao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consumidor</a:t>
            </a:r>
            <a:endParaRPr lang="fr-CH" sz="1500" dirty="0" smtClean="0">
              <a:solidFill>
                <a:schemeClr val="accent1"/>
              </a:solidFill>
            </a:endParaRPr>
          </a:p>
          <a:p>
            <a:pPr marL="284163" indent="-284163">
              <a:buClr>
                <a:schemeClr val="tx1"/>
              </a:buClr>
              <a:buFont typeface="Symbol" pitchFamily="18" charset="2"/>
              <a:buChar char="·"/>
            </a:pPr>
            <a:r>
              <a:rPr lang="fr-CH" sz="1500" dirty="0" err="1" smtClean="0">
                <a:solidFill>
                  <a:schemeClr val="accent1"/>
                </a:solidFill>
              </a:rPr>
              <a:t>Evidências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científicas</a:t>
            </a:r>
            <a:r>
              <a:rPr lang="fr-CH" sz="1500" dirty="0" smtClean="0">
                <a:solidFill>
                  <a:schemeClr val="accent1"/>
                </a:solidFill>
              </a:rPr>
              <a:t> para </a:t>
            </a:r>
            <a:r>
              <a:rPr lang="fr-CH" sz="1500" dirty="0" err="1" smtClean="0">
                <a:solidFill>
                  <a:schemeClr val="accent1"/>
                </a:solidFill>
              </a:rPr>
              <a:t>suportar</a:t>
            </a:r>
            <a:r>
              <a:rPr lang="fr-CH" sz="1500" dirty="0" smtClean="0">
                <a:solidFill>
                  <a:schemeClr val="accent1"/>
                </a:solidFill>
              </a:rPr>
              <a:t> </a:t>
            </a:r>
            <a:r>
              <a:rPr lang="fr-CH" sz="1500" dirty="0" err="1" smtClean="0">
                <a:solidFill>
                  <a:schemeClr val="accent1"/>
                </a:solidFill>
              </a:rPr>
              <a:t>Nutrição</a:t>
            </a:r>
            <a:r>
              <a:rPr lang="fr-CH" sz="1500" dirty="0" smtClean="0">
                <a:solidFill>
                  <a:schemeClr val="accent1"/>
                </a:solidFill>
              </a:rPr>
              <a:t>, </a:t>
            </a:r>
            <a:r>
              <a:rPr lang="fr-CH" sz="1500" dirty="0" err="1" smtClean="0">
                <a:solidFill>
                  <a:schemeClr val="accent1"/>
                </a:solidFill>
              </a:rPr>
              <a:t>Saúde</a:t>
            </a:r>
            <a:r>
              <a:rPr lang="fr-CH" sz="1500" dirty="0" smtClean="0">
                <a:solidFill>
                  <a:schemeClr val="accent1"/>
                </a:solidFill>
              </a:rPr>
              <a:t> e </a:t>
            </a:r>
            <a:r>
              <a:rPr lang="fr-CH" sz="1500" dirty="0" err="1" smtClean="0">
                <a:solidFill>
                  <a:schemeClr val="accent1"/>
                </a:solidFill>
              </a:rPr>
              <a:t>Bem-estar</a:t>
            </a:r>
            <a:endParaRPr lang="fr-CH" sz="1500" dirty="0">
              <a:solidFill>
                <a:schemeClr val="accent1"/>
              </a:solidFill>
            </a:endParaRPr>
          </a:p>
        </p:txBody>
      </p:sp>
      <p:pic>
        <p:nvPicPr>
          <p:cNvPr id="6" name="Picture 4" descr="People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4" y="675037"/>
            <a:ext cx="4427983" cy="508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47664" y="2502090"/>
            <a:ext cx="625951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57263"/>
            <a:r>
              <a:rPr lang="en-US" sz="4400" dirty="0" smtClean="0">
                <a:solidFill>
                  <a:srgbClr val="000099"/>
                </a:solidFill>
              </a:rPr>
              <a:t>World to LAM Market </a:t>
            </a:r>
            <a:br>
              <a:rPr lang="en-US" sz="4400" dirty="0" smtClean="0">
                <a:solidFill>
                  <a:srgbClr val="000099"/>
                </a:solidFill>
              </a:rPr>
            </a:br>
            <a:r>
              <a:rPr lang="pt-BR" sz="3600" i="1" dirty="0" smtClean="0">
                <a:solidFill>
                  <a:srgbClr val="3399FF"/>
                </a:solidFill>
              </a:rPr>
              <a:t>Saúde e Bem-estar</a:t>
            </a:r>
            <a:endParaRPr lang="en-US" sz="3600" i="1" dirty="0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52426" y="330224"/>
            <a:ext cx="6883870" cy="97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All about </a:t>
            </a:r>
            <a:r>
              <a:rPr lang="en-US" dirty="0" smtClean="0"/>
              <a:t>numbers – </a:t>
            </a:r>
            <a:r>
              <a:rPr lang="en-US" dirty="0" err="1" smtClean="0"/>
              <a:t>Saúde</a:t>
            </a:r>
            <a:r>
              <a:rPr lang="en-US" dirty="0" smtClean="0"/>
              <a:t> e </a:t>
            </a:r>
            <a:r>
              <a:rPr lang="en-US" dirty="0" err="1" smtClean="0"/>
              <a:t>Bem</a:t>
            </a:r>
            <a:r>
              <a:rPr lang="en-US" dirty="0" err="1" smtClean="0"/>
              <a:t>-Estar</a:t>
            </a:r>
            <a:r>
              <a:rPr lang="en-US" dirty="0" smtClean="0"/>
              <a:t> no </a:t>
            </a:r>
            <a:r>
              <a:rPr lang="en-US" dirty="0" err="1" smtClean="0"/>
              <a:t>globo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20335" r="23848" b="13993"/>
          <a:stretch/>
        </p:blipFill>
        <p:spPr bwMode="auto">
          <a:xfrm>
            <a:off x="513636" y="1307563"/>
            <a:ext cx="8384340" cy="44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924738" y="1833848"/>
            <a:ext cx="2304256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34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t="21829" r="23953" b="13806"/>
          <a:stretch/>
        </p:blipFill>
        <p:spPr bwMode="auto">
          <a:xfrm>
            <a:off x="629294" y="1412776"/>
            <a:ext cx="8128205" cy="419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35696" y="5157192"/>
            <a:ext cx="72008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1835696" y="2420888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52426" y="330224"/>
            <a:ext cx="6071866" cy="97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All about numbers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4" t="55037" r="37589" b="13060"/>
          <a:stretch/>
        </p:blipFill>
        <p:spPr bwMode="auto">
          <a:xfrm>
            <a:off x="2195736" y="1124744"/>
            <a:ext cx="4248472" cy="419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707904" y="5627122"/>
            <a:ext cx="51816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B3D91"/>
                </a:solidFill>
              </a:rPr>
              <a:t>GNPD Database </a:t>
            </a:r>
            <a:r>
              <a:rPr lang="en-US" sz="1400" b="1" dirty="0" smtClean="0">
                <a:solidFill>
                  <a:srgbClr val="0B3D91"/>
                </a:solidFill>
              </a:rPr>
              <a:t>(Jun 2012 – Jul 2013)</a:t>
            </a:r>
            <a:endParaRPr lang="en-US" sz="1400" b="1" dirty="0">
              <a:solidFill>
                <a:srgbClr val="0B3D9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52426" y="330224"/>
            <a:ext cx="8791574" cy="97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Visão do mercado: Inovações em bebidas lácteas (LATAM)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661605" y="3224422"/>
            <a:ext cx="360040" cy="22208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45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46409" r="20315" b="14599"/>
          <a:stretch/>
        </p:blipFill>
        <p:spPr bwMode="auto">
          <a:xfrm>
            <a:off x="880310" y="1713158"/>
            <a:ext cx="7535780" cy="292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87080" r="28707" b="8279"/>
          <a:stretch/>
        </p:blipFill>
        <p:spPr bwMode="auto">
          <a:xfrm>
            <a:off x="833226" y="4772185"/>
            <a:ext cx="7579613" cy="48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07904" y="5627122"/>
            <a:ext cx="51816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B3D91"/>
                </a:solidFill>
              </a:rPr>
              <a:t>GNPD Database </a:t>
            </a:r>
            <a:r>
              <a:rPr lang="en-US" sz="1400" b="1" dirty="0" smtClean="0">
                <a:solidFill>
                  <a:srgbClr val="0B3D91"/>
                </a:solidFill>
              </a:rPr>
              <a:t>(Jun 2012 – Jul 2013)</a:t>
            </a:r>
            <a:endParaRPr lang="en-US" sz="1400" b="1" dirty="0">
              <a:solidFill>
                <a:srgbClr val="0B3D91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43200" y="457200"/>
            <a:ext cx="5081588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200" tIns="46800" rIns="97200" bIns="46800" anchor="ctr"/>
          <a:lstStyle/>
          <a:p>
            <a:pPr eaLnBrk="1" hangingPunct="1"/>
            <a:endParaRPr lang="en-US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52426" y="330224"/>
            <a:ext cx="7819974" cy="97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América</a:t>
            </a:r>
            <a:r>
              <a:rPr lang="en-US" dirty="0"/>
              <a:t> </a:t>
            </a:r>
            <a:r>
              <a:rPr lang="en-US" dirty="0" smtClean="0"/>
              <a:t>Latina: A </a:t>
            </a:r>
            <a:r>
              <a:rPr lang="en-US" dirty="0" err="1" smtClean="0"/>
              <a:t>importância</a:t>
            </a:r>
            <a:r>
              <a:rPr lang="en-US" dirty="0" smtClean="0"/>
              <a:t> de </a:t>
            </a:r>
            <a:r>
              <a:rPr lang="en-US" dirty="0" err="1" smtClean="0"/>
              <a:t>vitaminas</a:t>
            </a:r>
            <a:r>
              <a:rPr lang="en-US" dirty="0" smtClean="0"/>
              <a:t> e </a:t>
            </a:r>
            <a:r>
              <a:rPr lang="en-US" dirty="0" err="1" smtClean="0"/>
              <a:t>minerais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bebidas</a:t>
            </a:r>
            <a:r>
              <a:rPr lang="en-US" dirty="0" smtClean="0"/>
              <a:t> </a:t>
            </a:r>
            <a:r>
              <a:rPr lang="en-US" dirty="0" err="1" smtClean="0"/>
              <a:t>lácteas</a:t>
            </a:r>
            <a:r>
              <a:rPr lang="en-US" dirty="0" smtClean="0"/>
              <a:t> (</a:t>
            </a:r>
            <a:r>
              <a:rPr lang="en-US" dirty="0" err="1" smtClean="0"/>
              <a:t>inovações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6"/>
          </p:nvPr>
        </p:nvSpPr>
        <p:spPr>
          <a:xfrm>
            <a:off x="352426" y="4761629"/>
            <a:ext cx="8285604" cy="121428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De </a:t>
            </a:r>
            <a:r>
              <a:rPr lang="en-GB" dirty="0" err="1" smtClean="0"/>
              <a:t>acordo</a:t>
            </a:r>
            <a:r>
              <a:rPr lang="en-GB" dirty="0" smtClean="0"/>
              <a:t> com dados </a:t>
            </a:r>
            <a:r>
              <a:rPr lang="en-GB" dirty="0" err="1" smtClean="0"/>
              <a:t>sobre</a:t>
            </a:r>
            <a:r>
              <a:rPr lang="en-GB" dirty="0" smtClean="0"/>
              <a:t> </a:t>
            </a:r>
            <a:r>
              <a:rPr lang="en-GB" dirty="0" err="1" smtClean="0"/>
              <a:t>ingredientes</a:t>
            </a:r>
            <a:r>
              <a:rPr lang="en-GB" dirty="0" smtClean="0"/>
              <a:t> da </a:t>
            </a:r>
            <a:r>
              <a:rPr lang="en-GB" dirty="0" err="1" smtClean="0"/>
              <a:t>Euromonitor</a:t>
            </a:r>
            <a:r>
              <a:rPr lang="en-GB" dirty="0" smtClean="0"/>
              <a:t> International, </a:t>
            </a:r>
            <a:r>
              <a:rPr lang="en-GB" dirty="0" err="1" smtClean="0"/>
              <a:t>são</a:t>
            </a:r>
            <a:r>
              <a:rPr lang="en-GB" dirty="0" smtClean="0"/>
              <a:t> </a:t>
            </a:r>
            <a:r>
              <a:rPr lang="en-GB" dirty="0" err="1" smtClean="0"/>
              <a:t>consumidos</a:t>
            </a:r>
            <a:r>
              <a:rPr lang="en-GB" dirty="0" smtClean="0"/>
              <a:t>  </a:t>
            </a:r>
            <a:r>
              <a:rPr lang="en-GB" dirty="0" smtClean="0"/>
              <a:t>4.1 </a:t>
            </a:r>
            <a:r>
              <a:rPr lang="en-GB" dirty="0" err="1" smtClean="0"/>
              <a:t>milhões</a:t>
            </a:r>
            <a:r>
              <a:rPr lang="en-GB" dirty="0" smtClean="0"/>
              <a:t> de </a:t>
            </a:r>
            <a:r>
              <a:rPr lang="en-GB" dirty="0" err="1" smtClean="0"/>
              <a:t>toneladas</a:t>
            </a:r>
            <a:r>
              <a:rPr lang="en-GB" dirty="0" smtClean="0"/>
              <a:t> de </a:t>
            </a:r>
            <a:r>
              <a:rPr lang="en-GB" dirty="0" err="1" smtClean="0"/>
              <a:t>sal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comida </a:t>
            </a:r>
            <a:r>
              <a:rPr lang="en-GB" dirty="0" err="1" smtClean="0"/>
              <a:t>industrializada</a:t>
            </a:r>
            <a:r>
              <a:rPr lang="en-GB" dirty="0" smtClean="0"/>
              <a:t> no </a:t>
            </a:r>
            <a:r>
              <a:rPr lang="en-GB" dirty="0" err="1" smtClean="0"/>
              <a:t>mundo</a:t>
            </a:r>
            <a:r>
              <a:rPr lang="en-GB" dirty="0" smtClean="0"/>
              <a:t>.</a:t>
            </a:r>
            <a:endParaRPr lang="en-GB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/>
              <a:t>A </a:t>
            </a:r>
            <a:r>
              <a:rPr lang="en-GB" dirty="0" err="1" smtClean="0"/>
              <a:t>indústria</a:t>
            </a:r>
            <a:r>
              <a:rPr lang="en-GB" dirty="0" smtClean="0"/>
              <a:t> de </a:t>
            </a:r>
            <a:r>
              <a:rPr lang="en-GB" dirty="0" err="1" smtClean="0"/>
              <a:t>panificação</a:t>
            </a:r>
            <a:r>
              <a:rPr lang="en-GB" dirty="0" smtClean="0"/>
              <a:t> é a principal </a:t>
            </a:r>
            <a:r>
              <a:rPr lang="en-GB" dirty="0" err="1" smtClean="0"/>
              <a:t>consumidora</a:t>
            </a:r>
            <a:r>
              <a:rPr lang="en-GB" dirty="0" smtClean="0"/>
              <a:t> disso, com </a:t>
            </a:r>
            <a:r>
              <a:rPr lang="en-GB" dirty="0" err="1" smtClean="0"/>
              <a:t>aproximadamente</a:t>
            </a:r>
            <a:r>
              <a:rPr lang="en-GB" dirty="0" smtClean="0"/>
              <a:t> 1.9 </a:t>
            </a:r>
            <a:r>
              <a:rPr lang="en-GB" dirty="0" err="1" smtClean="0"/>
              <a:t>milhões</a:t>
            </a:r>
            <a:r>
              <a:rPr lang="en-GB" dirty="0" smtClean="0"/>
              <a:t> de </a:t>
            </a:r>
            <a:r>
              <a:rPr lang="en-GB" dirty="0" err="1" smtClean="0"/>
              <a:t>toneladas</a:t>
            </a:r>
            <a:r>
              <a:rPr lang="en-GB" dirty="0" smtClean="0"/>
              <a:t> </a:t>
            </a:r>
            <a:r>
              <a:rPr lang="en-GB" dirty="0" smtClean="0"/>
              <a:t>(46% </a:t>
            </a:r>
            <a:r>
              <a:rPr lang="en-GB" dirty="0" smtClean="0"/>
              <a:t>do total), </a:t>
            </a:r>
            <a:r>
              <a:rPr lang="en-GB" dirty="0" err="1" smtClean="0"/>
              <a:t>seguido</a:t>
            </a:r>
            <a:r>
              <a:rPr lang="en-GB" dirty="0" smtClean="0"/>
              <a:t> 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molhos</a:t>
            </a:r>
            <a:r>
              <a:rPr lang="en-GB" dirty="0" smtClean="0"/>
              <a:t> e </a:t>
            </a:r>
            <a:r>
              <a:rPr lang="en-GB" dirty="0" err="1" smtClean="0"/>
              <a:t>condimentos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nl-NL" dirty="0" err="1" smtClean="0">
                <a:effectLst/>
              </a:rPr>
              <a:t>Sódio</a:t>
            </a:r>
            <a:r>
              <a:rPr lang="nl-NL" dirty="0" smtClean="0">
                <a:effectLst/>
              </a:rPr>
              <a:t/>
            </a:r>
            <a:br>
              <a:rPr lang="nl-NL" dirty="0" smtClean="0">
                <a:effectLst/>
              </a:rPr>
            </a:br>
            <a:r>
              <a:rPr lang="nl-NL" sz="2400" i="1" dirty="0" err="1" smtClean="0">
                <a:effectLst/>
              </a:rPr>
              <a:t>Potencial</a:t>
            </a:r>
            <a:r>
              <a:rPr lang="nl-NL" sz="2400" i="1" dirty="0" smtClean="0">
                <a:effectLst/>
              </a:rPr>
              <a:t> de </a:t>
            </a:r>
            <a:r>
              <a:rPr lang="nl-NL" sz="2400" i="1" dirty="0" err="1" smtClean="0">
                <a:effectLst/>
              </a:rPr>
              <a:t>Mercado</a:t>
            </a:r>
            <a:endParaRPr lang="nl-NL" sz="2400" i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14E7F9F-570A-40D4-8538-087D4641B50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aphicFrame>
        <p:nvGraphicFramePr>
          <p:cNvPr id="1551362" name="Content Placeholder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71249"/>
              </p:ext>
            </p:extLst>
          </p:nvPr>
        </p:nvGraphicFramePr>
        <p:xfrm>
          <a:off x="4955104" y="1222499"/>
          <a:ext cx="3201988" cy="37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r:id="rId3" imgW="4755292" imgH="5675868" progId="Excel.Sheet.8">
                  <p:embed/>
                </p:oleObj>
              </mc:Choice>
              <mc:Fallback>
                <p:oleObj r:id="rId3" imgW="4755292" imgH="567586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104" y="1222499"/>
                        <a:ext cx="3201988" cy="370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1363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174863"/>
              </p:ext>
            </p:extLst>
          </p:nvPr>
        </p:nvGraphicFramePr>
        <p:xfrm>
          <a:off x="513636" y="1350093"/>
          <a:ext cx="3502025" cy="3411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r:id="rId5" imgW="5060119" imgH="5383235" progId="Excel.Sheet.8">
                  <p:embed/>
                </p:oleObj>
              </mc:Choice>
              <mc:Fallback>
                <p:oleObj r:id="rId5" imgW="5060119" imgH="538323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36" y="1350093"/>
                        <a:ext cx="3502025" cy="34115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4"/>
          <p:cNvSpPr>
            <a:spLocks noGrp="1"/>
          </p:cNvSpPr>
          <p:nvPr>
            <p:ph type="dt" sz="half" idx="17"/>
          </p:nvPr>
        </p:nvSpPr>
        <p:spPr>
          <a:xfrm>
            <a:off x="629294" y="6480970"/>
            <a:ext cx="792000" cy="273600"/>
          </a:xfrm>
        </p:spPr>
        <p:txBody>
          <a:bodyPr/>
          <a:lstStyle/>
          <a:p>
            <a:pPr>
              <a:defRPr/>
            </a:pPr>
            <a:fld id="{5F0DBD6C-1C68-4D58-A973-00D6AB979B3C}" type="datetime1">
              <a:rPr lang="en-US" sz="800" smtClean="0"/>
              <a:pPr>
                <a:defRPr/>
              </a:pPr>
              <a:t>9/23/2013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959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/>
          <a:lstStyle/>
          <a:p>
            <a:fld id="{DF50BC54-82C0-411D-A966-0159842D18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52426" y="304800"/>
            <a:ext cx="5819774" cy="431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Our specialties</a:t>
            </a:r>
            <a:br>
              <a:rPr lang="en-US" dirty="0" smtClean="0"/>
            </a:b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14" name="Picture 8" descr="G:\Communications\Image database\Photos and Graphics\Photos\Source files\Food &amp; Nutrition\Icon\label-friendly-rg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4" y="3191616"/>
            <a:ext cx="949006" cy="9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Communications\Image database\Photos and Graphics\Photos\Source files\Food &amp; Nutrition\Icon\sodium-reduction-rg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6" y="2097834"/>
            <a:ext cx="890151" cy="8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Communications\Image database\Photos and Graphics\Photos\Source files\Food &amp; Nutrition\Icon\acidification-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5" y="4408823"/>
            <a:ext cx="970849" cy="9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Communications\Image database\Photos and Graphics\Photos\Source files\Food &amp; Nutrition\Icon\nutrition-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14830"/>
            <a:ext cx="973273" cy="97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Communications\Image database\Photos and Graphics\Photos\Source files\Food &amp; Nutrition\Icon\taste-rg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27" y="2097835"/>
            <a:ext cx="953907" cy="9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Communications\Image database\Photos and Graphics\Photos\Source files\Food &amp; Nutrition\Icon\shelflife-rg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399"/>
            <a:ext cx="1005401" cy="100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Communications\Image database\Photos and Graphics\Photos\Source files\Food &amp; Nutrition\Icon\food-safety-rg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57888"/>
            <a:ext cx="9116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29244" y="1195717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Shelf life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29244" y="2350151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Taste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48737" y="3472934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Nutrition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1736" y="4686746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Acidification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45536" y="3456539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Label friendly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5785" y="2333756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Sodium reduction</a:t>
            </a:r>
            <a:endParaRPr lang="en-US" b="1" kern="0" dirty="0">
              <a:solidFill>
                <a:srgbClr val="8E2F8D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45536" y="1214027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Food safety</a:t>
            </a:r>
            <a:endParaRPr lang="en-US" b="1" kern="0" dirty="0">
              <a:solidFill>
                <a:srgbClr val="8E2F8D"/>
              </a:solidFill>
            </a:endParaRPr>
          </a:p>
        </p:txBody>
      </p:sp>
      <p:pic>
        <p:nvPicPr>
          <p:cNvPr id="3080" name="Picture 8" descr="G:\Communications\Image database\Photos and Graphics\Photos\Source files\Food &amp; Nutrition\Icon\modeling-tools-rgb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25613"/>
            <a:ext cx="981666" cy="9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283001" y="4683739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8E2F8D"/>
                </a:solidFill>
              </a:rPr>
              <a:t>Predictive modeling</a:t>
            </a:r>
            <a:endParaRPr lang="en-US" b="1" kern="0" dirty="0">
              <a:solidFill>
                <a:srgbClr val="8E2F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6"/>
          </p:nvPr>
        </p:nvSpPr>
        <p:spPr>
          <a:xfrm>
            <a:off x="4158988" y="1266989"/>
            <a:ext cx="4530608" cy="2066060"/>
          </a:xfrm>
          <a:solidFill>
            <a:srgbClr val="0070C0"/>
          </a:solidFill>
        </p:spPr>
        <p:txBody>
          <a:bodyPr lIns="91440"/>
          <a:lstStyle/>
          <a:p>
            <a:pPr marL="0" indent="2063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Cardiovascular disease cost </a:t>
            </a:r>
            <a:r>
              <a:rPr lang="en-US" sz="1600" b="1" u="sng" dirty="0" smtClean="0">
                <a:solidFill>
                  <a:schemeClr val="bg1"/>
                </a:solidFill>
              </a:rPr>
              <a:t>€169 billion/year</a:t>
            </a:r>
          </a:p>
          <a:p>
            <a:pPr marL="0" indent="2063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(Leal et al.; 2006, Europe)</a:t>
            </a:r>
          </a:p>
          <a:p>
            <a:pPr marL="0" indent="1588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158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In UK salt intake dropped </a:t>
            </a:r>
            <a:r>
              <a:rPr lang="en-US" sz="1400" u="sng" dirty="0" smtClean="0">
                <a:solidFill>
                  <a:schemeClr val="bg1"/>
                </a:solidFill>
              </a:rPr>
              <a:t>from 9.5 to 8.6 grams. </a:t>
            </a:r>
            <a:r>
              <a:rPr lang="en-US" sz="1400" dirty="0" smtClean="0">
                <a:solidFill>
                  <a:schemeClr val="bg1"/>
                </a:solidFill>
              </a:rPr>
              <a:t>The (FSA) strategy costs £15 million but resulted in </a:t>
            </a:r>
            <a:r>
              <a:rPr lang="en-US" sz="1400" b="1" dirty="0" smtClean="0">
                <a:solidFill>
                  <a:schemeClr val="bg1"/>
                </a:solidFill>
              </a:rPr>
              <a:t>£1.5 billion</a:t>
            </a:r>
            <a:r>
              <a:rPr lang="en-US" sz="1400" dirty="0" smtClean="0">
                <a:solidFill>
                  <a:schemeClr val="bg1"/>
                </a:solidFill>
              </a:rPr>
              <a:t> in health savings.</a:t>
            </a:r>
          </a:p>
          <a:p>
            <a:pPr marL="0" indent="1588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 smtClean="0">
                <a:solidFill>
                  <a:schemeClr val="bg1"/>
                </a:solidFill>
              </a:rPr>
              <a:t>(Prof. G McGregor, Consensus Action on Salt &amp; Health, 2010)</a:t>
            </a:r>
          </a:p>
          <a:p>
            <a:pPr>
              <a:buNone/>
            </a:pPr>
            <a:endParaRPr lang="en-US" sz="1100" dirty="0" smtClean="0"/>
          </a:p>
          <a:p>
            <a:pPr>
              <a:buNone/>
            </a:pPr>
            <a:r>
              <a:rPr lang="en-US" sz="1400" dirty="0" smtClean="0"/>
              <a:t>	</a:t>
            </a:r>
            <a:endParaRPr lang="en-US" sz="1800" dirty="0" smtClean="0"/>
          </a:p>
          <a:p>
            <a:pPr>
              <a:buNone/>
            </a:pPr>
            <a:r>
              <a:rPr lang="en-US" sz="1400" dirty="0" smtClean="0"/>
              <a:t>	</a:t>
            </a:r>
            <a:r>
              <a:rPr lang="en-US" sz="1800" dirty="0" smtClean="0"/>
              <a:t>	</a:t>
            </a:r>
            <a:endParaRPr lang="en-US" sz="1800" dirty="0" smtClean="0">
              <a:hlinkClick r:id="rId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nl-NL" dirty="0" err="1" smtClean="0">
                <a:effectLst/>
              </a:rPr>
              <a:t>Why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sodium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reduction</a:t>
            </a:r>
            <a:r>
              <a:rPr lang="nl-NL" dirty="0" smtClean="0">
                <a:effectLst/>
              </a:rPr>
              <a:t>?</a:t>
            </a:r>
            <a:r>
              <a:rPr lang="nl-NL" dirty="0" smtClean="0">
                <a:effectLst/>
              </a:rPr>
              <a:t/>
            </a:r>
            <a:br>
              <a:rPr lang="nl-NL" dirty="0" smtClean="0">
                <a:effectLst/>
              </a:rPr>
            </a:br>
            <a:r>
              <a:rPr lang="nl-NL" sz="2400" i="1" dirty="0" err="1" smtClean="0">
                <a:effectLst/>
              </a:rPr>
              <a:t>Saving</a:t>
            </a:r>
            <a:r>
              <a:rPr lang="nl-NL" sz="2400" i="1" dirty="0" smtClean="0">
                <a:effectLst/>
              </a:rPr>
              <a:t> </a:t>
            </a:r>
            <a:r>
              <a:rPr lang="nl-NL" sz="2400" i="1" dirty="0" err="1" smtClean="0">
                <a:effectLst/>
              </a:rPr>
              <a:t>lives</a:t>
            </a:r>
            <a:r>
              <a:rPr lang="nl-NL" sz="2400" i="1" dirty="0" smtClean="0">
                <a:effectLst/>
              </a:rPr>
              <a:t> </a:t>
            </a:r>
            <a:r>
              <a:rPr lang="nl-NL" sz="2400" i="1" dirty="0" err="1" smtClean="0">
                <a:effectLst/>
              </a:rPr>
              <a:t>and</a:t>
            </a:r>
            <a:r>
              <a:rPr lang="nl-NL" sz="2400" i="1" dirty="0" smtClean="0">
                <a:effectLst/>
              </a:rPr>
              <a:t> money</a:t>
            </a:r>
            <a:endParaRPr lang="nl-NL" i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14E7F9F-570A-40D4-8538-087D4641B50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2753" y="1617921"/>
            <a:ext cx="3324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To reduce the risk of cardiovascular disease the WHO (2013) recommends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≤2000 mg sodium/day </a:t>
            </a:r>
            <a:r>
              <a:rPr lang="en-US" sz="1600" dirty="0" smtClean="0">
                <a:latin typeface="+mn-lt"/>
              </a:rPr>
              <a:t>and</a:t>
            </a:r>
            <a:endParaRPr lang="en-US" sz="1600" dirty="0" smtClean="0">
              <a:latin typeface="+mn-lt"/>
            </a:endParaRPr>
          </a:p>
        </p:txBody>
      </p:sp>
      <p:pic>
        <p:nvPicPr>
          <p:cNvPr id="11" name="Picture 6" descr="http://www.worldactiononsalt.com/images/wash_clr-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592" y="4514267"/>
            <a:ext cx="1239858" cy="102986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3170" y="3562350"/>
            <a:ext cx="1897130" cy="58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t3.gstatic.com/images?q=tbn:ANd9GcTKnQcCE6h8r2H9yjrjYgBCOwhBTZDQa577P5pdkxeMRiIH8FL5"/>
          <p:cNvPicPr>
            <a:picLocks noChangeAspect="1" noChangeArrowheads="1"/>
          </p:cNvPicPr>
          <p:nvPr/>
        </p:nvPicPr>
        <p:blipFill>
          <a:blip r:embed="rId6" cstate="print"/>
          <a:srcRect t="52830"/>
          <a:stretch>
            <a:fillRect/>
          </a:stretch>
        </p:blipFill>
        <p:spPr bwMode="auto">
          <a:xfrm>
            <a:off x="7080486" y="5796984"/>
            <a:ext cx="969794" cy="40747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52426" y="3490316"/>
            <a:ext cx="62658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800" dirty="0" smtClean="0">
              <a:latin typeface="+mn-lt"/>
            </a:endParaRPr>
          </a:p>
          <a:p>
            <a:r>
              <a:rPr lang="nl-NL" sz="1800" b="1" dirty="0" smtClean="0">
                <a:latin typeface="+mn-lt"/>
              </a:rPr>
              <a:t>Public Organisations </a:t>
            </a:r>
            <a:r>
              <a:rPr lang="nl-NL" sz="1800" dirty="0" smtClean="0">
                <a:latin typeface="+mn-lt"/>
              </a:rPr>
              <a:t>e.g. FSA (UK) and NSRI (USA) set targets for sodium content in different foods</a:t>
            </a:r>
          </a:p>
          <a:p>
            <a:endParaRPr lang="nl-NL" sz="1800" dirty="0" smtClean="0">
              <a:latin typeface="+mn-lt"/>
            </a:endParaRPr>
          </a:p>
          <a:p>
            <a:r>
              <a:rPr lang="nl-NL" sz="1800" b="1" dirty="0" smtClean="0">
                <a:latin typeface="+mn-lt"/>
              </a:rPr>
              <a:t>NGO’s </a:t>
            </a:r>
            <a:r>
              <a:rPr lang="nl-NL" sz="1800" dirty="0" smtClean="0">
                <a:latin typeface="+mn-lt"/>
              </a:rPr>
              <a:t>e.g. WASH, CASH follow the progres</a:t>
            </a:r>
          </a:p>
          <a:p>
            <a:endParaRPr lang="nl-NL" sz="1800" b="1" dirty="0" smtClean="0">
              <a:latin typeface="+mn-lt"/>
            </a:endParaRPr>
          </a:p>
          <a:p>
            <a:pPr marL="0" lvl="1"/>
            <a:r>
              <a:rPr lang="nl-NL" sz="1800" b="1" dirty="0" smtClean="0">
                <a:latin typeface="+mn-lt"/>
              </a:rPr>
              <a:t>Companies</a:t>
            </a:r>
            <a:r>
              <a:rPr lang="nl-NL" sz="1800" dirty="0" smtClean="0">
                <a:latin typeface="+mn-lt"/>
              </a:rPr>
              <a:t> e.g. </a:t>
            </a:r>
            <a:r>
              <a:rPr lang="en-US" sz="1800" dirty="0" smtClean="0">
                <a:latin typeface="+mn-lt"/>
              </a:rPr>
              <a:t>Nestle, Unilever, Boar’s head, Kraft, Heinz, Butterball, Wall-Mart, etc. are busy reducing sodium</a:t>
            </a:r>
            <a:endParaRPr lang="en-US" sz="2400" dirty="0" smtClean="0">
              <a:latin typeface="+mn-lt"/>
            </a:endParaRPr>
          </a:p>
          <a:p>
            <a:endParaRPr lang="nl-NL" sz="1600" b="1" dirty="0" smtClean="0"/>
          </a:p>
          <a:p>
            <a:endParaRPr lang="nl-NL" sz="1600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7"/>
          </p:nvPr>
        </p:nvSpPr>
        <p:spPr>
          <a:xfrm>
            <a:off x="629294" y="6480970"/>
            <a:ext cx="792000" cy="273600"/>
          </a:xfrm>
        </p:spPr>
        <p:txBody>
          <a:bodyPr/>
          <a:lstStyle/>
          <a:p>
            <a:pPr>
              <a:defRPr/>
            </a:pPr>
            <a:fld id="{5F0DBD6C-1C68-4D58-A973-00D6AB979B3C}" type="datetime1">
              <a:rPr lang="en-US" sz="800" smtClean="0"/>
              <a:pPr>
                <a:defRPr/>
              </a:pPr>
              <a:t>9/23/2013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325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a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730" y="1321070"/>
            <a:ext cx="8092718" cy="441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nl-NL" dirty="0" err="1" smtClean="0">
                <a:effectLst/>
              </a:rPr>
              <a:t>Redução</a:t>
            </a:r>
            <a:r>
              <a:rPr lang="nl-NL" dirty="0" smtClean="0">
                <a:effectLst/>
              </a:rPr>
              <a:t> de </a:t>
            </a:r>
            <a:r>
              <a:rPr lang="nl-NL" dirty="0" err="1" smtClean="0">
                <a:effectLst/>
              </a:rPr>
              <a:t>Sal</a:t>
            </a:r>
            <a:r>
              <a:rPr lang="nl-NL" dirty="0" smtClean="0">
                <a:effectLst/>
              </a:rPr>
              <a:t/>
            </a:r>
            <a:br>
              <a:rPr lang="nl-NL" dirty="0" smtClean="0">
                <a:effectLst/>
              </a:rPr>
            </a:br>
            <a:r>
              <a:rPr lang="nl-NL" dirty="0" err="1" smtClean="0">
                <a:effectLst/>
              </a:rPr>
              <a:t>Ação</a:t>
            </a:r>
            <a:r>
              <a:rPr lang="nl-NL" dirty="0" smtClean="0">
                <a:effectLst/>
              </a:rPr>
              <a:t> </a:t>
            </a:r>
            <a:r>
              <a:rPr lang="nl-NL" dirty="0" err="1" smtClean="0">
                <a:effectLst/>
              </a:rPr>
              <a:t>global</a:t>
            </a:r>
            <a:r>
              <a:rPr lang="nl-NL" dirty="0" smtClean="0">
                <a:effectLst/>
              </a:rPr>
              <a:t>?</a:t>
            </a:r>
            <a:endParaRPr lang="nl-NL" i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14E7F9F-570A-40D4-8538-087D4641B50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7"/>
          </p:nvPr>
        </p:nvSpPr>
        <p:spPr>
          <a:xfrm>
            <a:off x="629294" y="6480970"/>
            <a:ext cx="792000" cy="273600"/>
          </a:xfrm>
        </p:spPr>
        <p:txBody>
          <a:bodyPr/>
          <a:lstStyle/>
          <a:p>
            <a:pPr>
              <a:defRPr/>
            </a:pPr>
            <a:fld id="{5F0DBD6C-1C68-4D58-A973-00D6AB979B3C}" type="datetime1">
              <a:rPr lang="en-US" sz="800" smtClean="0"/>
              <a:pPr>
                <a:defRPr/>
              </a:pPr>
              <a:t>9/23/2013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08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Redução de Sódio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194" name="Picture 2" descr="http://mystilllife.files.wordpress.com/2010/03/food-makers-lowering-salt-content-getty-imagesfood-makers-lowering-salt-content-getty-images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933316" cy="23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94872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Consumo de Sal</a:t>
            </a:r>
            <a:endParaRPr kumimoji="0" lang="pt-BR" sz="18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graphicFrame>
        <p:nvGraphicFramePr>
          <p:cNvPr id="1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921945"/>
              </p:ext>
            </p:extLst>
          </p:nvPr>
        </p:nvGraphicFramePr>
        <p:xfrm>
          <a:off x="539552" y="1334185"/>
          <a:ext cx="8125616" cy="463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5220829" y="1074057"/>
            <a:ext cx="3423557" cy="1088572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41611" y="2053763"/>
            <a:ext cx="3423557" cy="1088572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241611" y="2924620"/>
            <a:ext cx="3423557" cy="1088572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241611" y="4013192"/>
            <a:ext cx="3423557" cy="1088572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  <p:bldP spid="21" grpId="0" animBg="1"/>
      <p:bldP spid="22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496" y="341313"/>
            <a:ext cx="7634287" cy="1143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Sódio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5496" y="1484313"/>
            <a:ext cx="3606907" cy="46370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marR="0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marR="0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marR="0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600" marR="0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5888" marR="0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smtClean="0"/>
              <a:t>Redução do teor de sódio em alimentos processados é a maior tendência  atualmente.</a:t>
            </a:r>
          </a:p>
          <a:p>
            <a:r>
              <a:rPr lang="pt-BR" sz="1400" smtClean="0"/>
              <a:t>Legislação está colocando o assunto em evidência.</a:t>
            </a:r>
          </a:p>
          <a:p>
            <a:r>
              <a:rPr lang="pt-BR" sz="1400" smtClean="0"/>
              <a:t>Grandes empresas alimenticias(Kraft, Unilever, McCain, Vion, Arla Foods,…) colocaram metas voluntárias para a redução do teor de sal em seus produtos. </a:t>
            </a:r>
          </a:p>
          <a:p>
            <a:endParaRPr lang="en-US" sz="1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350" y="654976"/>
            <a:ext cx="4236950" cy="316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05064"/>
            <a:ext cx="3799966" cy="190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6248400" y="2514600"/>
            <a:ext cx="195309" cy="98542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 sódio na dieta</a:t>
            </a:r>
            <a:br>
              <a:rPr lang="pt-BR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6013" y="95273"/>
            <a:ext cx="7634287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5270" y="1056825"/>
            <a:ext cx="4519494" cy="493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topnews.net.nz/data/World-Health-Organiza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2811" y="5022548"/>
            <a:ext cx="956063" cy="973990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674" y="620688"/>
            <a:ext cx="3550449" cy="403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7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 sódio na dieta</a:t>
            </a:r>
            <a:br>
              <a:rPr lang="pt-BR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6013" y="95273"/>
            <a:ext cx="7634287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pic>
        <p:nvPicPr>
          <p:cNvPr id="8" name="Picture 4" descr="http://topnews.net.nz/data/World-Health-Organiz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2811" y="5022548"/>
            <a:ext cx="956063" cy="973990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674" y="620688"/>
            <a:ext cx="3550449" cy="403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463" y="332656"/>
            <a:ext cx="3716192" cy="56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7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7"/>
            <a:ext cx="5184428" cy="581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260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58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2388269" y="2042555"/>
          <a:ext cx="4653980" cy="4015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4392" y="375539"/>
            <a:ext cx="4000879" cy="138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7675" y="4090755"/>
            <a:ext cx="1717084" cy="139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10"/>
          <p:cNvGrpSpPr/>
          <p:nvPr/>
        </p:nvGrpSpPr>
        <p:grpSpPr>
          <a:xfrm>
            <a:off x="7136692" y="3538353"/>
            <a:ext cx="1482725" cy="2737877"/>
            <a:chOff x="7136692" y="3538353"/>
            <a:chExt cx="1482725" cy="2737877"/>
          </a:xfrm>
        </p:grpSpPr>
        <p:pic>
          <p:nvPicPr>
            <p:cNvPr id="10" name="Picture 4" descr="logoABIA-Credibilidad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62092" y="5121087"/>
              <a:ext cx="1457325" cy="477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http://www.iqpc.com/uploadedImages/EventContent/Brazil/2009/April/11176003/Assets/ABIAM2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9249" y="5788389"/>
              <a:ext cx="1238958" cy="487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4" descr="http://www.tree.inf.br/arquivos/Image/clientes/abima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36692" y="4424129"/>
              <a:ext cx="1482725" cy="542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6" descr="http://www.trigoesaude.com.br/imagens/links-uteis/logo-abip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136693" y="3538353"/>
              <a:ext cx="813508" cy="710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46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116013" y="341313"/>
            <a:ext cx="7634287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Ações Governo / Indústria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/>
        </p:nvGraphicFramePr>
        <p:xfrm>
          <a:off x="279400" y="1368425"/>
          <a:ext cx="4459717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9118" y="1368425"/>
            <a:ext cx="3932961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5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presence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29294" y="6480970"/>
            <a:ext cx="792000" cy="273600"/>
          </a:xfrm>
          <a:prstGeom prst="rect">
            <a:avLst/>
          </a:prstGeom>
        </p:spPr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65236" y="6480970"/>
            <a:ext cx="248400" cy="273600"/>
          </a:xfrm>
          <a:prstGeom prst="rect">
            <a:avLst/>
          </a:prstGeom>
        </p:spPr>
        <p:txBody>
          <a:bodyPr/>
          <a:lstStyle/>
          <a:p>
            <a:fld id="{DF50BC54-82C0-411D-A966-0159842D18D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" r="2110"/>
          <a:stretch/>
        </p:blipFill>
        <p:spPr>
          <a:xfrm>
            <a:off x="352426" y="1066800"/>
            <a:ext cx="8467615" cy="42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Action Button: Help 8">
            <a:hlinkClick r:id="" action="ppaction://noaction" highlightClick="1"/>
          </p:cNvPr>
          <p:cNvSpPr/>
          <p:nvPr/>
        </p:nvSpPr>
        <p:spPr bwMode="auto">
          <a:xfrm>
            <a:off x="2524125" y="1543978"/>
            <a:ext cx="3492500" cy="4082122"/>
          </a:xfrm>
          <a:prstGeom prst="actionButtonHelp">
            <a:avLst/>
          </a:prstGeom>
          <a:solidFill>
            <a:srgbClr val="DDDDD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116013" y="341313"/>
            <a:ext cx="7634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O que é uma boa redução de sal??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8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1116013" y="341313"/>
            <a:ext cx="7634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O que é uma boa redução de sal??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23" name="Picture 2" descr="http://t1.gstatic.com/images?q=tbn:ANd9GcR1MZfzF4-v8ExNapCYCn0AVPx5eAN4fGOUWXgpMF1yCt-zAMv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265" y="2375363"/>
            <a:ext cx="2704347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http://t2.gstatic.com/images?q=tbn:ANd9GcQo6x6JWdmBJhwyJb-GQ19_j2yUP7bjkGks8-5y1cDyViy2lbLV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9025" y="1756239"/>
            <a:ext cx="2416175" cy="2836379"/>
          </a:xfrm>
          <a:prstGeom prst="rect">
            <a:avLst/>
          </a:prstGeom>
          <a:noFill/>
        </p:spPr>
      </p:pic>
      <p:grpSp>
        <p:nvGrpSpPr>
          <p:cNvPr id="25" name="Group 18"/>
          <p:cNvGrpSpPr/>
          <p:nvPr/>
        </p:nvGrpSpPr>
        <p:grpSpPr>
          <a:xfrm>
            <a:off x="622306" y="1756239"/>
            <a:ext cx="1606944" cy="3314700"/>
            <a:chOff x="622306" y="1756239"/>
            <a:chExt cx="1606944" cy="3314700"/>
          </a:xfrm>
        </p:grpSpPr>
        <p:grpSp>
          <p:nvGrpSpPr>
            <p:cNvPr id="26" name="Group 25"/>
            <p:cNvGrpSpPr/>
            <p:nvPr/>
          </p:nvGrpSpPr>
          <p:grpSpPr>
            <a:xfrm>
              <a:off x="708561" y="1756239"/>
              <a:ext cx="1219200" cy="3314700"/>
              <a:chOff x="3295650" y="1441450"/>
              <a:chExt cx="1219200" cy="3314700"/>
            </a:xfrm>
            <a:solidFill>
              <a:srgbClr val="DDDDDD">
                <a:lumMod val="25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5" name="Minus 34"/>
              <p:cNvSpPr/>
              <p:nvPr/>
            </p:nvSpPr>
            <p:spPr bwMode="auto">
              <a:xfrm rot="6731312">
                <a:off x="2247900" y="2489200"/>
                <a:ext cx="3314700" cy="1219200"/>
              </a:xfrm>
              <a:prstGeom prst="mathMinus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3517900" y="1955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3949700" y="3733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7" name="Group 10"/>
            <p:cNvGrpSpPr/>
            <p:nvPr/>
          </p:nvGrpSpPr>
          <p:grpSpPr>
            <a:xfrm>
              <a:off x="622306" y="1803864"/>
              <a:ext cx="222250" cy="819150"/>
              <a:chOff x="3295650" y="1441450"/>
              <a:chExt cx="1219200" cy="3314700"/>
            </a:xfrm>
            <a:solidFill>
              <a:srgbClr val="FFC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32" name="Minus 31"/>
              <p:cNvSpPr/>
              <p:nvPr/>
            </p:nvSpPr>
            <p:spPr bwMode="auto">
              <a:xfrm rot="6731312">
                <a:off x="2247900" y="2489200"/>
                <a:ext cx="3314700" cy="1219200"/>
              </a:xfrm>
              <a:prstGeom prst="mathMinus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3517900" y="1955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3949700" y="3733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8" name="Group 14"/>
            <p:cNvGrpSpPr/>
            <p:nvPr/>
          </p:nvGrpSpPr>
          <p:grpSpPr>
            <a:xfrm>
              <a:off x="1860550" y="2966548"/>
              <a:ext cx="368700" cy="1156763"/>
              <a:chOff x="3295650" y="1441450"/>
              <a:chExt cx="1219200" cy="3314700"/>
            </a:xfrm>
            <a:solidFill>
              <a:srgbClr val="00B050"/>
            </a:solidFill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9" name="Minus 28"/>
              <p:cNvSpPr/>
              <p:nvPr/>
            </p:nvSpPr>
            <p:spPr bwMode="auto">
              <a:xfrm rot="6731312">
                <a:off x="2247900" y="2489200"/>
                <a:ext cx="3314700" cy="1219200"/>
              </a:xfrm>
              <a:prstGeom prst="mathMinus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3517900" y="1955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3949700" y="3733800"/>
                <a:ext cx="431800" cy="457200"/>
              </a:xfrm>
              <a:prstGeom prst="ellipse">
                <a:avLst/>
              </a:prstGeom>
              <a:grp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p3d>
                <a:bevelT w="139700" h="139700"/>
              </a:sp3d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87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116013" y="341313"/>
            <a:ext cx="7634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O que é uma boa redução de sal??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grpSp>
        <p:nvGrpSpPr>
          <p:cNvPr id="11" name="Group 7"/>
          <p:cNvGrpSpPr/>
          <p:nvPr/>
        </p:nvGrpSpPr>
        <p:grpSpPr>
          <a:xfrm>
            <a:off x="1116013" y="1484313"/>
            <a:ext cx="7634287" cy="4593622"/>
            <a:chOff x="1116013" y="1484313"/>
            <a:chExt cx="7634287" cy="4593622"/>
          </a:xfrm>
        </p:grpSpPr>
        <p:pic>
          <p:nvPicPr>
            <p:cNvPr id="12" name="Picture 2" descr="http://kitmulherzinha.com.br/wp-content/uploads/2009/09/comend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4375" y="2459037"/>
              <a:ext cx="5441950" cy="3618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1116013" y="1484313"/>
              <a:ext cx="763428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 smtClean="0">
                  <a:ln w="11430"/>
                  <a:gradFill>
                    <a:gsLst>
                      <a:gs pos="0">
                        <a:srgbClr val="01ACE2">
                          <a:tint val="70000"/>
                          <a:satMod val="245000"/>
                        </a:srgbClr>
                      </a:gs>
                      <a:gs pos="75000">
                        <a:srgbClr val="01ACE2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01ACE2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Verdana"/>
                  <a:ea typeface="+mj-ea"/>
                  <a:cs typeface="+mj-cs"/>
                </a:rPr>
                <a:t>Aquela que não se percebe!!</a:t>
              </a:r>
              <a:endParaRPr kumimoji="0" lang="pt-BR" sz="32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01ACE2">
                        <a:tint val="70000"/>
                        <a:satMod val="245000"/>
                      </a:srgbClr>
                    </a:gs>
                    <a:gs pos="75000">
                      <a:srgbClr val="01ACE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1ACE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5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992622"/>
            <a:ext cx="7772400" cy="695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smtClean="0"/>
              <a:t>Desafios Tecnológicos</a:t>
            </a:r>
            <a:endParaRPr lang="pt-BR" sz="4400"/>
          </a:p>
        </p:txBody>
      </p:sp>
      <p:pic>
        <p:nvPicPr>
          <p:cNvPr id="7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286" y="1834861"/>
            <a:ext cx="6158964" cy="364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3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116013" y="341313"/>
            <a:ext cx="76342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Rotas possíveis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225805"/>
              </p:ext>
            </p:extLst>
          </p:nvPr>
        </p:nvGraphicFramePr>
        <p:xfrm>
          <a:off x="281709" y="1361209"/>
          <a:ext cx="8468591" cy="463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2" descr="http://images.teamsugar.com/files/upl1/1/12981/03_2009/ff86f8174a9331bf_tongue.larg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8050" y="1087188"/>
            <a:ext cx="228600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4550" y="3993253"/>
            <a:ext cx="2705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3699165" y="1184562"/>
            <a:ext cx="2150918" cy="4813734"/>
            <a:chOff x="3699165" y="1184562"/>
            <a:chExt cx="2150918" cy="4813734"/>
          </a:xfrm>
          <a:solidFill>
            <a:srgbClr val="FFFFFF"/>
          </a:solidFill>
        </p:grpSpPr>
        <p:sp>
          <p:nvSpPr>
            <p:cNvPr id="18" name="Oval 17"/>
            <p:cNvSpPr/>
            <p:nvPr/>
          </p:nvSpPr>
          <p:spPr bwMode="auto">
            <a:xfrm>
              <a:off x="3844637" y="1184562"/>
              <a:ext cx="2005446" cy="1920193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3699165" y="4078103"/>
              <a:ext cx="2005446" cy="1920193"/>
            </a:xfrm>
            <a:prstGeom prst="ellipse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68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-612576" y="212185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Fatos...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graphicFrame>
        <p:nvGraphicFramePr>
          <p:cNvPr id="21" name="Content Placeholder 5"/>
          <p:cNvGraphicFramePr>
            <a:graphicFrameLocks/>
          </p:cNvGraphicFramePr>
          <p:nvPr/>
        </p:nvGraphicFramePr>
        <p:xfrm>
          <a:off x="-1346200" y="979773"/>
          <a:ext cx="11506200" cy="463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 21"/>
          <p:cNvSpPr/>
          <p:nvPr/>
        </p:nvSpPr>
        <p:spPr bwMode="auto">
          <a:xfrm>
            <a:off x="188208" y="1802963"/>
            <a:ext cx="8750300" cy="935181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88208" y="2810881"/>
            <a:ext cx="8750300" cy="935181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88208" y="3798017"/>
            <a:ext cx="8750300" cy="935181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88208" y="4717035"/>
            <a:ext cx="8750300" cy="935181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14188" y="867782"/>
            <a:ext cx="8750300" cy="935181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Functions of salt 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0262" y="699686"/>
            <a:ext cx="8583477" cy="5243914"/>
            <a:chOff x="357187" y="889757"/>
            <a:chExt cx="8786813" cy="5427212"/>
          </a:xfrm>
        </p:grpSpPr>
        <p:sp>
          <p:nvSpPr>
            <p:cNvPr id="16" name="Oval 15"/>
            <p:cNvSpPr/>
            <p:nvPr/>
          </p:nvSpPr>
          <p:spPr bwMode="auto">
            <a:xfrm>
              <a:off x="3492354" y="2547617"/>
              <a:ext cx="3604482" cy="3311785"/>
            </a:xfrm>
            <a:prstGeom prst="ellipse">
              <a:avLst/>
            </a:prstGeom>
            <a:solidFill>
              <a:srgbClr val="C8E6FF">
                <a:alpha val="50196"/>
              </a:srgbClr>
            </a:solidFill>
            <a:ln w="38100" cap="flat" cmpd="sng" algn="ctr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nl-NL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nl-NL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algn="r"/>
              <a:r>
                <a:rPr lang="nl-NL" dirty="0" smtClean="0"/>
                <a:t>Technical (texture)</a:t>
              </a: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968354" y="2558395"/>
              <a:ext cx="3604482" cy="3311785"/>
            </a:xfrm>
            <a:prstGeom prst="ellipse">
              <a:avLst/>
            </a:prstGeom>
            <a:solidFill>
              <a:srgbClr val="C8E6FF">
                <a:alpha val="50196"/>
              </a:srgb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nl-NL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nl-NL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r>
                <a:rPr lang="nl-NL" dirty="0" smtClean="0"/>
                <a:t>Preservation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2334061" y="889757"/>
              <a:ext cx="3604482" cy="3311785"/>
            </a:xfrm>
            <a:prstGeom prst="ellipse">
              <a:avLst/>
            </a:prstGeom>
            <a:solidFill>
              <a:srgbClr val="C8E6FF">
                <a:alpha val="50196"/>
              </a:srgb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rPr>
                <a:t>Taste</a:t>
              </a:r>
            </a:p>
          </p:txBody>
        </p:sp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6153150" y="4432633"/>
              <a:ext cx="2990850" cy="1884336"/>
              <a:chOff x="3826" y="2904"/>
              <a:chExt cx="1884" cy="937"/>
            </a:xfrm>
          </p:grpSpPr>
          <p:sp>
            <p:nvSpPr>
              <p:cNvPr id="8211" name="AutoShape 13"/>
              <p:cNvSpPr>
                <a:spLocks noChangeArrowheads="1"/>
              </p:cNvSpPr>
              <p:nvPr/>
            </p:nvSpPr>
            <p:spPr bwMode="auto">
              <a:xfrm>
                <a:off x="4184" y="2904"/>
                <a:ext cx="1526" cy="672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127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400" dirty="0" smtClean="0"/>
                  <a:t>- Water </a:t>
                </a:r>
                <a:r>
                  <a:rPr lang="en-US" sz="1400" dirty="0"/>
                  <a:t>binding capacity</a:t>
                </a:r>
                <a:br>
                  <a:rPr lang="en-US" sz="1400" dirty="0"/>
                </a:br>
                <a:r>
                  <a:rPr lang="en-US" sz="1400" dirty="0" smtClean="0"/>
                  <a:t>- Protein characteristics</a:t>
                </a:r>
              </a:p>
              <a:p>
                <a:pPr eaLnBrk="0" hangingPunct="0"/>
                <a:r>
                  <a:rPr lang="en-US" sz="1400" dirty="0" smtClean="0"/>
                  <a:t>- Lack of interaction Na </a:t>
                </a:r>
              </a:p>
              <a:p>
                <a:pPr eaLnBrk="0" hangingPunct="0"/>
                <a:r>
                  <a:rPr lang="en-US" sz="1400" dirty="0" smtClean="0"/>
                  <a:t>  &amp; Chloride</a:t>
                </a:r>
                <a:endParaRPr lang="en-US" sz="1400" dirty="0"/>
              </a:p>
            </p:txBody>
          </p:sp>
          <p:sp>
            <p:nvSpPr>
              <p:cNvPr id="8212" name="AutoShape 14"/>
              <p:cNvSpPr>
                <a:spLocks noChangeArrowheads="1"/>
              </p:cNvSpPr>
              <p:nvPr/>
            </p:nvSpPr>
            <p:spPr bwMode="auto">
              <a:xfrm rot="1061063">
                <a:off x="3826" y="3553"/>
                <a:ext cx="1007" cy="288"/>
              </a:xfrm>
              <a:prstGeom prst="curvedUpArrow">
                <a:avLst>
                  <a:gd name="adj1" fmla="val 4938"/>
                  <a:gd name="adj2" fmla="val 68942"/>
                  <a:gd name="adj3" fmla="val 7039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57187" y="1987550"/>
              <a:ext cx="2200275" cy="2474913"/>
              <a:chOff x="225" y="1252"/>
              <a:chExt cx="1386" cy="1559"/>
            </a:xfrm>
          </p:grpSpPr>
          <p:sp>
            <p:nvSpPr>
              <p:cNvPr id="8209" name="AutoShape 16"/>
              <p:cNvSpPr>
                <a:spLocks noChangeArrowheads="1"/>
              </p:cNvSpPr>
              <p:nvPr/>
            </p:nvSpPr>
            <p:spPr bwMode="auto">
              <a:xfrm>
                <a:off x="225" y="1252"/>
                <a:ext cx="1386" cy="672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127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400" dirty="0" smtClean="0"/>
                  <a:t>- Water activity</a:t>
                </a:r>
              </a:p>
              <a:p>
                <a:pPr eaLnBrk="0" hangingPunct="0"/>
                <a:r>
                  <a:rPr lang="en-US" sz="1400" dirty="0" smtClean="0"/>
                  <a:t>- Sodium effect</a:t>
                </a:r>
                <a:endParaRPr lang="en-US" sz="1400" dirty="0"/>
              </a:p>
            </p:txBody>
          </p:sp>
          <p:sp>
            <p:nvSpPr>
              <p:cNvPr id="8210" name="AutoShape 17"/>
              <p:cNvSpPr>
                <a:spLocks noChangeArrowheads="1"/>
              </p:cNvSpPr>
              <p:nvPr/>
            </p:nvSpPr>
            <p:spPr bwMode="auto">
              <a:xfrm rot="14178596">
                <a:off x="116" y="2091"/>
                <a:ext cx="1008" cy="432"/>
              </a:xfrm>
              <a:prstGeom prst="curvedDownArrow">
                <a:avLst>
                  <a:gd name="adj1" fmla="val 2755"/>
                  <a:gd name="adj2" fmla="val 48838"/>
                  <a:gd name="adj3" fmla="val 5486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4876809" y="1482725"/>
              <a:ext cx="3484572" cy="1827213"/>
              <a:chOff x="3072" y="934"/>
              <a:chExt cx="2195" cy="1151"/>
            </a:xfrm>
          </p:grpSpPr>
          <p:sp>
            <p:nvSpPr>
              <p:cNvPr id="8207" name="AutoShape 19"/>
              <p:cNvSpPr>
                <a:spLocks noChangeArrowheads="1"/>
              </p:cNvSpPr>
              <p:nvPr/>
            </p:nvSpPr>
            <p:spPr bwMode="auto">
              <a:xfrm>
                <a:off x="4115" y="1413"/>
                <a:ext cx="1152" cy="672"/>
              </a:xfrm>
              <a:prstGeom prst="foldedCorner">
                <a:avLst>
                  <a:gd name="adj" fmla="val 12500"/>
                </a:avLst>
              </a:prstGeom>
              <a:solidFill>
                <a:schemeClr val="bg1"/>
              </a:solidFill>
              <a:ln w="12700">
                <a:solidFill>
                  <a:srgbClr val="66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400" dirty="0" smtClean="0"/>
                  <a:t>- Salty </a:t>
                </a:r>
                <a:r>
                  <a:rPr lang="en-US" sz="1400" dirty="0"/>
                  <a:t>taste</a:t>
                </a:r>
              </a:p>
              <a:p>
                <a:pPr eaLnBrk="0" hangingPunct="0"/>
                <a:r>
                  <a:rPr lang="en-US" sz="1400" dirty="0" smtClean="0"/>
                  <a:t>- Taste </a:t>
                </a:r>
                <a:r>
                  <a:rPr lang="en-US" sz="1400" dirty="0"/>
                  <a:t>enhancers</a:t>
                </a:r>
              </a:p>
              <a:p>
                <a:pPr eaLnBrk="0" hangingPunct="0"/>
                <a:r>
                  <a:rPr lang="en-US" sz="1400" dirty="0" smtClean="0"/>
                  <a:t>- Mask </a:t>
                </a:r>
                <a:r>
                  <a:rPr lang="en-US" sz="1400" dirty="0"/>
                  <a:t>bitter notes</a:t>
                </a:r>
              </a:p>
            </p:txBody>
          </p:sp>
          <p:sp>
            <p:nvSpPr>
              <p:cNvPr id="8208" name="AutoShape 20"/>
              <p:cNvSpPr>
                <a:spLocks noChangeArrowheads="1"/>
              </p:cNvSpPr>
              <p:nvPr/>
            </p:nvSpPr>
            <p:spPr bwMode="auto">
              <a:xfrm>
                <a:off x="3072" y="934"/>
                <a:ext cx="1235" cy="546"/>
              </a:xfrm>
              <a:prstGeom prst="curvedDownArrow">
                <a:avLst>
                  <a:gd name="adj1" fmla="val 2670"/>
                  <a:gd name="adj2" fmla="val 47343"/>
                  <a:gd name="adj3" fmla="val 5486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" name="Picture 17" descr="C:\Documents and Settings\goedhad\My Documents\My Pictures\Purac salt icon.bmp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0941" y="2879250"/>
              <a:ext cx="1595994" cy="13350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Date Placeholder 4"/>
          <p:cNvSpPr>
            <a:spLocks noGrp="1"/>
          </p:cNvSpPr>
          <p:nvPr>
            <p:ph type="dt" sz="half" idx="17"/>
          </p:nvPr>
        </p:nvSpPr>
        <p:spPr>
          <a:xfrm>
            <a:off x="629294" y="6480970"/>
            <a:ext cx="792000" cy="273600"/>
          </a:xfrm>
        </p:spPr>
        <p:txBody>
          <a:bodyPr/>
          <a:lstStyle/>
          <a:p>
            <a:pPr>
              <a:defRPr/>
            </a:pPr>
            <a:fld id="{5F0DBD6C-1C68-4D58-A973-00D6AB979B3C}" type="datetime1">
              <a:rPr lang="en-US" sz="800" smtClean="0"/>
              <a:pPr>
                <a:defRPr/>
              </a:pPr>
              <a:t>9/23/2013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13988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30" y="786894"/>
            <a:ext cx="8450263" cy="423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83730" y="1447800"/>
            <a:ext cx="8450263" cy="247650"/>
            <a:chOff x="283730" y="1447800"/>
            <a:chExt cx="8450263" cy="247650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83730" y="1695450"/>
              <a:ext cx="845026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83730" y="1447800"/>
              <a:ext cx="845026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2425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76" y="335539"/>
            <a:ext cx="8144425" cy="530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82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46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29294" y="6477000"/>
            <a:ext cx="1275706" cy="273600"/>
          </a:xfrm>
          <a:prstGeom prst="rect">
            <a:avLst/>
          </a:prstGeom>
        </p:spPr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65236" y="6477000"/>
            <a:ext cx="248400" cy="273600"/>
          </a:xfrm>
          <a:prstGeom prst="rect">
            <a:avLst/>
          </a:prstGeom>
        </p:spPr>
        <p:txBody>
          <a:bodyPr/>
          <a:lstStyle/>
          <a:p>
            <a:fld id="{DF50BC54-82C0-411D-A966-0159842D18D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5" y="2699468"/>
            <a:ext cx="941895" cy="90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Our food quality systems</a:t>
            </a:r>
          </a:p>
        </p:txBody>
      </p:sp>
      <p:pic>
        <p:nvPicPr>
          <p:cNvPr id="37" name="Picture 8" descr="http://t2.gstatic.com/images?q=tbn:ANd9GcSGK7gEJ3zsrOXG-X1txZ-JINYipZ6YoNfWJ3138oN16YuTZakjLAdNFW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08" y="2040655"/>
            <a:ext cx="1295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8" descr="http://t3.gstatic.com/images?q=tbn:ANd9GcRd1GaaHJNe410aCiXYOZ1EOfqySEsS5qOsCcH_M_NRl_s8UhtCTw1XS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3" y="984968"/>
            <a:ext cx="1008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8" descr="http://mobihealthnews.com/wp-content/uploads/2009/05/fda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58" y="4126630"/>
            <a:ext cx="134461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7" descr="Indonesia Halal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4" y="2708993"/>
            <a:ext cx="11049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7" descr="http://www.google.co.in/images?q=tbn:ANd9GcQxWA1E27pjDlnYU_Q_351JxYBCvfWkrJ04dxyfdMttAmPd1DGSqBSbFr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3" y="4528268"/>
            <a:ext cx="14001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image0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3" y="3775793"/>
            <a:ext cx="15049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4" descr="https://encrypted-tbn0.google.com/images?q=tbn:ANd9GcTjgLCZ9LNSGd4s5kawCUwxY4yURQhzhFGUSHZ9LkJx1a6vd1kEk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4" y="2635968"/>
            <a:ext cx="7159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0" descr="http://www.pavo.nl/static/files/pavo/Pictures/Logos/logo_SGS_haccp150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33" y="1035050"/>
            <a:ext cx="9620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2" descr="http://www.bellacollashop.com/images/introw_1270721927/SGS_GMP_TCL_LR%281%2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08" y="1019175"/>
            <a:ext cx="9826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3600158" y="1018305"/>
            <a:ext cx="3116263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en-US" dirty="0"/>
          </a:p>
        </p:txBody>
      </p:sp>
      <p:sp>
        <p:nvSpPr>
          <p:cNvPr id="49" name="Rectangle 18"/>
          <p:cNvSpPr>
            <a:spLocks noChangeArrowheads="1"/>
          </p:cNvSpPr>
          <p:nvPr/>
        </p:nvSpPr>
        <p:spPr bwMode="auto">
          <a:xfrm>
            <a:off x="6946608" y="1018305"/>
            <a:ext cx="2225675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endParaRPr lang="en-US" dirty="0"/>
          </a:p>
        </p:txBody>
      </p:sp>
      <p:cxnSp>
        <p:nvCxnSpPr>
          <p:cNvPr id="50" name="Rechte verbindingslijn 12"/>
          <p:cNvCxnSpPr>
            <a:cxnSpLocks noChangeShapeType="1"/>
          </p:cNvCxnSpPr>
          <p:nvPr/>
        </p:nvCxnSpPr>
        <p:spPr bwMode="auto">
          <a:xfrm rot="5400000">
            <a:off x="4774114" y="2225124"/>
            <a:ext cx="433388" cy="0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Rechte verbindingslijn 12"/>
          <p:cNvCxnSpPr>
            <a:cxnSpLocks noChangeShapeType="1"/>
            <a:endCxn id="54" idx="1"/>
          </p:cNvCxnSpPr>
          <p:nvPr/>
        </p:nvCxnSpPr>
        <p:spPr bwMode="auto">
          <a:xfrm flipV="1">
            <a:off x="3215983" y="3463055"/>
            <a:ext cx="333375" cy="1588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Rechte verbindingslijn 12"/>
          <p:cNvCxnSpPr>
            <a:cxnSpLocks noChangeShapeType="1"/>
          </p:cNvCxnSpPr>
          <p:nvPr/>
        </p:nvCxnSpPr>
        <p:spPr bwMode="auto">
          <a:xfrm>
            <a:off x="6430671" y="4267200"/>
            <a:ext cx="363537" cy="1587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3549358" y="2474043"/>
            <a:ext cx="2881313" cy="314325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l-NL" sz="1800" kern="0" dirty="0">
                <a:solidFill>
                  <a:srgbClr val="FFFFFF"/>
                </a:solidFill>
                <a:latin typeface="Scene Std" pitchFamily="34" charset="0"/>
              </a:rPr>
              <a:t>Kosher</a:t>
            </a:r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549358" y="3305893"/>
            <a:ext cx="2881313" cy="314325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l-NL" sz="1800" kern="0" dirty="0">
                <a:solidFill>
                  <a:srgbClr val="FFFFFF"/>
                </a:solidFill>
                <a:latin typeface="Scene Std" pitchFamily="34" charset="0"/>
              </a:rPr>
              <a:t>Overall</a:t>
            </a: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3549358" y="4114800"/>
            <a:ext cx="2881313" cy="312738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l-NL" sz="1800" kern="0" dirty="0">
                <a:solidFill>
                  <a:srgbClr val="FFFFFF"/>
                </a:solidFill>
                <a:latin typeface="Scene Std" pitchFamily="34" charset="0"/>
              </a:rPr>
              <a:t>Halal</a:t>
            </a:r>
          </a:p>
        </p:txBody>
      </p:sp>
      <p:cxnSp>
        <p:nvCxnSpPr>
          <p:cNvPr id="56" name="Rechte verbindingslijn 12"/>
          <p:cNvCxnSpPr>
            <a:cxnSpLocks noChangeShapeType="1"/>
          </p:cNvCxnSpPr>
          <p:nvPr/>
        </p:nvCxnSpPr>
        <p:spPr bwMode="auto">
          <a:xfrm rot="5400000">
            <a:off x="948239" y="3109837"/>
            <a:ext cx="4537075" cy="1588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Rechte verbindingslijn 12"/>
          <p:cNvCxnSpPr>
            <a:cxnSpLocks noChangeShapeType="1"/>
          </p:cNvCxnSpPr>
          <p:nvPr/>
        </p:nvCxnSpPr>
        <p:spPr bwMode="auto">
          <a:xfrm rot="5400000">
            <a:off x="4526464" y="3109837"/>
            <a:ext cx="4537075" cy="1588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3586510" y="4876800"/>
            <a:ext cx="2881313" cy="337661"/>
          </a:xfrm>
          <a:prstGeom prst="rect">
            <a:avLst/>
          </a:prstGeom>
          <a:solidFill>
            <a:schemeClr val="bg2"/>
          </a:soli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nl-NL" sz="1800" kern="0" dirty="0">
                <a:solidFill>
                  <a:srgbClr val="FFFFFF"/>
                </a:solidFill>
                <a:latin typeface="Scene Std" pitchFamily="34" charset="0"/>
              </a:rPr>
              <a:t>Sourcing</a:t>
            </a:r>
          </a:p>
        </p:txBody>
      </p:sp>
      <p:cxnSp>
        <p:nvCxnSpPr>
          <p:cNvPr id="60" name="Rechte verbindingslijn 12"/>
          <p:cNvCxnSpPr>
            <a:cxnSpLocks noChangeShapeType="1"/>
          </p:cNvCxnSpPr>
          <p:nvPr/>
        </p:nvCxnSpPr>
        <p:spPr bwMode="auto">
          <a:xfrm rot="5400000">
            <a:off x="4824120" y="5474494"/>
            <a:ext cx="433388" cy="0"/>
          </a:xfrm>
          <a:prstGeom prst="line">
            <a:avLst/>
          </a:prstGeom>
          <a:noFill/>
          <a:ln w="12700">
            <a:solidFill>
              <a:srgbClr val="00ACE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9" name="Picture 28" descr="Bonsucro lo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35" y="5601736"/>
            <a:ext cx="1689065" cy="42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4" descr="http://t1.gstatic.com/images?q=tbn:ANd9GcQ998_2SzCZhHgOU-nT7ht4ZkCkF9_v27AF0_9fJKg2Y-4P1HsXK5yMfmY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23950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technologyed.com/courses/c165/gmp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28131"/>
            <a:ext cx="929469" cy="92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4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748644" y="1720995"/>
            <a:ext cx="4145975" cy="4647478"/>
            <a:chOff x="4748644" y="1720995"/>
            <a:chExt cx="4145975" cy="4647478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4748644" y="1720995"/>
              <a:ext cx="2004996" cy="463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Vantagens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Aplicação simples</a:t>
              </a: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Sabor</a:t>
              </a:r>
            </a:p>
          </p:txBody>
        </p:sp>
        <p:sp>
          <p:nvSpPr>
            <p:cNvPr id="17" name="Content Placeholder 3"/>
            <p:cNvSpPr txBox="1">
              <a:spLocks/>
            </p:cNvSpPr>
            <p:nvPr/>
          </p:nvSpPr>
          <p:spPr>
            <a:xfrm>
              <a:off x="6888725" y="1731386"/>
              <a:ext cx="2005894" cy="4637087"/>
            </a:xfrm>
            <a:prstGeom prst="rect">
              <a:avLst/>
            </a:prstGeom>
          </p:spPr>
          <p:txBody>
            <a:bodyPr/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Desvantagens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Aplicação limitada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Teor de Sódio</a:t>
              </a: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4160" y="3755950"/>
            <a:ext cx="1820459" cy="130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11569" y="3723773"/>
            <a:ext cx="1721188" cy="13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189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748644" y="1720995"/>
            <a:ext cx="4145975" cy="4647478"/>
            <a:chOff x="4748644" y="1720995"/>
            <a:chExt cx="4145975" cy="4647478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748644" y="1720995"/>
              <a:ext cx="2004996" cy="463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Vantagens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Teor de sódio</a:t>
              </a: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Content Placeholder 3"/>
            <p:cNvSpPr txBox="1">
              <a:spLocks/>
            </p:cNvSpPr>
            <p:nvPr/>
          </p:nvSpPr>
          <p:spPr>
            <a:xfrm>
              <a:off x="6888725" y="1731386"/>
              <a:ext cx="2005894" cy="4637087"/>
            </a:xfrm>
            <a:prstGeom prst="rect">
              <a:avLst/>
            </a:prstGeom>
          </p:spPr>
          <p:txBody>
            <a:bodyPr/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Desvantagens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Sabor metálico residual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Textura do alimento</a:t>
              </a: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9426" y="3535507"/>
            <a:ext cx="4000500" cy="142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13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748644" y="1720995"/>
            <a:ext cx="4145975" cy="4647478"/>
            <a:chOff x="4748644" y="1720995"/>
            <a:chExt cx="4145975" cy="4647478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748644" y="1720995"/>
              <a:ext cx="2004996" cy="463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Vantagens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Natural</a:t>
              </a: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Clean label</a:t>
              </a: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Content Placeholder 3"/>
            <p:cNvSpPr txBox="1">
              <a:spLocks/>
            </p:cNvSpPr>
            <p:nvPr/>
          </p:nvSpPr>
          <p:spPr>
            <a:xfrm>
              <a:off x="6888725" y="1731386"/>
              <a:ext cx="2005894" cy="4637087"/>
            </a:xfrm>
            <a:prstGeom prst="rect">
              <a:avLst/>
            </a:prstGeom>
          </p:spPr>
          <p:txBody>
            <a:bodyPr/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Desvantagens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Textura do alimento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Aplicação limitada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5188" y="3480089"/>
            <a:ext cx="2256903" cy="187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45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5965" y="3365357"/>
            <a:ext cx="2755350" cy="268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4748644" y="1720995"/>
            <a:ext cx="4145975" cy="4647478"/>
            <a:chOff x="4748644" y="1720995"/>
            <a:chExt cx="4145975" cy="4647478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4748644" y="1720995"/>
              <a:ext cx="2004996" cy="463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Vantagens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600" kern="0" dirty="0" smtClean="0">
                  <a:solidFill>
                    <a:sysClr val="windowText" lastClr="000000"/>
                  </a:solidFill>
                  <a:latin typeface="Verdana"/>
                </a:rPr>
                <a:t>Sabor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Content Placeholder 3"/>
            <p:cNvSpPr txBox="1">
              <a:spLocks/>
            </p:cNvSpPr>
            <p:nvPr/>
          </p:nvSpPr>
          <p:spPr>
            <a:xfrm>
              <a:off x="6888725" y="1731386"/>
              <a:ext cx="2005894" cy="4637087"/>
            </a:xfrm>
            <a:prstGeom prst="rect">
              <a:avLst/>
            </a:prstGeom>
          </p:spPr>
          <p:txBody>
            <a:bodyPr/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Desvantagens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600" kern="0" dirty="0" smtClean="0">
                  <a:solidFill>
                    <a:srgbClr val="000000"/>
                  </a:solidFill>
                  <a:latin typeface="Verdana"/>
                </a:rPr>
                <a:t>Textura do Alimento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lang="pt-BR" sz="1600" kern="0" dirty="0" smtClean="0">
                  <a:solidFill>
                    <a:srgbClr val="000000"/>
                  </a:solidFill>
                  <a:latin typeface="Verdana"/>
                </a:rPr>
                <a:t>Alto custo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0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Opções tecnológicas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-743976" y="1226127"/>
          <a:ext cx="7632700" cy="500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748644" y="1720995"/>
            <a:ext cx="4145975" cy="4647478"/>
            <a:chOff x="4748644" y="1720995"/>
            <a:chExt cx="4145975" cy="4647478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4748644" y="1720995"/>
              <a:ext cx="2004996" cy="463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Vantagens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Natural</a:t>
              </a:r>
              <a:endPara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Flavor enhancer</a:t>
              </a: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Salt Booster</a:t>
              </a:r>
            </a:p>
            <a:p>
              <a:pPr marL="341313" marR="0" lvl="0" indent="-341313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Content Placeholder 3"/>
            <p:cNvSpPr txBox="1">
              <a:spLocks/>
            </p:cNvSpPr>
            <p:nvPr/>
          </p:nvSpPr>
          <p:spPr>
            <a:xfrm>
              <a:off x="6888725" y="1731386"/>
              <a:ext cx="2005894" cy="4637087"/>
            </a:xfrm>
            <a:prstGeom prst="rect">
              <a:avLst/>
            </a:prstGeom>
          </p:spPr>
          <p:txBody>
            <a:bodyPr/>
            <a:lstStyle/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Desvantagens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Liquido?</a:t>
              </a:r>
            </a:p>
            <a:p>
              <a:pPr marL="341313" marR="0" lvl="0" indent="-341313" defTabSz="914400" eaLnBrk="0" fontAlgn="auto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pt-B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% de redução limitada (&lt;50%)</a:t>
              </a: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endParaRPr>
            </a:p>
            <a:p>
              <a:pPr marL="341313" marR="0" lvl="0" indent="-341313" algn="ctr" defTabSz="914400" rtl="0" eaLnBrk="0" fontAlgn="base" latinLnBrk="0" hangingPunct="0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7" name="Picture 16" descr="http://www.bonappetit.com/images/tips_tools_ingredients/ingredients/ttar_molasses_01_v_laun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4604" y="3758730"/>
            <a:ext cx="1518071" cy="20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27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94097" y="341313"/>
            <a:ext cx="7634287" cy="1143000"/>
          </a:xfrm>
        </p:spPr>
        <p:txBody>
          <a:bodyPr/>
          <a:lstStyle/>
          <a:p>
            <a:r>
              <a:rPr lang="pt-BR" dirty="0" smtClean="0"/>
              <a:t>Estratégia Multisensorial</a:t>
            </a:r>
            <a:endParaRPr lang="pt-BR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16013" y="1700213"/>
            <a:ext cx="7632700" cy="46370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marR="0" indent="-285750" algn="l" defTabSz="914400" rtl="0" eaLnBrk="1" fontAlgn="auto" latinLnBrk="0" hangingPunct="1">
              <a:lnSpc>
                <a:spcPts val="19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marR="0" indent="-284400" algn="l" defTabSz="914400" rtl="0" eaLnBrk="1" fontAlgn="auto" latinLnBrk="0" hangingPunct="1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marR="0" indent="-266700" algn="l" defTabSz="914400" rtl="0" eaLnBrk="1" fontAlgn="auto" latinLnBrk="0" hangingPunct="1">
              <a:lnSpc>
                <a:spcPts val="19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600" marR="0" indent="-2667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5888" marR="0" indent="-242888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Diferentes pontos de abordagem</a:t>
            </a:r>
          </a:p>
          <a:p>
            <a:r>
              <a:rPr lang="pt-BR" smtClean="0"/>
              <a:t>Comunicação é primordial!!</a:t>
            </a:r>
          </a:p>
          <a:p>
            <a:r>
              <a:rPr lang="pt-BR" smtClean="0"/>
              <a:t>Demanda mais tempo de desenvolvimento</a:t>
            </a:r>
          </a:p>
          <a:p>
            <a:pPr lvl="1"/>
            <a:r>
              <a:rPr lang="pt-BR" smtClean="0"/>
              <a:t>Exemplos:</a:t>
            </a:r>
            <a:endParaRPr lang="pt-BR" dirty="0" smtClean="0"/>
          </a:p>
        </p:txBody>
      </p:sp>
      <p:pic>
        <p:nvPicPr>
          <p:cNvPr id="22" name="Picture 4" descr="http://stephaniebeeby.com/wp-content/uploads/2011/11/5-Sen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1751" y="341313"/>
            <a:ext cx="2126962" cy="1376929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1129975" y="3200400"/>
            <a:ext cx="4983780" cy="3273136"/>
            <a:chOff x="1129975" y="3200400"/>
            <a:chExt cx="4983780" cy="3273136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9975" y="3329180"/>
              <a:ext cx="4983780" cy="314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Rectangle 24"/>
            <p:cNvSpPr/>
            <p:nvPr/>
          </p:nvSpPr>
          <p:spPr bwMode="auto">
            <a:xfrm>
              <a:off x="2358736" y="3200400"/>
              <a:ext cx="2327564" cy="72736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2428" y="3329180"/>
            <a:ext cx="2556597" cy="30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58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9034" y="341313"/>
            <a:ext cx="7634287" cy="1143000"/>
          </a:xfrm>
        </p:spPr>
        <p:txBody>
          <a:bodyPr/>
          <a:lstStyle/>
          <a:p>
            <a:r>
              <a:rPr lang="pt-BR" dirty="0" smtClean="0"/>
              <a:t>Exemplo de comunicação</a:t>
            </a:r>
            <a:endParaRPr lang="pt-BR" dirty="0"/>
          </a:p>
        </p:txBody>
      </p:sp>
      <p:pic>
        <p:nvPicPr>
          <p:cNvPr id="11" name="'Salty'   Knorr Sidekicks commercia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6013" y="1635887"/>
            <a:ext cx="7327124" cy="4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692696"/>
            <a:ext cx="7772400" cy="6959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400" smtClean="0"/>
              <a:t>Fermentados</a:t>
            </a:r>
            <a:endParaRPr lang="pt-BR" sz="4400"/>
          </a:p>
        </p:txBody>
      </p:sp>
      <p:pic>
        <p:nvPicPr>
          <p:cNvPr id="7" name="Picture 2" descr="http://www.willakenzie.com/wordpress/wp-content/uploads/2011/03/oak_tan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548" y="1830499"/>
            <a:ext cx="2857500" cy="40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7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8" y="260648"/>
            <a:ext cx="6938982" cy="588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24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8876"/>
            <a:ext cx="387756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3"/>
          <p:cNvGrpSpPr/>
          <p:nvPr/>
        </p:nvGrpSpPr>
        <p:grpSpPr>
          <a:xfrm>
            <a:off x="6929454" y="3189036"/>
            <a:ext cx="1071569" cy="2571767"/>
            <a:chOff x="6572264" y="3000372"/>
            <a:chExt cx="1323975" cy="31908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2264" y="3000372"/>
              <a:ext cx="1323975" cy="319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6786578" y="4857760"/>
              <a:ext cx="857256" cy="35719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5" name="Picture 14" descr="http://shop.sicklesmarket.com/product_images/p/184/3GoldMedals__38733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831846"/>
            <a:ext cx="1740451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8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thegluten-freeagency.com/wp-content/uploads/2013/01/2013-Food-Trend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0" name="Picture 4" descr="http://new.timigustafson.com/wp-content/uploads/2013/01/Food-Trends-in-2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307" r="896" b="1677"/>
          <a:stretch/>
        </p:blipFill>
        <p:spPr bwMode="auto">
          <a:xfrm>
            <a:off x="1115616" y="1386515"/>
            <a:ext cx="6840760" cy="449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1183" y="374136"/>
            <a:ext cx="5568969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Tendências</a:t>
            </a:r>
            <a:r>
              <a:rPr lang="en-US" dirty="0" smtClean="0"/>
              <a:t> no Mercado de </a:t>
            </a:r>
            <a:r>
              <a:rPr lang="en-US" dirty="0" err="1" smtClean="0"/>
              <a:t>Alimentos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24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64704"/>
            <a:ext cx="7856007" cy="522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6" name="Picture 2" descr="http://t0.gstatic.com/images?q=tbn:ANd9GcQUQDyBYbEnT3NTRVOmZQwpFBb848x1ok_iuiKp2QDE6jSnZi2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386012"/>
            <a:ext cx="2754643" cy="233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3.bp.blogspot.com/_ENJ8ZZC0TEE/TE7tQBK2jNI/AAAAAAAAAf0/MRAAbnC4Xh8/s1600/queijo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2489" y="1500174"/>
            <a:ext cx="5057811" cy="380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8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733" y="2133601"/>
            <a:ext cx="191489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113" y="3481389"/>
            <a:ext cx="202351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ttp://unbreaded.com/wp-content/uploads/2009/03/sandwich101-italiancuredmea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643050"/>
            <a:ext cx="5657702" cy="350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04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6" name="Picture 6" descr="http://3.bp.blogspot.com/-FUrQ4q-9rT8/TZGqridWhZI/AAAAAAAAAxQ/vekjyJWs9g4/s1600/uvas+portugues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6" y="2019300"/>
            <a:ext cx="2810932" cy="210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0" descr="http://imgs.obviousmag.org/archives/uploads/2008/08082806_blog.uncovering.org_ade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1" y="1765299"/>
            <a:ext cx="5249870" cy="354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0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76672"/>
            <a:ext cx="2786082" cy="243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0" descr="PURAC_A_RGB_W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48506"/>
            <a:ext cx="2604486" cy="25003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32040" y="908720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Ácido Láctico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2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97152"/>
            <a:ext cx="1143008" cy="99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28926" y="4482780"/>
            <a:ext cx="607223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Fermentação gera Sabor</a:t>
            </a:r>
            <a:endParaRPr lang="pt-BR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Group 11"/>
          <p:cNvGrpSpPr/>
          <p:nvPr/>
        </p:nvGrpSpPr>
        <p:grpSpPr>
          <a:xfrm>
            <a:off x="107504" y="222776"/>
            <a:ext cx="7306770" cy="5572140"/>
            <a:chOff x="0" y="0"/>
            <a:chExt cx="7306770" cy="5572140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4857752" y="714356"/>
              <a:ext cx="2449018" cy="33623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488531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5" descr="http://shop.sicklesmarket.com/product_images/p/184/3GoldMedals__38733_zoo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7290" y="2714620"/>
              <a:ext cx="1547079" cy="285752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129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85786" y="42702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E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0" cap="none" spc="0" normalizeH="0" baseline="0" noProof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Pura</a:t>
            </a:r>
            <a:r>
              <a:rPr kumimoji="0" lang="pt-BR" sz="60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Q</a:t>
            </a:r>
            <a:r>
              <a:rPr kumimoji="0" lang="pt-BR" sz="6000" b="0" i="0" u="none" strike="noStrike" kern="0" cap="none" spc="0" normalizeH="0" baseline="0" noProof="0" smtClean="0">
                <a:ln>
                  <a:noFill/>
                </a:ln>
                <a:solidFill>
                  <a:srgbClr val="00ACE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Arome NA4</a:t>
            </a:r>
            <a:endParaRPr kumimoji="0" lang="pt-BR" sz="6000" b="0" i="0" u="none" strike="noStrike" kern="0" cap="none" spc="0" normalizeH="0" baseline="0" noProof="0" dirty="0">
              <a:ln>
                <a:noFill/>
              </a:ln>
              <a:solidFill>
                <a:srgbClr val="00ACE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472" y="2348880"/>
            <a:ext cx="30670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http://www.purac.com/_sana_/handlers/getfile.ashx/b65a9f95-26b9-4768-9ff3-1e1864405ce6/Fiexcellencebi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78730"/>
            <a:ext cx="2304256" cy="22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2120" y="5157192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2012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5859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81929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Fermentação</a:t>
            </a:r>
            <a:endParaRPr kumimoji="0" lang="pt-BR" sz="18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grpSp>
        <p:nvGrpSpPr>
          <p:cNvPr id="34" name="Group 9"/>
          <p:cNvGrpSpPr/>
          <p:nvPr/>
        </p:nvGrpSpPr>
        <p:grpSpPr>
          <a:xfrm>
            <a:off x="224037" y="1797388"/>
            <a:ext cx="1636061" cy="1568112"/>
            <a:chOff x="482600" y="1727876"/>
            <a:chExt cx="2625325" cy="2272624"/>
          </a:xfrm>
        </p:grpSpPr>
        <p:pic>
          <p:nvPicPr>
            <p:cNvPr id="35" name="Picture 8" descr="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600" y="2628900"/>
              <a:ext cx="1054099" cy="1364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11" descr="YeastCellsforWi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4612" y="1727876"/>
              <a:ext cx="1055687" cy="11574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12" descr="bacilluscoagul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2673" y="2933700"/>
              <a:ext cx="1415252" cy="1066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8" name="Cloud 37"/>
          <p:cNvSpPr/>
          <p:nvPr/>
        </p:nvSpPr>
        <p:spPr bwMode="auto">
          <a:xfrm>
            <a:off x="2693098" y="2170570"/>
            <a:ext cx="1472502" cy="1194930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EBEBEB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019BCD">
                        <a:shade val="20000"/>
                        <a:satMod val="200000"/>
                      </a:srgbClr>
                    </a:gs>
                    <a:gs pos="78000">
                      <a:srgbClr val="019BC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19BC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Substrato</a:t>
            </a:r>
          </a:p>
        </p:txBody>
      </p:sp>
      <p:sp>
        <p:nvSpPr>
          <p:cNvPr id="39" name="Plus 38"/>
          <p:cNvSpPr/>
          <p:nvPr/>
        </p:nvSpPr>
        <p:spPr bwMode="auto">
          <a:xfrm>
            <a:off x="1779396" y="1729273"/>
            <a:ext cx="761302" cy="762000"/>
          </a:xfrm>
          <a:prstGeom prst="mathPlus">
            <a:avLst/>
          </a:prstGeom>
          <a:solidFill>
            <a:srgbClr val="DDDDD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cxnSp>
        <p:nvCxnSpPr>
          <p:cNvPr id="40" name="Elbow Connector 39"/>
          <p:cNvCxnSpPr>
            <a:stCxn id="38" idx="0"/>
          </p:cNvCxnSpPr>
          <p:nvPr/>
        </p:nvCxnSpPr>
        <p:spPr bwMode="auto">
          <a:xfrm flipV="1">
            <a:off x="4164373" y="1484313"/>
            <a:ext cx="2721279" cy="1283722"/>
          </a:xfrm>
          <a:prstGeom prst="bentConnector3">
            <a:avLst>
              <a:gd name="adj1" fmla="val 50000"/>
            </a:avLst>
          </a:prstGeom>
          <a:solidFill>
            <a:srgbClr val="DDDDDD"/>
          </a:solidFill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Elbow Connector 40"/>
          <p:cNvCxnSpPr>
            <a:stCxn id="38" idx="0"/>
          </p:cNvCxnSpPr>
          <p:nvPr/>
        </p:nvCxnSpPr>
        <p:spPr bwMode="auto">
          <a:xfrm>
            <a:off x="4164373" y="2768035"/>
            <a:ext cx="2721279" cy="1529015"/>
          </a:xfrm>
          <a:prstGeom prst="bentConnector3">
            <a:avLst>
              <a:gd name="adj1" fmla="val 50000"/>
            </a:avLst>
          </a:prstGeom>
          <a:solidFill>
            <a:srgbClr val="DDDDDD"/>
          </a:solidFill>
          <a:ln w="381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2" name="Group 26"/>
          <p:cNvGrpSpPr/>
          <p:nvPr/>
        </p:nvGrpSpPr>
        <p:grpSpPr>
          <a:xfrm>
            <a:off x="6983040" y="634945"/>
            <a:ext cx="1741859" cy="2508303"/>
            <a:chOff x="6983040" y="367742"/>
            <a:chExt cx="1741859" cy="2508303"/>
          </a:xfrm>
        </p:grpSpPr>
        <p:grpSp>
          <p:nvGrpSpPr>
            <p:cNvPr id="43" name="Group 19"/>
            <p:cNvGrpSpPr/>
            <p:nvPr/>
          </p:nvGrpSpPr>
          <p:grpSpPr>
            <a:xfrm>
              <a:off x="7008440" y="367742"/>
              <a:ext cx="1716459" cy="2063157"/>
              <a:chOff x="6515798" y="368638"/>
              <a:chExt cx="2132902" cy="2216617"/>
            </a:xfrm>
          </p:grpSpPr>
          <p:pic>
            <p:nvPicPr>
              <p:cNvPr id="45" name="Picture 6" descr="http://br.freepik.com/image/th/314616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696200" y="368638"/>
                <a:ext cx="952500" cy="1428750"/>
              </a:xfrm>
              <a:prstGeom prst="rect">
                <a:avLst/>
              </a:prstGeom>
              <a:noFill/>
            </p:spPr>
          </p:pic>
          <p:pic>
            <p:nvPicPr>
              <p:cNvPr id="46" name="Picture 8" descr="http://hypescience.com/wp-content/uploads/2010/05/cheese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15798" y="557551"/>
                <a:ext cx="1180402" cy="926762"/>
              </a:xfrm>
              <a:prstGeom prst="rect">
                <a:avLst/>
              </a:prstGeom>
              <a:noFill/>
            </p:spPr>
          </p:pic>
          <p:pic>
            <p:nvPicPr>
              <p:cNvPr id="47" name="Picture 10" descr="http://www.capri-flavors.com/images/240px-Salami_aka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932241" y="1797389"/>
                <a:ext cx="1139082" cy="787866"/>
              </a:xfrm>
              <a:prstGeom prst="rect">
                <a:avLst/>
              </a:prstGeom>
              <a:noFill/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6983040" y="2475935"/>
              <a:ext cx="1716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 smtClean="0">
                  <a:ln w="1905"/>
                  <a:gradFill>
                    <a:gsLst>
                      <a:gs pos="0">
                        <a:srgbClr val="019BCD">
                          <a:shade val="20000"/>
                          <a:satMod val="200000"/>
                        </a:srgbClr>
                      </a:gs>
                      <a:gs pos="78000">
                        <a:srgbClr val="019BCD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019BCD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</a:rPr>
                <a:t>Alimentos</a:t>
              </a:r>
              <a:endParaRPr kumimoji="0" lang="pt-BR" sz="18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019BCD">
                        <a:shade val="20000"/>
                        <a:satMod val="200000"/>
                      </a:srgbClr>
                    </a:gs>
                    <a:gs pos="78000">
                      <a:srgbClr val="019BC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19BC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endParaRPr>
            </a:p>
          </p:txBody>
        </p:sp>
      </p:grpSp>
      <p:grpSp>
        <p:nvGrpSpPr>
          <p:cNvPr id="48" name="Group 30"/>
          <p:cNvGrpSpPr/>
          <p:nvPr/>
        </p:nvGrpSpPr>
        <p:grpSpPr>
          <a:xfrm>
            <a:off x="3657600" y="4866710"/>
            <a:ext cx="2345406" cy="1653981"/>
            <a:chOff x="3657600" y="4866710"/>
            <a:chExt cx="2345406" cy="1653981"/>
          </a:xfrm>
        </p:grpSpPr>
        <p:sp>
          <p:nvSpPr>
            <p:cNvPr id="49" name="TextBox 48"/>
            <p:cNvSpPr txBox="1"/>
            <p:nvPr/>
          </p:nvSpPr>
          <p:spPr>
            <a:xfrm>
              <a:off x="3657600" y="6120581"/>
              <a:ext cx="2281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 smtClean="0">
                  <a:ln w="1905"/>
                  <a:gradFill>
                    <a:gsLst>
                      <a:gs pos="0">
                        <a:srgbClr val="019BCD">
                          <a:shade val="20000"/>
                          <a:satMod val="200000"/>
                        </a:srgbClr>
                      </a:gs>
                      <a:gs pos="78000">
                        <a:srgbClr val="019BCD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019BCD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</a:rPr>
                <a:t>Fermentados</a:t>
              </a:r>
              <a:endParaRPr kumimoji="0" lang="pt-BR" sz="18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019BCD">
                        <a:shade val="20000"/>
                        <a:satMod val="200000"/>
                      </a:srgbClr>
                    </a:gs>
                    <a:gs pos="78000">
                      <a:srgbClr val="019BC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19BC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endParaRPr>
            </a:p>
          </p:txBody>
        </p:sp>
        <p:pic>
          <p:nvPicPr>
            <p:cNvPr id="50" name="Picture 14" descr="http://i01.i.aliimg.com/photo/283090641/Yeast_Extract_v0.summ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30984" y="4963120"/>
              <a:ext cx="1361717" cy="1157461"/>
            </a:xfrm>
            <a:prstGeom prst="rect">
              <a:avLst/>
            </a:prstGeom>
            <a:noFill/>
          </p:spPr>
        </p:pic>
        <p:pic>
          <p:nvPicPr>
            <p:cNvPr id="51" name="Picture 16" descr="http://www.bonappetit.com/images/tips_tools_ingredients/ingredients/ttar_molasses_01_v_launch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92702" y="4866710"/>
              <a:ext cx="910304" cy="1253871"/>
            </a:xfrm>
            <a:prstGeom prst="rect">
              <a:avLst/>
            </a:prstGeom>
            <a:noFill/>
          </p:spPr>
        </p:pic>
      </p:grpSp>
      <p:grpSp>
        <p:nvGrpSpPr>
          <p:cNvPr id="52" name="Group 27"/>
          <p:cNvGrpSpPr/>
          <p:nvPr/>
        </p:nvGrpSpPr>
        <p:grpSpPr>
          <a:xfrm>
            <a:off x="6885652" y="3470419"/>
            <a:ext cx="1716459" cy="2369001"/>
            <a:chOff x="6885652" y="3470419"/>
            <a:chExt cx="1716459" cy="2369001"/>
          </a:xfrm>
        </p:grpSpPr>
        <p:sp>
          <p:nvSpPr>
            <p:cNvPr id="53" name="TextBox 52"/>
            <p:cNvSpPr txBox="1"/>
            <p:nvPr/>
          </p:nvSpPr>
          <p:spPr>
            <a:xfrm>
              <a:off x="6885652" y="5439310"/>
              <a:ext cx="1716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0" cap="none" spc="0" normalizeH="0" baseline="0" noProof="0" dirty="0" smtClean="0">
                  <a:ln w="1905"/>
                  <a:gradFill>
                    <a:gsLst>
                      <a:gs pos="0">
                        <a:srgbClr val="019BCD">
                          <a:shade val="20000"/>
                          <a:satMod val="200000"/>
                        </a:srgbClr>
                      </a:gs>
                      <a:gs pos="78000">
                        <a:srgbClr val="019BCD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019BCD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</a:rPr>
                <a:t>Aditivos</a:t>
              </a:r>
              <a:endParaRPr kumimoji="0" lang="pt-BR" sz="18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019BCD">
                        <a:shade val="20000"/>
                        <a:satMod val="200000"/>
                      </a:srgbClr>
                    </a:gs>
                    <a:gs pos="78000">
                      <a:srgbClr val="019BC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19BC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endParaRPr>
            </a:p>
          </p:txBody>
        </p:sp>
        <p:pic>
          <p:nvPicPr>
            <p:cNvPr id="54" name="Picture 18" descr="http://i01.i.aliimg.com/photo/v1/113169187/Industrial_Chemical_Product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02515" y="3470419"/>
              <a:ext cx="1486896" cy="977103"/>
            </a:xfrm>
            <a:prstGeom prst="rect">
              <a:avLst/>
            </a:prstGeom>
            <a:noFill/>
          </p:spPr>
        </p:pic>
        <p:pic>
          <p:nvPicPr>
            <p:cNvPr id="55" name="Picture 20" descr="http://web.tradekorea.com/upload_file2/product/312/P00230312/cbe9caa5_a868512a_7d43_4bc7_8e0a_26fcddc08a1c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122390" y="4371322"/>
              <a:ext cx="1416221" cy="10249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6" name="TextBox 55"/>
          <p:cNvSpPr txBox="1"/>
          <p:nvPr/>
        </p:nvSpPr>
        <p:spPr>
          <a:xfrm>
            <a:off x="5571206" y="3937000"/>
            <a:ext cx="13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Purificação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grpSp>
        <p:nvGrpSpPr>
          <p:cNvPr id="57" name="Group 29"/>
          <p:cNvGrpSpPr/>
          <p:nvPr/>
        </p:nvGrpSpPr>
        <p:grpSpPr>
          <a:xfrm>
            <a:off x="3492500" y="3925321"/>
            <a:ext cx="2033590" cy="829978"/>
            <a:chOff x="3492500" y="3925321"/>
            <a:chExt cx="2033590" cy="829978"/>
          </a:xfrm>
        </p:grpSpPr>
        <p:cxnSp>
          <p:nvCxnSpPr>
            <p:cNvPr id="58" name="Elbow Connector 57"/>
            <p:cNvCxnSpPr/>
            <p:nvPr/>
          </p:nvCxnSpPr>
          <p:spPr bwMode="auto">
            <a:xfrm rot="5400000">
              <a:off x="5157108" y="4292715"/>
              <a:ext cx="736375" cy="1588"/>
            </a:xfrm>
            <a:prstGeom prst="bentConnector3">
              <a:avLst>
                <a:gd name="adj1" fmla="val 50000"/>
              </a:avLst>
            </a:prstGeom>
            <a:solidFill>
              <a:srgbClr val="DDDDDD"/>
            </a:solidFill>
            <a:ln w="381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TextBox 58"/>
            <p:cNvSpPr txBox="1"/>
            <p:nvPr/>
          </p:nvSpPr>
          <p:spPr>
            <a:xfrm>
              <a:off x="3492500" y="4447522"/>
              <a:ext cx="1828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Min. Processado</a:t>
              </a:r>
              <a:endPara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7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65" name="Oval 65"/>
          <p:cNvSpPr>
            <a:spLocks noChangeArrowheads="1"/>
          </p:cNvSpPr>
          <p:nvPr/>
        </p:nvSpPr>
        <p:spPr bwMode="auto">
          <a:xfrm rot="-1013156">
            <a:off x="1189038" y="2677221"/>
            <a:ext cx="7921625" cy="2366962"/>
          </a:xfrm>
          <a:prstGeom prst="ellipse">
            <a:avLst/>
          </a:prstGeom>
          <a:solidFill>
            <a:srgbClr val="C8E6FF"/>
          </a:solidFill>
          <a:ln w="38100">
            <a:solidFill>
              <a:srgbClr val="3399CC"/>
            </a:solidFill>
            <a:round/>
            <a:headEnd/>
            <a:tailEnd/>
          </a:ln>
          <a:effectLst>
            <a:glow rad="139700">
              <a:srgbClr val="71B5E1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Oval 62"/>
          <p:cNvSpPr>
            <a:spLocks noChangeArrowheads="1"/>
          </p:cNvSpPr>
          <p:nvPr/>
        </p:nvSpPr>
        <p:spPr bwMode="auto">
          <a:xfrm>
            <a:off x="174625" y="1885058"/>
            <a:ext cx="1354138" cy="914400"/>
          </a:xfrm>
          <a:prstGeom prst="ellipse">
            <a:avLst/>
          </a:prstGeom>
          <a:solidFill>
            <a:srgbClr val="C8E6FF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2284413" y="602358"/>
            <a:ext cx="1074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Caseinas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2254250" y="1394521"/>
            <a:ext cx="11176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Peptidios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2071688" y="2978846"/>
            <a:ext cx="1562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Symbol" pitchFamily="18" charset="2"/>
              </a:rPr>
              <a:t>a-</a:t>
            </a: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Keto acidos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2251075" y="4564758"/>
            <a:ext cx="9044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Álcoois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176463" y="3771008"/>
            <a:ext cx="1171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Aldehidos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2097088" y="2186683"/>
            <a:ext cx="1468437" cy="307975"/>
          </a:xfrm>
          <a:prstGeom prst="rect">
            <a:avLst/>
          </a:prstGeom>
          <a:solidFill>
            <a:srgbClr val="C8E6FF"/>
          </a:solidFill>
          <a:ln w="38100">
            <a:solidFill>
              <a:srgbClr val="3399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Aminoácidos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>
            <a:off x="2717800" y="907158"/>
            <a:ext cx="0" cy="457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2717800" y="1745358"/>
            <a:ext cx="0" cy="457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>
            <a:off x="2717800" y="2583558"/>
            <a:ext cx="0" cy="457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717800" y="3294758"/>
            <a:ext cx="0" cy="457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>
            <a:off x="2717800" y="4107558"/>
            <a:ext cx="0" cy="45720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1422400" y="1897758"/>
            <a:ext cx="7162800" cy="762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19BCD"/>
            </a:solidFill>
            <a:prstDash val="solid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9" name="Text Box 17"/>
          <p:cNvSpPr txBox="1">
            <a:spLocks noChangeArrowheads="1"/>
          </p:cNvSpPr>
          <p:nvPr/>
        </p:nvSpPr>
        <p:spPr bwMode="auto">
          <a:xfrm>
            <a:off x="3656013" y="1297683"/>
            <a:ext cx="1468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Aminoacidos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4294188" y="3772596"/>
            <a:ext cx="210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Acidos carboxílicos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1" name="Text Box 20"/>
          <p:cNvSpPr txBox="1">
            <a:spLocks noChangeArrowheads="1"/>
          </p:cNvSpPr>
          <p:nvPr/>
        </p:nvSpPr>
        <p:spPr bwMode="auto">
          <a:xfrm>
            <a:off x="4352925" y="2986783"/>
            <a:ext cx="15055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Methanethiol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2" name="Text Box 21"/>
          <p:cNvSpPr txBox="1">
            <a:spLocks noChangeArrowheads="1"/>
          </p:cNvSpPr>
          <p:nvPr/>
        </p:nvSpPr>
        <p:spPr bwMode="auto">
          <a:xfrm>
            <a:off x="6651625" y="2986783"/>
            <a:ext cx="2412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Compostos sulforados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6678613" y="3772596"/>
            <a:ext cx="1316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Tio-ésteres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4610100" y="4564758"/>
            <a:ext cx="9284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Ésteres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5" name="Text Box 24"/>
          <p:cNvSpPr txBox="1">
            <a:spLocks noChangeArrowheads="1"/>
          </p:cNvSpPr>
          <p:nvPr/>
        </p:nvSpPr>
        <p:spPr bwMode="auto">
          <a:xfrm>
            <a:off x="4581525" y="2193033"/>
            <a:ext cx="930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Aminas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6" name="Text Box 25"/>
          <p:cNvSpPr txBox="1">
            <a:spLocks noChangeArrowheads="1"/>
          </p:cNvSpPr>
          <p:nvPr/>
        </p:nvSpPr>
        <p:spPr bwMode="auto">
          <a:xfrm>
            <a:off x="1816100" y="983358"/>
            <a:ext cx="8905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proteasas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1865313" y="1670746"/>
            <a:ext cx="9429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transporte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8" name="Text Box 27"/>
          <p:cNvSpPr txBox="1">
            <a:spLocks noChangeArrowheads="1"/>
          </p:cNvSpPr>
          <p:nvPr/>
        </p:nvSpPr>
        <p:spPr bwMode="auto">
          <a:xfrm>
            <a:off x="3475038" y="1681858"/>
            <a:ext cx="9429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transporte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390525" y="3748783"/>
            <a:ext cx="1557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Hidroxiácidos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0" name="Text Box 29"/>
          <p:cNvSpPr txBox="1">
            <a:spLocks noChangeArrowheads="1"/>
          </p:cNvSpPr>
          <p:nvPr/>
        </p:nvSpPr>
        <p:spPr bwMode="auto">
          <a:xfrm>
            <a:off x="119063" y="2083496"/>
            <a:ext cx="1465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Metabolismo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central</a:t>
            </a:r>
            <a:endParaRPr kumimoji="0" lang="pt-BR" sz="14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1" name="Text Box 30"/>
          <p:cNvSpPr txBox="1">
            <a:spLocks noChangeArrowheads="1"/>
          </p:cNvSpPr>
          <p:nvPr/>
        </p:nvSpPr>
        <p:spPr bwMode="auto">
          <a:xfrm>
            <a:off x="2176463" y="2605783"/>
            <a:ext cx="1081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amino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transferasas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2" name="Text Box 31"/>
          <p:cNvSpPr txBox="1">
            <a:spLocks noChangeArrowheads="1"/>
          </p:cNvSpPr>
          <p:nvPr/>
        </p:nvSpPr>
        <p:spPr bwMode="auto">
          <a:xfrm>
            <a:off x="2152650" y="3377308"/>
            <a:ext cx="12557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decarboxilasas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3" name="Text Box 32"/>
          <p:cNvSpPr txBox="1">
            <a:spLocks noChangeArrowheads="1"/>
          </p:cNvSpPr>
          <p:nvPr/>
        </p:nvSpPr>
        <p:spPr bwMode="auto">
          <a:xfrm>
            <a:off x="3143250" y="3883721"/>
            <a:ext cx="1322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dehidrogenasas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4" name="Line 33"/>
          <p:cNvSpPr>
            <a:spLocks noChangeShapeType="1"/>
          </p:cNvSpPr>
          <p:nvPr/>
        </p:nvSpPr>
        <p:spPr bwMode="auto">
          <a:xfrm>
            <a:off x="3386138" y="2342258"/>
            <a:ext cx="1227137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Text Box 34"/>
          <p:cNvSpPr txBox="1">
            <a:spLocks noChangeArrowheads="1"/>
          </p:cNvSpPr>
          <p:nvPr/>
        </p:nvSpPr>
        <p:spPr bwMode="auto">
          <a:xfrm>
            <a:off x="3362325" y="2294633"/>
            <a:ext cx="12557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decarboxilasas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6" name="Text Box 35"/>
          <p:cNvSpPr txBox="1">
            <a:spLocks noChangeArrowheads="1"/>
          </p:cNvSpPr>
          <p:nvPr/>
        </p:nvSpPr>
        <p:spPr bwMode="auto">
          <a:xfrm>
            <a:off x="3497263" y="2116833"/>
            <a:ext cx="993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deiminasas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7" name="Line 36"/>
          <p:cNvSpPr>
            <a:spLocks noChangeShapeType="1"/>
          </p:cNvSpPr>
          <p:nvPr/>
        </p:nvSpPr>
        <p:spPr bwMode="auto">
          <a:xfrm>
            <a:off x="3352800" y="2518471"/>
            <a:ext cx="1019175" cy="550862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Text Box 37"/>
          <p:cNvSpPr txBox="1">
            <a:spLocks noChangeArrowheads="1"/>
          </p:cNvSpPr>
          <p:nvPr/>
        </p:nvSpPr>
        <p:spPr bwMode="auto">
          <a:xfrm>
            <a:off x="3813175" y="2624833"/>
            <a:ext cx="592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liasas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99" name="Line 38"/>
          <p:cNvSpPr>
            <a:spLocks noChangeShapeType="1"/>
          </p:cNvSpPr>
          <p:nvPr/>
        </p:nvSpPr>
        <p:spPr bwMode="auto">
          <a:xfrm>
            <a:off x="3309938" y="3131246"/>
            <a:ext cx="1044575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Text Box 39"/>
          <p:cNvSpPr txBox="1">
            <a:spLocks noChangeArrowheads="1"/>
          </p:cNvSpPr>
          <p:nvPr/>
        </p:nvSpPr>
        <p:spPr bwMode="auto">
          <a:xfrm>
            <a:off x="3389313" y="2937571"/>
            <a:ext cx="701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enzima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01" name="Line 40"/>
          <p:cNvSpPr>
            <a:spLocks noChangeShapeType="1"/>
          </p:cNvSpPr>
          <p:nvPr/>
        </p:nvSpPr>
        <p:spPr bwMode="auto">
          <a:xfrm>
            <a:off x="3259138" y="3199508"/>
            <a:ext cx="1077912" cy="671513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Text Box 41"/>
          <p:cNvSpPr txBox="1">
            <a:spLocks noChangeArrowheads="1"/>
          </p:cNvSpPr>
          <p:nvPr/>
        </p:nvSpPr>
        <p:spPr bwMode="auto">
          <a:xfrm>
            <a:off x="3783013" y="3261421"/>
            <a:ext cx="1947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Complejo dehidrogenasa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03" name="Line 42"/>
          <p:cNvSpPr>
            <a:spLocks noChangeShapeType="1"/>
          </p:cNvSpPr>
          <p:nvPr/>
        </p:nvSpPr>
        <p:spPr bwMode="auto">
          <a:xfrm>
            <a:off x="3241675" y="3929758"/>
            <a:ext cx="1008063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Line 43"/>
          <p:cNvSpPr>
            <a:spLocks noChangeShapeType="1"/>
          </p:cNvSpPr>
          <p:nvPr/>
        </p:nvSpPr>
        <p:spPr bwMode="auto">
          <a:xfrm>
            <a:off x="5646738" y="3131246"/>
            <a:ext cx="1044575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Text Box 44"/>
          <p:cNvSpPr txBox="1">
            <a:spLocks noChangeArrowheads="1"/>
          </p:cNvSpPr>
          <p:nvPr/>
        </p:nvSpPr>
        <p:spPr bwMode="auto">
          <a:xfrm>
            <a:off x="5768975" y="2924871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químico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enzima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06" name="Line 45"/>
          <p:cNvSpPr>
            <a:spLocks noChangeShapeType="1"/>
          </p:cNvSpPr>
          <p:nvPr/>
        </p:nvSpPr>
        <p:spPr bwMode="auto">
          <a:xfrm>
            <a:off x="5907088" y="3931346"/>
            <a:ext cx="836612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Arc 46"/>
          <p:cNvSpPr>
            <a:spLocks/>
          </p:cNvSpPr>
          <p:nvPr/>
        </p:nvSpPr>
        <p:spPr bwMode="auto">
          <a:xfrm rot="3545351" flipV="1">
            <a:off x="5624512" y="3270946"/>
            <a:ext cx="1000125" cy="577850"/>
          </a:xfrm>
          <a:custGeom>
            <a:avLst/>
            <a:gdLst>
              <a:gd name="T0" fmla="*/ 0 w 20699"/>
              <a:gd name="T1" fmla="*/ 0 h 21600"/>
              <a:gd name="T2" fmla="*/ 2147483647 w 20699"/>
              <a:gd name="T3" fmla="*/ 2147483647 h 21600"/>
              <a:gd name="T4" fmla="*/ 0 w 20699"/>
              <a:gd name="T5" fmla="*/ 2147483647 h 21600"/>
              <a:gd name="T6" fmla="*/ 0 60000 65536"/>
              <a:gd name="T7" fmla="*/ 0 60000 65536"/>
              <a:gd name="T8" fmla="*/ 0 60000 65536"/>
              <a:gd name="T9" fmla="*/ 0 w 20699"/>
              <a:gd name="T10" fmla="*/ 0 h 21600"/>
              <a:gd name="T11" fmla="*/ 20699 w 206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99" h="21600" fill="none" extrusionOk="0">
                <a:moveTo>
                  <a:pt x="-1" y="0"/>
                </a:moveTo>
                <a:cubicBezTo>
                  <a:pt x="9551" y="0"/>
                  <a:pt x="17969" y="6273"/>
                  <a:pt x="20699" y="15426"/>
                </a:cubicBezTo>
              </a:path>
              <a:path w="20699" h="21600" stroke="0" extrusionOk="0">
                <a:moveTo>
                  <a:pt x="-1" y="0"/>
                </a:moveTo>
                <a:cubicBezTo>
                  <a:pt x="9551" y="0"/>
                  <a:pt x="17969" y="6273"/>
                  <a:pt x="20699" y="1542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Text Box 47"/>
          <p:cNvSpPr txBox="1">
            <a:spLocks noChangeArrowheads="1"/>
          </p:cNvSpPr>
          <p:nvPr/>
        </p:nvSpPr>
        <p:spPr bwMode="auto">
          <a:xfrm>
            <a:off x="5938838" y="3428108"/>
            <a:ext cx="146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aciltransferasas 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esterasas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09" name="Line 49"/>
          <p:cNvSpPr>
            <a:spLocks noChangeShapeType="1"/>
          </p:cNvSpPr>
          <p:nvPr/>
        </p:nvSpPr>
        <p:spPr bwMode="auto">
          <a:xfrm>
            <a:off x="3236913" y="4723508"/>
            <a:ext cx="1250950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Text Box 50"/>
          <p:cNvSpPr txBox="1">
            <a:spLocks noChangeArrowheads="1"/>
          </p:cNvSpPr>
          <p:nvPr/>
        </p:nvSpPr>
        <p:spPr bwMode="auto">
          <a:xfrm>
            <a:off x="3076575" y="4701283"/>
            <a:ext cx="1500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acyltransferasas /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esterasas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11" name="Arc 51"/>
          <p:cNvSpPr>
            <a:spLocks/>
          </p:cNvSpPr>
          <p:nvPr/>
        </p:nvSpPr>
        <p:spPr bwMode="auto">
          <a:xfrm rot="3545351" flipH="1">
            <a:off x="3944937" y="4050409"/>
            <a:ext cx="449263" cy="671512"/>
          </a:xfrm>
          <a:custGeom>
            <a:avLst/>
            <a:gdLst>
              <a:gd name="T0" fmla="*/ 2147483647 w 30561"/>
              <a:gd name="T1" fmla="*/ 2147483647 h 21600"/>
              <a:gd name="T2" fmla="*/ 0 w 30561"/>
              <a:gd name="T3" fmla="*/ 2147483647 h 21600"/>
              <a:gd name="T4" fmla="*/ 2147483647 w 30561"/>
              <a:gd name="T5" fmla="*/ 0 h 21600"/>
              <a:gd name="T6" fmla="*/ 0 60000 65536"/>
              <a:gd name="T7" fmla="*/ 0 60000 65536"/>
              <a:gd name="T8" fmla="*/ 0 60000 65536"/>
              <a:gd name="T9" fmla="*/ 0 w 30561"/>
              <a:gd name="T10" fmla="*/ 0 h 21600"/>
              <a:gd name="T11" fmla="*/ 30561 w 305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561" h="21600" fill="none" extrusionOk="0">
                <a:moveTo>
                  <a:pt x="30561" y="1844"/>
                </a:moveTo>
                <a:cubicBezTo>
                  <a:pt x="29603" y="13017"/>
                  <a:pt x="20254" y="21599"/>
                  <a:pt x="9040" y="21600"/>
                </a:cubicBezTo>
                <a:cubicBezTo>
                  <a:pt x="5918" y="21600"/>
                  <a:pt x="2834" y="20923"/>
                  <a:pt x="-1" y="19617"/>
                </a:cubicBezTo>
              </a:path>
              <a:path w="30561" h="21600" stroke="0" extrusionOk="0">
                <a:moveTo>
                  <a:pt x="30561" y="1844"/>
                </a:moveTo>
                <a:cubicBezTo>
                  <a:pt x="29603" y="13017"/>
                  <a:pt x="20254" y="21599"/>
                  <a:pt x="9040" y="21600"/>
                </a:cubicBezTo>
                <a:cubicBezTo>
                  <a:pt x="5918" y="21600"/>
                  <a:pt x="2834" y="20923"/>
                  <a:pt x="-1" y="19617"/>
                </a:cubicBezTo>
                <a:lnTo>
                  <a:pt x="9040" y="0"/>
                </a:lnTo>
                <a:close/>
              </a:path>
            </a:pathLst>
          </a:custGeom>
          <a:noFill/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Line 53"/>
          <p:cNvSpPr>
            <a:spLocks noChangeShapeType="1"/>
          </p:cNvSpPr>
          <p:nvPr/>
        </p:nvSpPr>
        <p:spPr bwMode="auto">
          <a:xfrm flipH="1">
            <a:off x="3197225" y="1550096"/>
            <a:ext cx="476250" cy="630237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Oval 54"/>
          <p:cNvSpPr>
            <a:spLocks noChangeArrowheads="1"/>
          </p:cNvSpPr>
          <p:nvPr/>
        </p:nvSpPr>
        <p:spPr bwMode="auto">
          <a:xfrm>
            <a:off x="2657475" y="1878708"/>
            <a:ext cx="120650" cy="120650"/>
          </a:xfrm>
          <a:prstGeom prst="ellipse">
            <a:avLst/>
          </a:prstGeom>
          <a:solidFill>
            <a:srgbClr val="080808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Oval 55"/>
          <p:cNvSpPr>
            <a:spLocks noChangeArrowheads="1"/>
          </p:cNvSpPr>
          <p:nvPr/>
        </p:nvSpPr>
        <p:spPr bwMode="auto">
          <a:xfrm>
            <a:off x="3333750" y="1873946"/>
            <a:ext cx="120650" cy="120650"/>
          </a:xfrm>
          <a:prstGeom prst="ellipse">
            <a:avLst/>
          </a:prstGeom>
          <a:solidFill>
            <a:srgbClr val="080808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Line 56"/>
          <p:cNvSpPr>
            <a:spLocks noChangeShapeType="1"/>
          </p:cNvSpPr>
          <p:nvPr/>
        </p:nvSpPr>
        <p:spPr bwMode="auto">
          <a:xfrm flipV="1">
            <a:off x="1519238" y="2342258"/>
            <a:ext cx="590550" cy="0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Line 57"/>
          <p:cNvSpPr>
            <a:spLocks noChangeShapeType="1"/>
          </p:cNvSpPr>
          <p:nvPr/>
        </p:nvSpPr>
        <p:spPr bwMode="auto">
          <a:xfrm>
            <a:off x="1404938" y="2612133"/>
            <a:ext cx="696912" cy="500063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Line 58"/>
          <p:cNvSpPr>
            <a:spLocks noChangeShapeType="1"/>
          </p:cNvSpPr>
          <p:nvPr/>
        </p:nvSpPr>
        <p:spPr bwMode="auto">
          <a:xfrm flipH="1">
            <a:off x="1584325" y="3259833"/>
            <a:ext cx="577850" cy="500063"/>
          </a:xfrm>
          <a:prstGeom prst="line">
            <a:avLst/>
          </a:prstGeom>
          <a:noFill/>
          <a:ln w="9525">
            <a:solidFill>
              <a:srgbClr val="080808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Text Box 59"/>
          <p:cNvSpPr txBox="1">
            <a:spLocks noChangeArrowheads="1"/>
          </p:cNvSpPr>
          <p:nvPr/>
        </p:nvSpPr>
        <p:spPr bwMode="auto">
          <a:xfrm>
            <a:off x="1049338" y="2461321"/>
            <a:ext cx="1733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Enzimas biosintéticas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19" name="Text Box 60"/>
          <p:cNvSpPr txBox="1">
            <a:spLocks noChangeArrowheads="1"/>
          </p:cNvSpPr>
          <p:nvPr/>
        </p:nvSpPr>
        <p:spPr bwMode="auto">
          <a:xfrm>
            <a:off x="714375" y="3375721"/>
            <a:ext cx="13223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dehidrogenasas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20" name="Text Box 61"/>
          <p:cNvSpPr txBox="1">
            <a:spLocks noChangeArrowheads="1"/>
          </p:cNvSpPr>
          <p:nvPr/>
        </p:nvSpPr>
        <p:spPr bwMode="auto">
          <a:xfrm>
            <a:off x="1438275" y="3055046"/>
            <a:ext cx="854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aldolasas</a:t>
            </a:r>
            <a:endParaRPr kumimoji="0" lang="pt-BR" sz="1000" b="1" i="0" u="none" strike="noStrike" kern="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21" name="Text Box 63"/>
          <p:cNvSpPr txBox="1">
            <a:spLocks noChangeArrowheads="1"/>
          </p:cNvSpPr>
          <p:nvPr/>
        </p:nvSpPr>
        <p:spPr bwMode="auto">
          <a:xfrm>
            <a:off x="7458075" y="1638996"/>
            <a:ext cx="11897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extracelular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Text Box 64"/>
          <p:cNvSpPr txBox="1">
            <a:spLocks noChangeArrowheads="1"/>
          </p:cNvSpPr>
          <p:nvPr/>
        </p:nvSpPr>
        <p:spPr bwMode="auto">
          <a:xfrm>
            <a:off x="7499350" y="1913633"/>
            <a:ext cx="11496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intracelular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Text Box 68"/>
          <p:cNvSpPr txBox="1">
            <a:spLocks noChangeArrowheads="1"/>
          </p:cNvSpPr>
          <p:nvPr/>
        </p:nvSpPr>
        <p:spPr bwMode="auto">
          <a:xfrm>
            <a:off x="4618038" y="5183883"/>
            <a:ext cx="437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Componentes de sabor e aroma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35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16013" y="341313"/>
            <a:ext cx="7634287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Aplicações comprovadas!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8" descr="http://www.sadia.com.br/files/receitas/20090809205232339/linguica%2Btoscana%2Bcom%2Bmolho%2Bchimichurri%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94100"/>
            <a:ext cx="258197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0" descr="http://www.patricinhaesperta.com.br/wp-content/uploads/2012/02/Salsich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36712"/>
            <a:ext cx="1785950" cy="1488291"/>
          </a:xfrm>
          <a:prstGeom prst="rect">
            <a:avLst/>
          </a:prstGeom>
          <a:noFill/>
        </p:spPr>
      </p:pic>
      <p:pic>
        <p:nvPicPr>
          <p:cNvPr id="17" name="Picture 13" descr="http://3.bp.blogspot.com/_JLJjVOUdpxg/S75xK2DLZpI/AAAAAAAAAFo/9FTNX9ECZqY/s1600/Ketchup-toma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908150"/>
            <a:ext cx="2020675" cy="1571636"/>
          </a:xfrm>
          <a:prstGeom prst="rect">
            <a:avLst/>
          </a:prstGeom>
          <a:noFill/>
        </p:spPr>
      </p:pic>
      <p:pic>
        <p:nvPicPr>
          <p:cNvPr id="18" name="Picture 15" descr="maionese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6643702" y="2694099"/>
            <a:ext cx="2071702" cy="165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500430" y="2622662"/>
            <a:ext cx="2286016" cy="174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908150"/>
            <a:ext cx="191598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1" name="Group 8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840156"/>
              </p:ext>
            </p:extLst>
          </p:nvPr>
        </p:nvGraphicFramePr>
        <p:xfrm>
          <a:off x="1142976" y="4542926"/>
          <a:ext cx="6675120" cy="1508760"/>
        </p:xfrm>
        <a:graphic>
          <a:graphicData uri="http://schemas.openxmlformats.org/drawingml/2006/table">
            <a:tbl>
              <a:tblPr/>
              <a:tblGrid>
                <a:gridCol w="2286000"/>
                <a:gridCol w="1097280"/>
                <a:gridCol w="1097280"/>
                <a:gridCol w="1097280"/>
                <a:gridCol w="1097280"/>
              </a:tblGrid>
              <a:tr h="457200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Sabor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Salgado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Acidez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Aroma/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Sabor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de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Tomate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Controle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Redução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de Sal (25%)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PURAQ AROME NA4 (2%)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pt-B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++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DC8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3" name="Oval 3"/>
          <p:cNvSpPr>
            <a:spLocks noChangeArrowheads="1"/>
          </p:cNvSpPr>
          <p:nvPr/>
        </p:nvSpPr>
        <p:spPr bwMode="auto">
          <a:xfrm>
            <a:off x="1019988" y="572140"/>
            <a:ext cx="7315200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4885" name="Oval 5"/>
          <p:cNvSpPr>
            <a:spLocks noChangeArrowheads="1"/>
          </p:cNvSpPr>
          <p:nvPr/>
        </p:nvSpPr>
        <p:spPr bwMode="auto">
          <a:xfrm rot="5128179">
            <a:off x="4315638" y="2189802"/>
            <a:ext cx="2192338" cy="5326063"/>
          </a:xfrm>
          <a:prstGeom prst="ellipse">
            <a:avLst/>
          </a:prstGeom>
          <a:noFill/>
          <a:ln w="1905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86" name="Oval 6"/>
          <p:cNvSpPr>
            <a:spLocks noChangeArrowheads="1"/>
          </p:cNvSpPr>
          <p:nvPr/>
        </p:nvSpPr>
        <p:spPr bwMode="auto">
          <a:xfrm rot="1214624" flipH="1">
            <a:off x="1618475" y="777821"/>
            <a:ext cx="2397125" cy="5167313"/>
          </a:xfrm>
          <a:prstGeom prst="ellipse">
            <a:avLst/>
          </a:prstGeom>
          <a:noFill/>
          <a:ln w="1905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87" name="Oval 7"/>
          <p:cNvSpPr>
            <a:spLocks noChangeArrowheads="1"/>
          </p:cNvSpPr>
          <p:nvPr/>
        </p:nvSpPr>
        <p:spPr bwMode="auto">
          <a:xfrm rot="-6614624" flipH="1" flipV="1">
            <a:off x="4356913" y="-572448"/>
            <a:ext cx="2324100" cy="6334125"/>
          </a:xfrm>
          <a:prstGeom prst="ellipse">
            <a:avLst/>
          </a:prstGeom>
          <a:noFill/>
          <a:ln w="1905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88" name="Oval 8"/>
          <p:cNvSpPr>
            <a:spLocks noChangeArrowheads="1"/>
          </p:cNvSpPr>
          <p:nvPr/>
        </p:nvSpPr>
        <p:spPr bwMode="auto">
          <a:xfrm rot="-6213799">
            <a:off x="3441719" y="947584"/>
            <a:ext cx="2892425" cy="6408737"/>
          </a:xfrm>
          <a:prstGeom prst="ellipse">
            <a:avLst/>
          </a:prstGeom>
          <a:noFill/>
          <a:ln w="1905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89" name="Oval 9"/>
          <p:cNvSpPr>
            <a:spLocks noChangeArrowheads="1"/>
          </p:cNvSpPr>
          <p:nvPr/>
        </p:nvSpPr>
        <p:spPr bwMode="auto">
          <a:xfrm rot="-1214624">
            <a:off x="1231125" y="652409"/>
            <a:ext cx="2395538" cy="5632450"/>
          </a:xfrm>
          <a:prstGeom prst="ellipse">
            <a:avLst/>
          </a:prstGeom>
          <a:noFill/>
          <a:ln w="1905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90" name="Rectangle 10"/>
          <p:cNvSpPr>
            <a:spLocks noChangeArrowheads="1"/>
          </p:cNvSpPr>
          <p:nvPr/>
        </p:nvSpPr>
        <p:spPr bwMode="auto">
          <a:xfrm>
            <a:off x="732650" y="1288996"/>
            <a:ext cx="2817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Mídia</a:t>
            </a:r>
          </a:p>
        </p:txBody>
      </p:sp>
      <p:sp>
        <p:nvSpPr>
          <p:cNvPr id="634891" name="Text Box 11"/>
          <p:cNvSpPr txBox="1">
            <a:spLocks noChangeArrowheads="1"/>
          </p:cNvSpPr>
          <p:nvPr/>
        </p:nvSpPr>
        <p:spPr bwMode="auto">
          <a:xfrm>
            <a:off x="899592" y="4763140"/>
            <a:ext cx="1798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b="1" dirty="0" err="1">
                <a:solidFill>
                  <a:srgbClr val="FF9900"/>
                </a:solidFill>
                <a:cs typeface="Times New Roman" pitchFamily="18" charset="0"/>
              </a:rPr>
              <a:t>Busca</a:t>
            </a:r>
            <a:r>
              <a:rPr lang="en-GB" b="1" dirty="0">
                <a:solidFill>
                  <a:srgbClr val="FF9900"/>
                </a:solidFill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FF9900"/>
                </a:solidFill>
                <a:cs typeface="Times New Roman" pitchFamily="18" charset="0"/>
              </a:rPr>
              <a:t>pelo</a:t>
            </a:r>
            <a:r>
              <a:rPr lang="en-GB" b="1" dirty="0">
                <a:solidFill>
                  <a:srgbClr val="FF9900"/>
                </a:solidFill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FF9900"/>
                </a:solidFill>
                <a:cs typeface="Times New Roman" pitchFamily="18" charset="0"/>
              </a:rPr>
              <a:t>corpo</a:t>
            </a:r>
            <a:r>
              <a:rPr lang="en-GB" b="1" dirty="0">
                <a:solidFill>
                  <a:srgbClr val="FF9900"/>
                </a:solidFill>
                <a:cs typeface="Times New Roman" pitchFamily="18" charset="0"/>
              </a:rPr>
              <a:t> ideal</a:t>
            </a:r>
          </a:p>
        </p:txBody>
      </p:sp>
      <p:sp>
        <p:nvSpPr>
          <p:cNvPr id="634892" name="Text Box 12"/>
          <p:cNvSpPr txBox="1">
            <a:spLocks noChangeArrowheads="1"/>
          </p:cNvSpPr>
          <p:nvPr/>
        </p:nvSpPr>
        <p:spPr bwMode="auto">
          <a:xfrm>
            <a:off x="861238" y="2934340"/>
            <a:ext cx="1846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Diferentes estilos de vida</a:t>
            </a:r>
          </a:p>
        </p:txBody>
      </p:sp>
      <p:sp>
        <p:nvSpPr>
          <p:cNvPr id="634893" name="Text Box 13"/>
          <p:cNvSpPr txBox="1">
            <a:spLocks noChangeArrowheads="1"/>
          </p:cNvSpPr>
          <p:nvPr/>
        </p:nvSpPr>
        <p:spPr bwMode="auto">
          <a:xfrm>
            <a:off x="5790425" y="2705740"/>
            <a:ext cx="249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Crescimento do Interesse do Trade</a:t>
            </a:r>
          </a:p>
        </p:txBody>
      </p:sp>
      <p:sp>
        <p:nvSpPr>
          <p:cNvPr id="634894" name="Text Box 14"/>
          <p:cNvSpPr txBox="1">
            <a:spLocks noChangeArrowheads="1"/>
          </p:cNvSpPr>
          <p:nvPr/>
        </p:nvSpPr>
        <p:spPr bwMode="auto">
          <a:xfrm>
            <a:off x="5060175" y="4539303"/>
            <a:ext cx="30908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Interesse </a:t>
            </a:r>
          </a:p>
          <a:p>
            <a:pPr algn="ct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da </a:t>
            </a:r>
          </a:p>
          <a:p>
            <a:pPr algn="ct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concorrência</a:t>
            </a:r>
          </a:p>
        </p:txBody>
      </p:sp>
      <p:sp>
        <p:nvSpPr>
          <p:cNvPr id="634895" name="Text Box 15"/>
          <p:cNvSpPr txBox="1">
            <a:spLocks noChangeArrowheads="1"/>
          </p:cNvSpPr>
          <p:nvPr/>
        </p:nvSpPr>
        <p:spPr bwMode="auto">
          <a:xfrm>
            <a:off x="6534963" y="118174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rgbClr val="FF9900"/>
                </a:solidFill>
                <a:cs typeface="Times New Roman" pitchFamily="18" charset="0"/>
              </a:rPr>
              <a:t>Governo </a:t>
            </a:r>
          </a:p>
        </p:txBody>
      </p:sp>
      <p:sp>
        <p:nvSpPr>
          <p:cNvPr id="634896" name="Freeform 16"/>
          <p:cNvSpPr>
            <a:spLocks/>
          </p:cNvSpPr>
          <p:nvPr/>
        </p:nvSpPr>
        <p:spPr bwMode="auto">
          <a:xfrm rot="17023649" flipH="1">
            <a:off x="5083195" y="1463521"/>
            <a:ext cx="1065212" cy="1012825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97" name="Freeform 17"/>
          <p:cNvSpPr>
            <a:spLocks/>
          </p:cNvSpPr>
          <p:nvPr/>
        </p:nvSpPr>
        <p:spPr bwMode="auto">
          <a:xfrm rot="-27823649">
            <a:off x="4965719" y="4141634"/>
            <a:ext cx="1065213" cy="1012825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98" name="Freeform 18"/>
          <p:cNvSpPr>
            <a:spLocks/>
          </p:cNvSpPr>
          <p:nvPr/>
        </p:nvSpPr>
        <p:spPr bwMode="auto">
          <a:xfrm rot="6223649" flipH="1">
            <a:off x="2769412" y="4142428"/>
            <a:ext cx="1065213" cy="1011238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899" name="Freeform 19"/>
          <p:cNvSpPr>
            <a:spLocks/>
          </p:cNvSpPr>
          <p:nvPr/>
        </p:nvSpPr>
        <p:spPr bwMode="auto">
          <a:xfrm rot="4576351">
            <a:off x="2769412" y="1361128"/>
            <a:ext cx="1065213" cy="1011238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900" name="Freeform 20"/>
          <p:cNvSpPr>
            <a:spLocks/>
          </p:cNvSpPr>
          <p:nvPr/>
        </p:nvSpPr>
        <p:spPr bwMode="auto">
          <a:xfrm rot="-29321107">
            <a:off x="6029345" y="3019271"/>
            <a:ext cx="1065212" cy="1012825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sp>
        <p:nvSpPr>
          <p:cNvPr id="634901" name="Freeform 21"/>
          <p:cNvSpPr>
            <a:spLocks/>
          </p:cNvSpPr>
          <p:nvPr/>
        </p:nvSpPr>
        <p:spPr bwMode="auto">
          <a:xfrm rot="18521107" flipV="1">
            <a:off x="2092345" y="3019271"/>
            <a:ext cx="1065212" cy="1012825"/>
          </a:xfrm>
          <a:custGeom>
            <a:avLst/>
            <a:gdLst>
              <a:gd name="T0" fmla="*/ 0 w 2472"/>
              <a:gd name="T1" fmla="*/ 2376 h 2376"/>
              <a:gd name="T2" fmla="*/ 1680 w 2472"/>
              <a:gd name="T3" fmla="*/ 448 h 2376"/>
              <a:gd name="T4" fmla="*/ 2472 w 2472"/>
              <a:gd name="T5" fmla="*/ 0 h 2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72" h="2376">
                <a:moveTo>
                  <a:pt x="0" y="2376"/>
                </a:moveTo>
                <a:cubicBezTo>
                  <a:pt x="385" y="1606"/>
                  <a:pt x="971" y="939"/>
                  <a:pt x="1680" y="448"/>
                </a:cubicBezTo>
                <a:cubicBezTo>
                  <a:pt x="1929" y="275"/>
                  <a:pt x="2472" y="0"/>
                  <a:pt x="2472" y="0"/>
                </a:cubicBezTo>
              </a:path>
            </a:pathLst>
          </a:custGeom>
          <a:noFill/>
          <a:ln w="139700" cap="flat" cmpd="sng">
            <a:solidFill>
              <a:srgbClr val="FF99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pt-BR"/>
          </a:p>
        </p:txBody>
      </p:sp>
      <p:pic>
        <p:nvPicPr>
          <p:cNvPr id="126978" name="Picture 2" descr="http://2.bp.blogspot.com/_I7ANZLdwRbc/Sk31MeHRUoI/AAAAAAAAAbQ/lmtv-38eQf0/s320/Consumidor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10341" r="5829" b="3916"/>
          <a:stretch/>
        </p:blipFill>
        <p:spPr bwMode="auto">
          <a:xfrm>
            <a:off x="3347864" y="2376834"/>
            <a:ext cx="2480596" cy="177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71183" y="374136"/>
            <a:ext cx="3591217" cy="4238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8E2F8D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Consumidor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063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>
          <a:xfrm>
            <a:off x="629294" y="5970679"/>
            <a:ext cx="792000" cy="273600"/>
          </a:xfrm>
        </p:spPr>
        <p:txBody>
          <a:bodyPr/>
          <a:lstStyle/>
          <a:p>
            <a:fld id="{7B90BF40-A1D3-4889-B83A-41ABC703AEA2}" type="datetime1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>
          <a:xfrm>
            <a:off x="265236" y="5970679"/>
            <a:ext cx="248400" cy="273600"/>
          </a:xfrm>
        </p:spPr>
        <p:txBody>
          <a:bodyPr/>
          <a:lstStyle/>
          <a:p>
            <a:fld id="{DF50BC54-82C0-411D-A966-0159842D18DA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1551" y="256449"/>
            <a:ext cx="7634287" cy="1143000"/>
          </a:xfrm>
        </p:spPr>
        <p:txBody>
          <a:bodyPr/>
          <a:lstStyle/>
          <a:p>
            <a:r>
              <a:rPr lang="pt-BR" dirty="0" smtClean="0"/>
              <a:t>Produtos comercializados</a:t>
            </a:r>
            <a:endParaRPr lang="pt-BR" dirty="0"/>
          </a:p>
        </p:txBody>
      </p:sp>
      <p:grpSp>
        <p:nvGrpSpPr>
          <p:cNvPr id="7" name="Group 6"/>
          <p:cNvGrpSpPr/>
          <p:nvPr/>
        </p:nvGrpSpPr>
        <p:grpSpPr>
          <a:xfrm>
            <a:off x="285720" y="489817"/>
            <a:ext cx="3105914" cy="2381230"/>
            <a:chOff x="285720" y="1000108"/>
            <a:chExt cx="3105914" cy="2381230"/>
          </a:xfrm>
        </p:grpSpPr>
        <p:pic>
          <p:nvPicPr>
            <p:cNvPr id="8" name="Picture 6" descr="http://t0.gstatic.com/images?q=tbn:o6-guSZpfDBYTM:http://www.sadia.com.br/files/produtos/20100326162525.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0" y="1872654"/>
              <a:ext cx="2384093" cy="1508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12-Point Star 8"/>
            <p:cNvSpPr/>
            <p:nvPr/>
          </p:nvSpPr>
          <p:spPr bwMode="auto">
            <a:xfrm>
              <a:off x="2090867" y="1000108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25%</a:t>
              </a:r>
            </a:p>
          </p:txBody>
        </p:sp>
      </p:grpSp>
      <p:grpSp>
        <p:nvGrpSpPr>
          <p:cNvPr id="10" name="Group 14"/>
          <p:cNvGrpSpPr/>
          <p:nvPr/>
        </p:nvGrpSpPr>
        <p:grpSpPr>
          <a:xfrm>
            <a:off x="6308782" y="630234"/>
            <a:ext cx="2835218" cy="2208369"/>
            <a:chOff x="6308782" y="1140525"/>
            <a:chExt cx="2835218" cy="2208369"/>
          </a:xfrm>
        </p:grpSpPr>
        <p:pic>
          <p:nvPicPr>
            <p:cNvPr id="11" name="Picture 2" descr="http://sanlucaagro.files.wordpress.com/2010/02/almondegas_de_soja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8782" y="1872654"/>
              <a:ext cx="2184835" cy="1476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12-Point Star 11"/>
            <p:cNvSpPr/>
            <p:nvPr/>
          </p:nvSpPr>
          <p:spPr bwMode="auto">
            <a:xfrm>
              <a:off x="7843233" y="1140525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20%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27529" y="1132759"/>
            <a:ext cx="2529946" cy="2140681"/>
            <a:chOff x="3627529" y="1643050"/>
            <a:chExt cx="2529946" cy="2140681"/>
          </a:xfrm>
        </p:grpSpPr>
        <p:pic>
          <p:nvPicPr>
            <p:cNvPr id="14" name="Picture 2" descr="http://cdn1.mundodastribos.com/512060-hamburguer-assad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27529" y="2248108"/>
              <a:ext cx="2002051" cy="1535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12-Point Star 14"/>
            <p:cNvSpPr/>
            <p:nvPr/>
          </p:nvSpPr>
          <p:spPr bwMode="auto">
            <a:xfrm>
              <a:off x="4856708" y="1643050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25%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3713" y="3133023"/>
            <a:ext cx="2515213" cy="2221453"/>
            <a:chOff x="628027" y="4065067"/>
            <a:chExt cx="2515213" cy="22214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8027" y="4636571"/>
              <a:ext cx="1643074" cy="1649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12-Point Star 17"/>
            <p:cNvSpPr/>
            <p:nvPr/>
          </p:nvSpPr>
          <p:spPr bwMode="auto">
            <a:xfrm>
              <a:off x="1842473" y="4065067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20%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15074" y="3133023"/>
            <a:ext cx="2729527" cy="2500330"/>
            <a:chOff x="5643570" y="3857628"/>
            <a:chExt cx="2729527" cy="2500330"/>
          </a:xfrm>
        </p:grpSpPr>
        <p:pic>
          <p:nvPicPr>
            <p:cNvPr id="20" name="Picture 4" descr="450918 omelete de mortadela 3 Omelete de mortadel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43570" y="4500570"/>
              <a:ext cx="2123832" cy="18573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12-Point Star 20"/>
            <p:cNvSpPr/>
            <p:nvPr/>
          </p:nvSpPr>
          <p:spPr bwMode="auto">
            <a:xfrm>
              <a:off x="7072330" y="3857628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30%</a:t>
              </a:r>
            </a:p>
          </p:txBody>
        </p:sp>
      </p:grpSp>
      <p:grpSp>
        <p:nvGrpSpPr>
          <p:cNvPr id="22" name="Group 20"/>
          <p:cNvGrpSpPr/>
          <p:nvPr/>
        </p:nvGrpSpPr>
        <p:grpSpPr>
          <a:xfrm>
            <a:off x="3199795" y="3732277"/>
            <a:ext cx="2729527" cy="2329704"/>
            <a:chOff x="3357554" y="3857628"/>
            <a:chExt cx="2729527" cy="232970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57554" y="4286256"/>
              <a:ext cx="2071685" cy="190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12-Point Star 23"/>
            <p:cNvSpPr/>
            <p:nvPr/>
          </p:nvSpPr>
          <p:spPr bwMode="auto">
            <a:xfrm>
              <a:off x="4786314" y="3857628"/>
              <a:ext cx="1300767" cy="1107583"/>
            </a:xfrm>
            <a:prstGeom prst="star12">
              <a:avLst/>
            </a:prstGeom>
            <a:solidFill>
              <a:srgbClr val="FFFF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rPr>
                <a:t>30%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1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90BF40-A1D3-4889-B83A-41ABC703AEA2}" type="datetime1">
              <a:rPr lang="en-US" smtClean="0"/>
              <a:pPr/>
              <a:t>9/25/2013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F50BC54-82C0-411D-A966-0159842D18DA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408554" y="620688"/>
            <a:ext cx="5877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Muito obrigado pela atenção!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092144" y="1992288"/>
            <a:ext cx="64788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3600"/>
              <a:t>Adicione saúde ao seu alimento...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6979" y="2924944"/>
            <a:ext cx="6480720" cy="2739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Giancarlo Ubezio</a:t>
            </a:r>
          </a:p>
          <a:p>
            <a:r>
              <a:rPr lang="pt-BR" sz="2800" dirty="0" smtClean="0"/>
              <a:t>Engenheiro de Alimento</a:t>
            </a:r>
          </a:p>
          <a:p>
            <a:endParaRPr lang="pt-BR" sz="2800" dirty="0" smtClean="0"/>
          </a:p>
          <a:p>
            <a:r>
              <a:rPr lang="pt-BR" sz="2800" dirty="0" smtClean="0">
                <a:hlinkClick r:id="rId2"/>
              </a:rPr>
              <a:t>giancarlo.ubezio@corbion.com</a:t>
            </a:r>
            <a:endParaRPr lang="pt-BR" sz="2800" dirty="0" smtClean="0"/>
          </a:p>
          <a:p>
            <a:r>
              <a:rPr lang="pt-BR" sz="2800" dirty="0" smtClean="0"/>
              <a:t>F: (11) 55093076</a:t>
            </a:r>
          </a:p>
          <a:p>
            <a:r>
              <a:rPr lang="pt-BR" sz="2800" dirty="0" smtClean="0"/>
              <a:t>M: (11) 961946890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4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bion Main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bion Blu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orbion Purpl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Corbion Dark Purpl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orbion Main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Corbion Blu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1_Corbion Purpl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1_Corbion Dark Purple">
  <a:themeElements>
    <a:clrScheme name="Corbion Aangepast">
      <a:dk1>
        <a:srgbClr val="262826"/>
      </a:dk1>
      <a:lt1>
        <a:srgbClr val="FFFFFF"/>
      </a:lt1>
      <a:dk2>
        <a:srgbClr val="07B1D3"/>
      </a:dk2>
      <a:lt2>
        <a:srgbClr val="8E2F8D"/>
      </a:lt2>
      <a:accent1>
        <a:srgbClr val="0A72B6"/>
      </a:accent1>
      <a:accent2>
        <a:srgbClr val="D9191C"/>
      </a:accent2>
      <a:accent3>
        <a:srgbClr val="089F4F"/>
      </a:accent3>
      <a:accent4>
        <a:srgbClr val="ED9813"/>
      </a:accent4>
      <a:accent5>
        <a:srgbClr val="FFDE00"/>
      </a:accent5>
      <a:accent6>
        <a:srgbClr val="CFC9C9"/>
      </a:accent6>
      <a:hlink>
        <a:srgbClr val="272D67"/>
      </a:hlink>
      <a:folHlink>
        <a:srgbClr val="501945"/>
      </a:folHlink>
    </a:clrScheme>
    <a:fontScheme name="Corbion 201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tx1"/>
          </a:solidFill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2193</Words>
  <Application>Microsoft Office PowerPoint</Application>
  <PresentationFormat>On-screen Show (4:3)</PresentationFormat>
  <Paragraphs>684</Paragraphs>
  <Slides>92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Corbion Main</vt:lpstr>
      <vt:lpstr>Corbion Blue</vt:lpstr>
      <vt:lpstr>Corbion Purple</vt:lpstr>
      <vt:lpstr>Corbion Dark Purple</vt:lpstr>
      <vt:lpstr>1_Corbion Main</vt:lpstr>
      <vt:lpstr>1_Corbion Blue</vt:lpstr>
      <vt:lpstr>1_Corbion Purple</vt:lpstr>
      <vt:lpstr>1_Corbion Dark Purple</vt:lpstr>
      <vt:lpstr>Microsoft Excel 97-2003 Worksheet</vt:lpstr>
      <vt:lpstr>workshop UNIVATES</vt:lpstr>
      <vt:lpstr>workshop</vt:lpstr>
      <vt:lpstr>Introducing Corbion </vt:lpstr>
      <vt:lpstr>PowerPoint Presentation</vt:lpstr>
      <vt:lpstr>PowerPoint Presentation</vt:lpstr>
      <vt:lpstr>Global presence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Sódio Potencial de Mercado</vt:lpstr>
      <vt:lpstr>Why sodium reduction? Saving lives and money</vt:lpstr>
      <vt:lpstr>Redução de Sal Ação global?</vt:lpstr>
      <vt:lpstr>Redução de Sódio</vt:lpstr>
      <vt:lpstr>Consumo de Sal</vt:lpstr>
      <vt:lpstr>PowerPoint Presentation</vt:lpstr>
      <vt:lpstr>Origem do sódio na dieta </vt:lpstr>
      <vt:lpstr>Origem do sódio na dieta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Fatos...</vt:lpstr>
      <vt:lpstr>Functions of salt </vt:lpstr>
      <vt:lpstr>PowerPoint Presentation</vt:lpstr>
      <vt:lpstr>PowerPoint Presentation</vt:lpstr>
      <vt:lpstr>Opções tecnológicas</vt:lpstr>
      <vt:lpstr>Opções tecnológicas</vt:lpstr>
      <vt:lpstr>Opções tecnológicas</vt:lpstr>
      <vt:lpstr>Opções tecnológicas</vt:lpstr>
      <vt:lpstr>Opções tecnológicas</vt:lpstr>
      <vt:lpstr>Opções tecnológicas</vt:lpstr>
      <vt:lpstr>Estratégia Multisensorial</vt:lpstr>
      <vt:lpstr>Exemplo de comunicação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Fermentação</vt:lpstr>
      <vt:lpstr>PowerPoint Presentation</vt:lpstr>
      <vt:lpstr>Aplicações comprovadas!</vt:lpstr>
      <vt:lpstr>Produtos comercializados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CAV</dc:creator>
  <cp:lastModifiedBy>Ubezio, Giancarlo</cp:lastModifiedBy>
  <cp:revision>561</cp:revision>
  <dcterms:created xsi:type="dcterms:W3CDTF">2013-05-29T07:43:41Z</dcterms:created>
  <dcterms:modified xsi:type="dcterms:W3CDTF">2013-09-25T10:34:09Z</dcterms:modified>
</cp:coreProperties>
</file>