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32" r:id="rId2"/>
  </p:sldMasterIdLst>
  <p:notesMasterIdLst>
    <p:notesMasterId r:id="rId33"/>
  </p:notesMasterIdLst>
  <p:sldIdLst>
    <p:sldId id="349" r:id="rId3"/>
    <p:sldId id="350" r:id="rId4"/>
    <p:sldId id="416" r:id="rId5"/>
    <p:sldId id="406" r:id="rId6"/>
    <p:sldId id="386" r:id="rId7"/>
    <p:sldId id="392" r:id="rId8"/>
    <p:sldId id="394" r:id="rId9"/>
    <p:sldId id="353" r:id="rId10"/>
    <p:sldId id="309" r:id="rId11"/>
    <p:sldId id="385" r:id="rId12"/>
    <p:sldId id="395" r:id="rId13"/>
    <p:sldId id="408" r:id="rId14"/>
    <p:sldId id="397" r:id="rId15"/>
    <p:sldId id="409" r:id="rId16"/>
    <p:sldId id="398" r:id="rId17"/>
    <p:sldId id="399" r:id="rId18"/>
    <p:sldId id="344" r:id="rId19"/>
    <p:sldId id="384" r:id="rId20"/>
    <p:sldId id="355" r:id="rId21"/>
    <p:sldId id="356" r:id="rId22"/>
    <p:sldId id="359" r:id="rId23"/>
    <p:sldId id="400" r:id="rId24"/>
    <p:sldId id="401" r:id="rId25"/>
    <p:sldId id="372" r:id="rId26"/>
    <p:sldId id="402" r:id="rId27"/>
    <p:sldId id="379" r:id="rId28"/>
    <p:sldId id="381" r:id="rId29"/>
    <p:sldId id="382" r:id="rId30"/>
    <p:sldId id="365" r:id="rId31"/>
    <p:sldId id="354" r:id="rId32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73FE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500" autoAdjust="0"/>
  </p:normalViewPr>
  <p:slideViewPr>
    <p:cSldViewPr>
      <p:cViewPr>
        <p:scale>
          <a:sx n="70" d="100"/>
          <a:sy n="70" d="100"/>
        </p:scale>
        <p:origin x="-1890" y="-234"/>
      </p:cViewPr>
      <p:guideLst>
        <p:guide orient="horz" pos="4319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notesViewPr>
    <p:cSldViewPr>
      <p:cViewPr varScale="1">
        <p:scale>
          <a:sx n="61" d="100"/>
          <a:sy n="61" d="100"/>
        </p:scale>
        <p:origin x="-3342" y="-96"/>
      </p:cViewPr>
      <p:guideLst>
        <p:guide orient="horz" pos="3126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82E335-2981-465F-886D-A5A013CA834F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28E581-638C-4ECD-8735-5A51171D5D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447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aseline="0" dirty="0" smtClean="0"/>
              <a:t>E um grande prazer apresentar para voces hoje sobre uma sujeto que estou apaxionada : a menta.  A Menta e apenas uma das areas de forteleza da Takasago, e vamos divulgar com voces hoje nossas innovacoes atuais nesse segmento.  esta um dos areas de forTodos nos como tecnologistas de alimentos</a:t>
            </a:r>
            <a:r>
              <a:rPr lang="pt-BR" dirty="0" smtClean="0"/>
              <a:t>, ou tecnologistas de alimentos</a:t>
            </a:r>
            <a:r>
              <a:rPr lang="pt-BR" baseline="0" dirty="0" smtClean="0"/>
              <a:t> do futuro trabalhamos com ingredientes. Buscando novos ingredientes, novos usos para os que existem, novos propiedades, novos fontes. para Atender e Satisfazer as necessidades do consumidor que cada dia está mais exigente.  Muitas vezes trabalhamos em parceria com os fornecedores que tem um conhecimento profundo de um ingrediente.  E hoje vou apresentar solucoes que a Takasago, uma casa de aromas, oferece com uma ingrediente em particular:  A menta.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aseline="0" dirty="0" smtClean="0"/>
              <a:t>A Takasago, casa de aromas com um planta aqui no Brasil, especializa em innovacoes em aromas para alimentos.  E vamos divulgar alguns desses hoje com voces.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baseline="0" dirty="0" smtClean="0"/>
          </a:p>
          <a:p>
            <a:r>
              <a:rPr lang="pt-BR" dirty="0" smtClean="0"/>
              <a:t>You</a:t>
            </a:r>
            <a:r>
              <a:rPr lang="pt-BR" baseline="0" dirty="0" smtClean="0"/>
              <a:t> will work with many ingredients, finding new sources, finding new uses to meet consumer demands, </a:t>
            </a:r>
            <a:r>
              <a:rPr lang="pt-BR" dirty="0" smtClean="0"/>
              <a:t>Alguns</a:t>
            </a:r>
            <a:r>
              <a:rPr lang="pt-BR" baseline="0" dirty="0" smtClean="0"/>
              <a:t> de nós já trabalhamos ou iremos trabalhar futuramente em empresas de bens de consumo ou de ingredientes e vcs terão que desenvolver produtos para esse consumidor e para isso hoje nós vamos falar um pouco sobre </a:t>
            </a:r>
            <a:r>
              <a:rPr lang="pt-BR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iscolight" pitchFamily="2" charset="0"/>
              </a:rPr>
              <a:t>Soluções</a:t>
            </a:r>
            <a:r>
              <a:rPr lang="pt-BR" sz="1200" dirty="0" smtClean="0">
                <a:solidFill>
                  <a:srgbClr val="008000"/>
                </a:solidFill>
              </a:rPr>
              <a:t> inovadoras em mentas</a:t>
            </a:r>
            <a:r>
              <a:rPr lang="pt-BR" baseline="0" dirty="0" smtClean="0"/>
              <a:t>.</a:t>
            </a:r>
          </a:p>
          <a:p>
            <a:r>
              <a:rPr lang="pt-BR" baseline="0" dirty="0" smtClean="0"/>
              <a:t>Porque antes de qualquer coisa, temos que saber como Atender e Satisfazer as necessidades do consumidor que cada dia está mais exigente.</a:t>
            </a:r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Tema Desafiador...</a:t>
            </a:r>
          </a:p>
          <a:p>
            <a:r>
              <a:rPr lang="pt-BR" dirty="0" smtClean="0"/>
              <a:t>Vou</a:t>
            </a:r>
            <a:r>
              <a:rPr lang="pt-BR" baseline="0" dirty="0" smtClean="0"/>
              <a:t> falar pra </a:t>
            </a:r>
            <a:r>
              <a:rPr lang="pt-BR" baseline="0" dirty="0" err="1" smtClean="0"/>
              <a:t>vcs</a:t>
            </a:r>
            <a:r>
              <a:rPr lang="pt-BR" baseline="0" dirty="0" smtClean="0"/>
              <a:t>...quem é a </a:t>
            </a:r>
            <a:r>
              <a:rPr lang="pt-BR" baseline="0" dirty="0" err="1" smtClean="0"/>
              <a:t>Takasago</a:t>
            </a:r>
            <a:endParaRPr lang="pt-BR" baseline="0" dirty="0" smtClean="0"/>
          </a:p>
          <a:p>
            <a:r>
              <a:rPr lang="pt-BR" baseline="0" dirty="0" smtClean="0"/>
              <a:t>CORPORATIVA</a:t>
            </a:r>
          </a:p>
          <a:p>
            <a:r>
              <a:rPr lang="pt-BR" baseline="0" dirty="0" smtClean="0"/>
              <a:t>Nova Planta no </a:t>
            </a:r>
            <a:r>
              <a:rPr lang="pt-BR" baseline="0" dirty="0" err="1" smtClean="0"/>
              <a:t>Br</a:t>
            </a:r>
            <a:endParaRPr lang="pt-BR" baseline="0" dirty="0" smtClean="0"/>
          </a:p>
          <a:p>
            <a:r>
              <a:rPr lang="pt-BR" baseline="0" dirty="0" smtClean="0"/>
              <a:t>Acredita muito no Brasil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02392-721A-46C1-B205-709070F1568C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882650" eaLnBrk="0" hangingPunct="0"/>
            <a:fld id="{EB8A4519-995B-458D-A1BB-EF89D66349EB}" type="datetime8">
              <a:rPr lang="en-US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pPr defTabSz="882650" eaLnBrk="0" hangingPunct="0"/>
              <a:t>9/26/2013 7:31 AM</a:t>
            </a:fld>
            <a:endParaRPr lang="en-US" smtClean="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1264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882650" eaLnBrk="0" hangingPunct="0"/>
            <a:fld id="{D88488E8-0C0F-4CA4-856E-E4F2FF6CC8BE}" type="slidenum">
              <a:rPr lang="en-US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pPr defTabSz="882650" eaLnBrk="0" hangingPunct="0"/>
              <a:t>10</a:t>
            </a:fld>
            <a:endParaRPr lang="en-US" smtClean="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12644" name="Rectangle 3"/>
          <p:cNvSpPr txBox="1">
            <a:spLocks noGrp="1" noChangeArrowheads="1"/>
          </p:cNvSpPr>
          <p:nvPr/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395" tIns="43696" rIns="87395" bIns="43696"/>
          <a:lstStyle/>
          <a:p>
            <a:pPr algn="r" defTabSz="890588" eaLnBrk="0" hangingPunct="0"/>
            <a:fld id="{E3726BA8-74FE-41C6-906D-F6BBA2A3EBF8}" type="datetime8">
              <a:rPr lang="en-US" sz="12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pPr algn="r" defTabSz="890588" eaLnBrk="0" hangingPunct="0"/>
              <a:t>9/26/2013 7:31 AM</a:t>
            </a:fld>
            <a:endParaRPr lang="en-US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12645" name="Rectangle 7"/>
          <p:cNvSpPr txBox="1">
            <a:spLocks noGrp="1" noChangeArrowheads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395" tIns="43696" rIns="87395" bIns="43696" anchor="b"/>
          <a:lstStyle/>
          <a:p>
            <a:pPr algn="r" defTabSz="890588" eaLnBrk="0" hangingPunct="0"/>
            <a:fld id="{F874BADB-1409-470D-99C4-42DB697509FF}" type="slidenum">
              <a:rPr lang="en-US" sz="12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pPr algn="r" defTabSz="890588" eaLnBrk="0" hangingPunct="0"/>
              <a:t>10</a:t>
            </a:fld>
            <a:endParaRPr lang="en-US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126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3925" y="746125"/>
            <a:ext cx="4959350" cy="3721100"/>
          </a:xfrm>
          <a:ln/>
        </p:spPr>
      </p:sp>
      <p:sp>
        <p:nvSpPr>
          <p:cNvPr id="1126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87395" tIns="43696" rIns="87395" bIns="43696"/>
          <a:lstStyle/>
          <a:p>
            <a:pPr eaLnBrk="1" hangingPunct="1"/>
            <a:r>
              <a:rPr lang="pt-BR" dirty="0" smtClean="0"/>
              <a:t>Olhando na</a:t>
            </a:r>
            <a:r>
              <a:rPr lang="pt-BR" baseline="0" dirty="0" smtClean="0"/>
              <a:t> producao da menta no mundo, e cultivado principalmente na India, depois China, e Estados Unidos.  Antigamente, Brazil era um dos maiores produtores da menta, mas devido duencas, nao produce mais.</a:t>
            </a:r>
            <a:endParaRPr lang="pt-BR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lonna MT" pitchFamily="8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lonna MT" pitchFamily="8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lonna MT" pitchFamily="8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lonna MT" pitchFamily="8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lonna MT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lonna MT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lonna MT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lonna MT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lonna MT" pitchFamily="82" charset="0"/>
              </a:defRPr>
            </a:lvl9pPr>
          </a:lstStyle>
          <a:p>
            <a:pPr eaLnBrk="1" hangingPunct="1"/>
            <a:fld id="{27E2438A-C873-4A32-B969-9F5FE2B8F374}" type="slidenum">
              <a:rPr lang="pt-BR" smtClean="0">
                <a:latin typeface="Arial" charset="0"/>
              </a:rPr>
              <a:pPr eaLnBrk="1" hangingPunct="1"/>
              <a:t>11</a:t>
            </a:fld>
            <a:endParaRPr lang="pt-BR" smtClean="0">
              <a:latin typeface="Arial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ja-JP" sz="1000" dirty="0" smtClean="0">
                <a:latin typeface="Kozuka Gothic Pr6N EL" pitchFamily="34" charset="-128"/>
                <a:ea typeface="Kozuka Gothic Pr6N EL" pitchFamily="34" charset="-128"/>
              </a:rPr>
              <a:t>AQUI</a:t>
            </a:r>
            <a:r>
              <a:rPr lang="en-US" altLang="ja-JP" sz="1000" baseline="0" dirty="0" smtClean="0">
                <a:latin typeface="Kozuka Gothic Pr6N EL" pitchFamily="34" charset="-128"/>
                <a:ea typeface="Kozuka Gothic Pr6N EL" pitchFamily="34" charset="-128"/>
              </a:rPr>
              <a:t> SÃO ALGUMAS FOTOS QUE EU MESMO TIREI E QUE MOSTRAM COISAS BEM </a:t>
            </a:r>
            <a:r>
              <a:rPr lang="en-US" altLang="ja-JP" sz="1000" baseline="0" dirty="0" err="1" smtClean="0">
                <a:latin typeface="Kozuka Gothic Pr6N EL" pitchFamily="34" charset="-128"/>
                <a:ea typeface="Kozuka Gothic Pr6N EL" pitchFamily="34" charset="-128"/>
              </a:rPr>
              <a:t>interessantes</a:t>
            </a:r>
            <a:r>
              <a:rPr lang="en-US" altLang="ja-JP" sz="1000" baseline="0" dirty="0" smtClean="0">
                <a:latin typeface="Kozuka Gothic Pr6N EL" pitchFamily="34" charset="-128"/>
                <a:ea typeface="Kozuka Gothic Pr6N EL" pitchFamily="34" charset="-128"/>
              </a:rPr>
              <a:t>.</a:t>
            </a:r>
            <a:endParaRPr lang="en-US" altLang="ja-JP" sz="1000" dirty="0" smtClean="0">
              <a:latin typeface="Kozuka Gothic Pr6N EL" pitchFamily="34" charset="-128"/>
              <a:ea typeface="Kozuka Gothic Pr6N EL" pitchFamily="34" charset="-128"/>
            </a:endParaRPr>
          </a:p>
          <a:p>
            <a:pPr eaLnBrk="1" hangingPunct="1"/>
            <a:endParaRPr lang="en-US" altLang="ja-JP" sz="1000" dirty="0" smtClean="0">
              <a:latin typeface="Kozuka Gothic Pr6N EL" pitchFamily="34" charset="-128"/>
              <a:ea typeface="Kozuka Gothic Pr6N EL" pitchFamily="34" charset="-128"/>
            </a:endParaRPr>
          </a:p>
          <a:p>
            <a:pPr eaLnBrk="1" hangingPunct="1"/>
            <a:r>
              <a:rPr lang="en-US" altLang="ja-JP" sz="1000" dirty="0" err="1" smtClean="0">
                <a:latin typeface="Kozuka Gothic Pr6N EL" pitchFamily="34" charset="-128"/>
                <a:ea typeface="Kozuka Gothic Pr6N EL" pitchFamily="34" charset="-128"/>
              </a:rPr>
              <a:t>Menta</a:t>
            </a:r>
            <a:r>
              <a:rPr lang="en-US" altLang="ja-JP" sz="1000" dirty="0" smtClean="0">
                <a:latin typeface="Kozuka Gothic Pr6N EL" pitchFamily="34" charset="-128"/>
                <a:ea typeface="Kozuka Gothic Pr6N EL" pitchFamily="34" charset="-128"/>
              </a:rPr>
              <a:t> é </a:t>
            </a:r>
            <a:r>
              <a:rPr lang="en-US" altLang="ja-JP" sz="1000" dirty="0" err="1" smtClean="0">
                <a:latin typeface="Kozuka Gothic Pr6N EL" pitchFamily="34" charset="-128"/>
                <a:ea typeface="Kozuka Gothic Pr6N EL" pitchFamily="34" charset="-128"/>
              </a:rPr>
              <a:t>considerarda</a:t>
            </a:r>
            <a:r>
              <a:rPr lang="en-US" altLang="ja-JP" sz="1000" dirty="0" smtClean="0">
                <a:latin typeface="Kozuka Gothic Pr6N EL" pitchFamily="34" charset="-128"/>
                <a:ea typeface="Kozuka Gothic Pr6N EL" pitchFamily="34" charset="-128"/>
              </a:rPr>
              <a:t> </a:t>
            </a:r>
            <a:r>
              <a:rPr lang="en-US" altLang="ja-JP" sz="1000" dirty="0" err="1" smtClean="0">
                <a:latin typeface="Kozuka Gothic Pr6N EL" pitchFamily="34" charset="-128"/>
                <a:ea typeface="Kozuka Gothic Pr6N EL" pitchFamily="34" charset="-128"/>
              </a:rPr>
              <a:t>palntação</a:t>
            </a:r>
            <a:r>
              <a:rPr lang="en-US" altLang="ja-JP" sz="1000" dirty="0" smtClean="0">
                <a:latin typeface="Kozuka Gothic Pr6N EL" pitchFamily="34" charset="-128"/>
                <a:ea typeface="Kozuka Gothic Pr6N EL" pitchFamily="34" charset="-128"/>
              </a:rPr>
              <a:t> </a:t>
            </a:r>
            <a:r>
              <a:rPr lang="en-US" altLang="ja-JP" sz="1000" dirty="0" err="1" smtClean="0">
                <a:latin typeface="Kozuka Gothic Pr6N EL" pitchFamily="34" charset="-128"/>
                <a:ea typeface="Kozuka Gothic Pr6N EL" pitchFamily="34" charset="-128"/>
              </a:rPr>
              <a:t>perene</a:t>
            </a:r>
            <a:r>
              <a:rPr lang="en-US" altLang="ja-JP" sz="1000" dirty="0" smtClean="0">
                <a:latin typeface="Kozuka Gothic Pr6N EL" pitchFamily="34" charset="-128"/>
                <a:ea typeface="Kozuka Gothic Pr6N EL" pitchFamily="34" charset="-128"/>
              </a:rPr>
              <a:t> ( </a:t>
            </a:r>
            <a:r>
              <a:rPr lang="en-US" altLang="ja-JP" sz="1000" dirty="0" err="1" smtClean="0">
                <a:latin typeface="Kozuka Gothic Pr6N EL" pitchFamily="34" charset="-128"/>
                <a:ea typeface="Kozuka Gothic Pr6N EL" pitchFamily="34" charset="-128"/>
              </a:rPr>
              <a:t>vida</a:t>
            </a:r>
            <a:r>
              <a:rPr lang="en-US" altLang="ja-JP" sz="1000" dirty="0" smtClean="0">
                <a:latin typeface="Kozuka Gothic Pr6N EL" pitchFamily="34" charset="-128"/>
                <a:ea typeface="Kozuka Gothic Pr6N EL" pitchFamily="34" charset="-128"/>
              </a:rPr>
              <a:t> </a:t>
            </a:r>
            <a:r>
              <a:rPr lang="en-US" altLang="ja-JP" sz="1000" dirty="0" err="1" smtClean="0">
                <a:latin typeface="Kozuka Gothic Pr6N EL" pitchFamily="34" charset="-128"/>
                <a:ea typeface="Kozuka Gothic Pr6N EL" pitchFamily="34" charset="-128"/>
              </a:rPr>
              <a:t>longa</a:t>
            </a:r>
            <a:r>
              <a:rPr lang="en-US" altLang="ja-JP" sz="1000" dirty="0" smtClean="0">
                <a:latin typeface="Kozuka Gothic Pr6N EL" pitchFamily="34" charset="-128"/>
                <a:ea typeface="Kozuka Gothic Pr6N EL" pitchFamily="34" charset="-128"/>
              </a:rPr>
              <a:t> + de </a:t>
            </a:r>
            <a:r>
              <a:rPr lang="en-US" altLang="ja-JP" sz="1000" dirty="0" err="1" smtClean="0">
                <a:latin typeface="Kozuka Gothic Pr6N EL" pitchFamily="34" charset="-128"/>
                <a:ea typeface="Kozuka Gothic Pr6N EL" pitchFamily="34" charset="-128"/>
              </a:rPr>
              <a:t>dois</a:t>
            </a:r>
            <a:r>
              <a:rPr lang="en-US" altLang="ja-JP" sz="1000" dirty="0" smtClean="0">
                <a:latin typeface="Kozuka Gothic Pr6N EL" pitchFamily="34" charset="-128"/>
                <a:ea typeface="Kozuka Gothic Pr6N EL" pitchFamily="34" charset="-128"/>
              </a:rPr>
              <a:t> </a:t>
            </a:r>
            <a:r>
              <a:rPr lang="en-US" altLang="ja-JP" sz="1000" dirty="0" err="1" smtClean="0">
                <a:latin typeface="Kozuka Gothic Pr6N EL" pitchFamily="34" charset="-128"/>
                <a:ea typeface="Kozuka Gothic Pr6N EL" pitchFamily="34" charset="-128"/>
              </a:rPr>
              <a:t>ciclos</a:t>
            </a:r>
            <a:r>
              <a:rPr lang="en-US" altLang="ja-JP" sz="1000" dirty="0" smtClean="0">
                <a:latin typeface="Kozuka Gothic Pr6N EL" pitchFamily="34" charset="-128"/>
                <a:ea typeface="Kozuka Gothic Pr6N EL" pitchFamily="34" charset="-128"/>
              </a:rPr>
              <a:t> </a:t>
            </a:r>
            <a:r>
              <a:rPr lang="en-US" altLang="ja-JP" sz="1000" dirty="0" err="1" smtClean="0">
                <a:latin typeface="Kozuka Gothic Pr6N EL" pitchFamily="34" charset="-128"/>
                <a:ea typeface="Kozuka Gothic Pr6N EL" pitchFamily="34" charset="-128"/>
              </a:rPr>
              <a:t>sazonais</a:t>
            </a:r>
            <a:r>
              <a:rPr lang="en-US" altLang="ja-JP" sz="1000" dirty="0" smtClean="0">
                <a:latin typeface="Kozuka Gothic Pr6N EL" pitchFamily="34" charset="-128"/>
                <a:ea typeface="Kozuka Gothic Pr6N EL" pitchFamily="34" charset="-128"/>
              </a:rPr>
              <a:t>), </a:t>
            </a:r>
            <a:r>
              <a:rPr lang="en-US" altLang="ja-JP" sz="1000" dirty="0" err="1" smtClean="0">
                <a:latin typeface="Kozuka Gothic Pr6N EL" pitchFamily="34" charset="-128"/>
                <a:ea typeface="Kozuka Gothic Pr6N EL" pitchFamily="34" charset="-128"/>
              </a:rPr>
              <a:t>mas</a:t>
            </a:r>
            <a:r>
              <a:rPr lang="en-US" altLang="ja-JP" sz="1000" dirty="0" smtClean="0">
                <a:latin typeface="Kozuka Gothic Pr6N EL" pitchFamily="34" charset="-128"/>
                <a:ea typeface="Kozuka Gothic Pr6N EL" pitchFamily="34" charset="-128"/>
              </a:rPr>
              <a:t> com </a:t>
            </a:r>
            <a:r>
              <a:rPr lang="en-US" altLang="ja-JP" sz="1000" dirty="0" err="1" smtClean="0">
                <a:latin typeface="Kozuka Gothic Pr6N EL" pitchFamily="34" charset="-128"/>
                <a:ea typeface="Kozuka Gothic Pr6N EL" pitchFamily="34" charset="-128"/>
              </a:rPr>
              <a:t>varios</a:t>
            </a:r>
            <a:r>
              <a:rPr lang="en-US" altLang="ja-JP" sz="1000" dirty="0" smtClean="0">
                <a:latin typeface="Kozuka Gothic Pr6N EL" pitchFamily="34" charset="-128"/>
                <a:ea typeface="Kozuka Gothic Pr6N EL" pitchFamily="34" charset="-128"/>
              </a:rPr>
              <a:t> </a:t>
            </a:r>
            <a:r>
              <a:rPr lang="en-US" altLang="ja-JP" sz="1000" dirty="0" err="1" smtClean="0">
                <a:latin typeface="Kozuka Gothic Pr6N EL" pitchFamily="34" charset="-128"/>
                <a:ea typeface="Kozuka Gothic Pr6N EL" pitchFamily="34" charset="-128"/>
              </a:rPr>
              <a:t>problemas</a:t>
            </a:r>
            <a:r>
              <a:rPr lang="en-US" altLang="ja-JP" sz="1000" dirty="0" smtClean="0">
                <a:latin typeface="Kozuka Gothic Pr6N EL" pitchFamily="34" charset="-128"/>
                <a:ea typeface="Kozuka Gothic Pr6N EL" pitchFamily="34" charset="-128"/>
              </a:rPr>
              <a:t> de </a:t>
            </a:r>
            <a:r>
              <a:rPr lang="en-US" altLang="ja-JP" sz="1000" dirty="0" err="1" smtClean="0">
                <a:latin typeface="Kozuka Gothic Pr6N EL" pitchFamily="34" charset="-128"/>
                <a:ea typeface="Kozuka Gothic Pr6N EL" pitchFamily="34" charset="-128"/>
              </a:rPr>
              <a:t>doenças</a:t>
            </a:r>
            <a:r>
              <a:rPr lang="en-US" altLang="ja-JP" sz="1000" dirty="0" smtClean="0">
                <a:latin typeface="Kozuka Gothic Pr6N EL" pitchFamily="34" charset="-128"/>
                <a:ea typeface="Kozuka Gothic Pr6N EL" pitchFamily="34" charset="-128"/>
              </a:rPr>
              <a:t> e </a:t>
            </a:r>
            <a:r>
              <a:rPr lang="en-US" altLang="ja-JP" sz="1000" dirty="0" err="1" smtClean="0">
                <a:latin typeface="Kozuka Gothic Pr6N EL" pitchFamily="34" charset="-128"/>
                <a:ea typeface="Kozuka Gothic Pr6N EL" pitchFamily="34" charset="-128"/>
              </a:rPr>
              <a:t>pragas</a:t>
            </a:r>
            <a:r>
              <a:rPr lang="en-US" altLang="ja-JP" sz="1000" dirty="0" smtClean="0">
                <a:latin typeface="Kozuka Gothic Pr6N EL" pitchFamily="34" charset="-128"/>
                <a:ea typeface="Kozuka Gothic Pr6N EL" pitchFamily="34" charset="-128"/>
              </a:rPr>
              <a:t> de </a:t>
            </a:r>
            <a:r>
              <a:rPr lang="en-US" altLang="ja-JP" sz="1000" dirty="0" err="1" smtClean="0">
                <a:latin typeface="Kozuka Gothic Pr6N EL" pitchFamily="34" charset="-128"/>
                <a:ea typeface="Kozuka Gothic Pr6N EL" pitchFamily="34" charset="-128"/>
              </a:rPr>
              <a:t>insetos</a:t>
            </a:r>
            <a:r>
              <a:rPr lang="en-US" altLang="ja-JP" sz="1000" dirty="0" smtClean="0">
                <a:latin typeface="Kozuka Gothic Pr6N EL" pitchFamily="34" charset="-128"/>
                <a:ea typeface="Kozuka Gothic Pr6N EL" pitchFamily="34" charset="-128"/>
              </a:rPr>
              <a:t>.</a:t>
            </a:r>
          </a:p>
          <a:p>
            <a:pPr eaLnBrk="1" hangingPunct="1"/>
            <a:r>
              <a:rPr lang="en-US" altLang="ja-JP" sz="1000" dirty="0" smtClean="0">
                <a:latin typeface="Kozuka Gothic Pr6N EL" pitchFamily="34" charset="-128"/>
                <a:ea typeface="Kozuka Gothic Pr6N EL" pitchFamily="34" charset="-128"/>
              </a:rPr>
              <a:t>Odor e </a:t>
            </a:r>
            <a:r>
              <a:rPr lang="en-US" altLang="ja-JP" sz="1000" dirty="0" err="1" smtClean="0">
                <a:latin typeface="Kozuka Gothic Pr6N EL" pitchFamily="34" charset="-128"/>
                <a:ea typeface="Kozuka Gothic Pr6N EL" pitchFamily="34" charset="-128"/>
              </a:rPr>
              <a:t>sabor</a:t>
            </a:r>
            <a:r>
              <a:rPr lang="en-US" altLang="ja-JP" sz="1000" dirty="0" smtClean="0">
                <a:latin typeface="Kozuka Gothic Pr6N EL" pitchFamily="34" charset="-128"/>
                <a:ea typeface="Kozuka Gothic Pr6N EL" pitchFamily="34" charset="-128"/>
              </a:rPr>
              <a:t> </a:t>
            </a:r>
            <a:r>
              <a:rPr lang="en-US" altLang="ja-JP" sz="1000" dirty="0" err="1" smtClean="0">
                <a:latin typeface="Kozuka Gothic Pr6N EL" pitchFamily="34" charset="-128"/>
                <a:ea typeface="Kozuka Gothic Pr6N EL" pitchFamily="34" charset="-128"/>
              </a:rPr>
              <a:t>influenciados</a:t>
            </a:r>
            <a:r>
              <a:rPr lang="en-US" altLang="ja-JP" sz="1000" dirty="0" smtClean="0">
                <a:latin typeface="Kozuka Gothic Pr6N EL" pitchFamily="34" charset="-128"/>
                <a:ea typeface="Kozuka Gothic Pr6N EL" pitchFamily="34" charset="-128"/>
              </a:rPr>
              <a:t> </a:t>
            </a:r>
            <a:r>
              <a:rPr lang="en-US" altLang="ja-JP" sz="1000" dirty="0" err="1" smtClean="0">
                <a:latin typeface="Kozuka Gothic Pr6N EL" pitchFamily="34" charset="-128"/>
                <a:ea typeface="Kozuka Gothic Pr6N EL" pitchFamily="34" charset="-128"/>
              </a:rPr>
              <a:t>pela</a:t>
            </a:r>
            <a:r>
              <a:rPr lang="en-US" altLang="ja-JP" sz="1000" dirty="0" smtClean="0">
                <a:latin typeface="Kozuka Gothic Pr6N EL" pitchFamily="34" charset="-128"/>
                <a:ea typeface="Kozuka Gothic Pr6N EL" pitchFamily="34" charset="-128"/>
              </a:rPr>
              <a:t> </a:t>
            </a:r>
            <a:r>
              <a:rPr lang="en-US" altLang="ja-JP" sz="1000" dirty="0" err="1" smtClean="0">
                <a:latin typeface="Kozuka Gothic Pr6N EL" pitchFamily="34" charset="-128"/>
                <a:ea typeface="Kozuka Gothic Pr6N EL" pitchFamily="34" charset="-128"/>
              </a:rPr>
              <a:t>saude</a:t>
            </a:r>
            <a:r>
              <a:rPr lang="en-US" altLang="ja-JP" sz="1000" dirty="0" smtClean="0">
                <a:latin typeface="Kozuka Gothic Pr6N EL" pitchFamily="34" charset="-128"/>
                <a:ea typeface="Kozuka Gothic Pr6N EL" pitchFamily="34" charset="-128"/>
              </a:rPr>
              <a:t> da </a:t>
            </a:r>
            <a:r>
              <a:rPr lang="en-US" altLang="ja-JP" sz="1000" dirty="0" err="1" smtClean="0">
                <a:latin typeface="Kozuka Gothic Pr6N EL" pitchFamily="34" charset="-128"/>
                <a:ea typeface="Kozuka Gothic Pr6N EL" pitchFamily="34" charset="-128"/>
              </a:rPr>
              <a:t>colheita</a:t>
            </a:r>
            <a:r>
              <a:rPr lang="en-US" altLang="ja-JP" sz="1000" dirty="0" smtClean="0">
                <a:latin typeface="Kozuka Gothic Pr6N EL" pitchFamily="34" charset="-128"/>
                <a:ea typeface="Kozuka Gothic Pr6N EL" pitchFamily="34" charset="-128"/>
              </a:rPr>
              <a:t> e </a:t>
            </a:r>
            <a:r>
              <a:rPr lang="en-US" altLang="ja-JP" sz="1000" dirty="0" err="1" smtClean="0">
                <a:latin typeface="Kozuka Gothic Pr6N EL" pitchFamily="34" charset="-128"/>
                <a:ea typeface="Kozuka Gothic Pr6N EL" pitchFamily="34" charset="-128"/>
              </a:rPr>
              <a:t>condiçoes</a:t>
            </a:r>
            <a:r>
              <a:rPr lang="en-US" altLang="ja-JP" sz="1000" dirty="0" smtClean="0">
                <a:latin typeface="Kozuka Gothic Pr6N EL" pitchFamily="34" charset="-128"/>
                <a:ea typeface="Kozuka Gothic Pr6N EL" pitchFamily="34" charset="-128"/>
              </a:rPr>
              <a:t> do </a:t>
            </a:r>
            <a:r>
              <a:rPr lang="en-US" altLang="ja-JP" sz="1000" dirty="0" err="1" smtClean="0">
                <a:latin typeface="Kozuka Gothic Pr6N EL" pitchFamily="34" charset="-128"/>
                <a:ea typeface="Kozuka Gothic Pr6N EL" pitchFamily="34" charset="-128"/>
              </a:rPr>
              <a:t>clima</a:t>
            </a:r>
            <a:r>
              <a:rPr lang="en-US" altLang="ja-JP" sz="1000" dirty="0" smtClean="0">
                <a:latin typeface="Kozuka Gothic Pr6N EL" pitchFamily="34" charset="-128"/>
                <a:ea typeface="Kozuka Gothic Pr6N EL" pitchFamily="34" charset="-128"/>
              </a:rPr>
              <a:t>, da </a:t>
            </a:r>
            <a:r>
              <a:rPr lang="en-US" altLang="ja-JP" sz="1000" dirty="0" err="1" smtClean="0">
                <a:latin typeface="Kozuka Gothic Pr6N EL" pitchFamily="34" charset="-128"/>
                <a:ea typeface="Kozuka Gothic Pr6N EL" pitchFamily="34" charset="-128"/>
              </a:rPr>
              <a:t>agua</a:t>
            </a:r>
            <a:r>
              <a:rPr lang="en-US" altLang="ja-JP" sz="1000" dirty="0" smtClean="0">
                <a:latin typeface="Kozuka Gothic Pr6N EL" pitchFamily="34" charset="-128"/>
                <a:ea typeface="Kozuka Gothic Pr6N EL" pitchFamily="34" charset="-128"/>
              </a:rPr>
              <a:t>.</a:t>
            </a:r>
          </a:p>
          <a:p>
            <a:pPr eaLnBrk="1" hangingPunct="1"/>
            <a:r>
              <a:rPr lang="en-US" altLang="ja-JP" sz="1000" dirty="0" err="1" smtClean="0">
                <a:latin typeface="Kozuka Gothic Pr6N EL" pitchFamily="34" charset="-128"/>
                <a:ea typeface="Kozuka Gothic Pr6N EL" pitchFamily="34" charset="-128"/>
              </a:rPr>
              <a:t>Variação</a:t>
            </a:r>
            <a:r>
              <a:rPr lang="en-US" altLang="ja-JP" sz="1000" dirty="0" smtClean="0">
                <a:latin typeface="Kozuka Gothic Pr6N EL" pitchFamily="34" charset="-128"/>
                <a:ea typeface="Kozuka Gothic Pr6N EL" pitchFamily="34" charset="-128"/>
              </a:rPr>
              <a:t> de </a:t>
            </a:r>
            <a:r>
              <a:rPr lang="en-US" altLang="ja-JP" sz="1000" dirty="0" err="1" smtClean="0">
                <a:latin typeface="Kozuka Gothic Pr6N EL" pitchFamily="34" charset="-128"/>
                <a:ea typeface="Kozuka Gothic Pr6N EL" pitchFamily="34" charset="-128"/>
              </a:rPr>
              <a:t>temperatura</a:t>
            </a:r>
            <a:r>
              <a:rPr lang="en-US" altLang="ja-JP" sz="1000" dirty="0" smtClean="0">
                <a:latin typeface="Kozuka Gothic Pr6N EL" pitchFamily="34" charset="-128"/>
                <a:ea typeface="Kozuka Gothic Pr6N EL" pitchFamily="34" charset="-128"/>
              </a:rPr>
              <a:t> no </a:t>
            </a:r>
            <a:r>
              <a:rPr lang="en-US" altLang="ja-JP" sz="1000" dirty="0" err="1" smtClean="0">
                <a:latin typeface="Kozuka Gothic Pr6N EL" pitchFamily="34" charset="-128"/>
                <a:ea typeface="Kozuka Gothic Pr6N EL" pitchFamily="34" charset="-128"/>
              </a:rPr>
              <a:t>mesmo</a:t>
            </a:r>
            <a:r>
              <a:rPr lang="en-US" altLang="ja-JP" sz="1000" dirty="0" smtClean="0">
                <a:latin typeface="Kozuka Gothic Pr6N EL" pitchFamily="34" charset="-128"/>
                <a:ea typeface="Kozuka Gothic Pr6N EL" pitchFamily="34" charset="-128"/>
              </a:rPr>
              <a:t> </a:t>
            </a:r>
            <a:r>
              <a:rPr lang="en-US" altLang="ja-JP" sz="1000" dirty="0" err="1" smtClean="0">
                <a:latin typeface="Kozuka Gothic Pr6N EL" pitchFamily="34" charset="-128"/>
                <a:ea typeface="Kozuka Gothic Pr6N EL" pitchFamily="34" charset="-128"/>
              </a:rPr>
              <a:t>dia</a:t>
            </a:r>
            <a:endParaRPr lang="en-US" altLang="ja-JP" sz="1000" dirty="0" smtClean="0">
              <a:latin typeface="Kozuka Gothic Pr6N EL" pitchFamily="34" charset="-128"/>
              <a:ea typeface="Kozuka Gothic Pr6N EL" pitchFamily="34" charset="-128"/>
            </a:endParaRPr>
          </a:p>
          <a:p>
            <a:pPr eaLnBrk="1" hangingPunct="1"/>
            <a:r>
              <a:rPr lang="en-US" altLang="ja-JP" sz="1000" dirty="0" smtClean="0">
                <a:latin typeface="Kozuka Gothic Pr6N EL" pitchFamily="34" charset="-128"/>
                <a:ea typeface="Kozuka Gothic Pr6N EL" pitchFamily="34" charset="-128"/>
              </a:rPr>
              <a:t>  	 (</a:t>
            </a:r>
            <a:r>
              <a:rPr lang="en-US" altLang="ja-JP" sz="1000" dirty="0" err="1" smtClean="0">
                <a:latin typeface="Kozuka Gothic Pr6N EL" pitchFamily="34" charset="-128"/>
                <a:ea typeface="Kozuka Gothic Pr6N EL" pitchFamily="34" charset="-128"/>
              </a:rPr>
              <a:t>muito</a:t>
            </a:r>
            <a:r>
              <a:rPr lang="en-US" altLang="ja-JP" sz="1000" dirty="0" smtClean="0">
                <a:latin typeface="Kozuka Gothic Pr6N EL" pitchFamily="34" charset="-128"/>
                <a:ea typeface="Kozuka Gothic Pr6N EL" pitchFamily="34" charset="-128"/>
              </a:rPr>
              <a:t> </a:t>
            </a:r>
            <a:r>
              <a:rPr lang="en-US" altLang="ja-JP" sz="1000" dirty="0" err="1" smtClean="0">
                <a:latin typeface="Kozuka Gothic Pr6N EL" pitchFamily="34" charset="-128"/>
                <a:ea typeface="Kozuka Gothic Pr6N EL" pitchFamily="34" charset="-128"/>
              </a:rPr>
              <a:t>quente</a:t>
            </a:r>
            <a:r>
              <a:rPr lang="en-US" altLang="ja-JP" sz="1000" dirty="0" smtClean="0">
                <a:latin typeface="Kozuka Gothic Pr6N EL" pitchFamily="34" charset="-128"/>
                <a:ea typeface="Kozuka Gothic Pr6N EL" pitchFamily="34" charset="-128"/>
              </a:rPr>
              <a:t> de </a:t>
            </a:r>
            <a:r>
              <a:rPr lang="en-US" altLang="ja-JP" sz="1000" dirty="0" err="1" smtClean="0">
                <a:latin typeface="Kozuka Gothic Pr6N EL" pitchFamily="34" charset="-128"/>
                <a:ea typeface="Kozuka Gothic Pr6N EL" pitchFamily="34" charset="-128"/>
              </a:rPr>
              <a:t>dia</a:t>
            </a:r>
            <a:r>
              <a:rPr lang="en-US" altLang="ja-JP" sz="1000" dirty="0" smtClean="0">
                <a:latin typeface="Kozuka Gothic Pr6N EL" pitchFamily="34" charset="-128"/>
                <a:ea typeface="Kozuka Gothic Pr6N EL" pitchFamily="34" charset="-128"/>
              </a:rPr>
              <a:t> e </a:t>
            </a:r>
            <a:r>
              <a:rPr lang="en-US" altLang="ja-JP" sz="1000" dirty="0" err="1" smtClean="0">
                <a:latin typeface="Kozuka Gothic Pr6N EL" pitchFamily="34" charset="-128"/>
                <a:ea typeface="Kozuka Gothic Pr6N EL" pitchFamily="34" charset="-128"/>
              </a:rPr>
              <a:t>muito</a:t>
            </a:r>
            <a:r>
              <a:rPr lang="en-US" altLang="ja-JP" sz="1000" dirty="0" smtClean="0">
                <a:latin typeface="Kozuka Gothic Pr6N EL" pitchFamily="34" charset="-128"/>
                <a:ea typeface="Kozuka Gothic Pr6N EL" pitchFamily="34" charset="-128"/>
              </a:rPr>
              <a:t> </a:t>
            </a:r>
            <a:r>
              <a:rPr lang="en-US" altLang="ja-JP" sz="1000" dirty="0" err="1" smtClean="0">
                <a:latin typeface="Kozuka Gothic Pr6N EL" pitchFamily="34" charset="-128"/>
                <a:ea typeface="Kozuka Gothic Pr6N EL" pitchFamily="34" charset="-128"/>
              </a:rPr>
              <a:t>frio</a:t>
            </a:r>
            <a:r>
              <a:rPr lang="en-US" altLang="ja-JP" sz="1000" dirty="0" smtClean="0">
                <a:latin typeface="Kozuka Gothic Pr6N EL" pitchFamily="34" charset="-128"/>
                <a:ea typeface="Kozuka Gothic Pr6N EL" pitchFamily="34" charset="-128"/>
              </a:rPr>
              <a:t> a </a:t>
            </a:r>
            <a:r>
              <a:rPr lang="en-US" altLang="ja-JP" sz="1000" dirty="0" err="1" smtClean="0">
                <a:latin typeface="Kozuka Gothic Pr6N EL" pitchFamily="34" charset="-128"/>
                <a:ea typeface="Kozuka Gothic Pr6N EL" pitchFamily="34" charset="-128"/>
              </a:rPr>
              <a:t>noite</a:t>
            </a:r>
            <a:r>
              <a:rPr lang="en-US" altLang="ja-JP" sz="1000" dirty="0" smtClean="0">
                <a:latin typeface="Kozuka Gothic Pr6N EL" pitchFamily="34" charset="-128"/>
                <a:ea typeface="Kozuka Gothic Pr6N EL" pitchFamily="34" charset="-128"/>
              </a:rPr>
              <a:t>)</a:t>
            </a:r>
          </a:p>
          <a:p>
            <a:pPr eaLnBrk="1" hangingPunct="1"/>
            <a:endParaRPr lang="pt-BR" sz="1000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A52FD47-0786-48EF-8D85-F6B2FB41637A}" type="slidenum">
              <a:rPr lang="pt-BR" smtClean="0">
                <a:latin typeface="Arial" charset="0"/>
              </a:rPr>
              <a:pPr/>
              <a:t>12</a:t>
            </a:fld>
            <a:endParaRPr lang="pt-BR" smtClean="0">
              <a:latin typeface="Arial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pt-BR" smtClean="0">
                <a:latin typeface="Arial" charset="0"/>
              </a:rPr>
              <a:t>Estas fotos são da região de Farwest a foto abaixo do lado direito mostra o processo chamado de cura onde são estabilizados os voláteis  deixando secar  por 2 dias no campo.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 </a:t>
            </a:r>
            <a:r>
              <a:rPr lang="en-US" dirty="0" err="1" smtClean="0"/>
              <a:t>toda</a:t>
            </a:r>
            <a:r>
              <a:rPr lang="en-US" dirty="0" smtClean="0"/>
              <a:t> </a:t>
            </a:r>
            <a:r>
              <a:rPr lang="en-US" dirty="0" err="1" smtClean="0"/>
              <a:t>plantacao</a:t>
            </a:r>
            <a:r>
              <a:rPr lang="en-US" baseline="0" dirty="0" smtClean="0"/>
              <a:t> da </a:t>
            </a:r>
            <a:r>
              <a:rPr lang="en-US" baseline="0" dirty="0" err="1" smtClean="0"/>
              <a:t>menta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uma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porcentagem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vai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para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producao</a:t>
            </a:r>
            <a:r>
              <a:rPr lang="en-US" baseline="0" dirty="0" smtClean="0"/>
              <a:t> de cha e </a:t>
            </a:r>
            <a:r>
              <a:rPr lang="en-US" baseline="0" dirty="0" err="1" smtClean="0"/>
              <a:t>uso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culinario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mais</a:t>
            </a:r>
            <a:r>
              <a:rPr lang="en-US" baseline="0" dirty="0" smtClean="0"/>
              <a:t> o </a:t>
            </a:r>
            <a:r>
              <a:rPr lang="en-US" baseline="0" dirty="0" err="1" smtClean="0"/>
              <a:t>maior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proporcao</a:t>
            </a:r>
            <a:r>
              <a:rPr lang="en-US" baseline="0" dirty="0" smtClean="0"/>
              <a:t> e de oleo </a:t>
            </a:r>
            <a:r>
              <a:rPr lang="en-US" baseline="0" dirty="0" err="1" smtClean="0"/>
              <a:t>essencial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ultilizamos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em</a:t>
            </a:r>
            <a:r>
              <a:rPr lang="en-US" baseline="0" dirty="0" smtClean="0"/>
              <a:t> aromas.</a:t>
            </a:r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8E581-638C-4ECD-8735-5A51171D5D2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2219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 err="1" smtClean="0"/>
              <a:t>maior</a:t>
            </a:r>
            <a:r>
              <a:rPr lang="en-US" baseline="0" dirty="0" smtClean="0"/>
              <a:t> parte </a:t>
            </a:r>
            <a:r>
              <a:rPr lang="en-US" baseline="0" dirty="0" err="1" smtClean="0"/>
              <a:t>vai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confeitos</a:t>
            </a:r>
            <a:r>
              <a:rPr lang="en-US" baseline="0" dirty="0" smtClean="0"/>
              <a:t>, e pasta de </a:t>
            </a:r>
            <a:r>
              <a:rPr lang="en-US" baseline="0" dirty="0" err="1" smtClean="0"/>
              <a:t>dentes</a:t>
            </a:r>
            <a:r>
              <a:rPr lang="en-US" baseline="0" dirty="0" smtClean="0"/>
              <a:t>.  A Takasago </a:t>
            </a:r>
            <a:r>
              <a:rPr lang="en-US" baseline="0" dirty="0" err="1" smtClean="0"/>
              <a:t>attende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esses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segmentos</a:t>
            </a:r>
            <a:r>
              <a:rPr lang="en-US" baseline="0" dirty="0" smtClean="0"/>
              <a:t> com aromas.</a:t>
            </a:r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8E581-638C-4ECD-8735-5A51171D5D2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9198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 TAKASAGO estuda o comportamento do consumidor para descobrir quais os seus desejos/emoções/percepções/o</a:t>
            </a:r>
            <a:r>
              <a:rPr lang="pt-BR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que ele gosta/ o que ele não gosta</a:t>
            </a:r>
            <a:r>
              <a:rPr lang="pt-B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em produtos com Menta.</a:t>
            </a:r>
          </a:p>
          <a:p>
            <a:r>
              <a:rPr lang="pt-B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r>
              <a:rPr lang="pt-B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</a:t>
            </a:r>
            <a:r>
              <a:rPr lang="pt-BR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temos um departamento FOCADO nisso: é o nosso departamento de </a:t>
            </a:r>
            <a:r>
              <a:rPr lang="pt-BR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Pesquisa de Mercado e Entendimento do Consumidor</a:t>
            </a:r>
            <a:endParaRPr lang="en-US" sz="1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8E581-638C-4ECD-8735-5A51171D5D2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Essa</a:t>
            </a:r>
            <a:r>
              <a:rPr lang="en-US" dirty="0" smtClean="0"/>
              <a:t> é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núvem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palavras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foram</a:t>
            </a:r>
            <a:r>
              <a:rPr lang="en-US" baseline="0" dirty="0" smtClean="0"/>
              <a:t> as </a:t>
            </a:r>
            <a:r>
              <a:rPr lang="en-US" baseline="0" dirty="0" err="1" smtClean="0"/>
              <a:t>palavras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consumidores</a:t>
            </a:r>
            <a:r>
              <a:rPr lang="en-US" baseline="0" dirty="0" smtClean="0"/>
              <a:t> MAIS </a:t>
            </a:r>
            <a:r>
              <a:rPr lang="en-US" baseline="0" dirty="0" err="1" smtClean="0"/>
              <a:t>falaram</a:t>
            </a:r>
            <a:r>
              <a:rPr lang="en-US" baseline="0" dirty="0" smtClean="0"/>
              <a:t>.  Com </a:t>
            </a:r>
            <a:r>
              <a:rPr lang="en-US" baseline="0" dirty="0" err="1" smtClean="0"/>
              <a:t>isso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entendemos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experiencia</a:t>
            </a:r>
            <a:r>
              <a:rPr lang="en-US" baseline="0" dirty="0" smtClean="0"/>
              <a:t> do </a:t>
            </a:r>
            <a:r>
              <a:rPr lang="en-US" baseline="0" dirty="0" err="1" smtClean="0"/>
              <a:t>consumidor</a:t>
            </a:r>
            <a:r>
              <a:rPr lang="en-US" baseline="0" dirty="0" smtClean="0"/>
              <a:t> com </a:t>
            </a:r>
            <a:r>
              <a:rPr lang="en-US" baseline="0" dirty="0" err="1" smtClean="0"/>
              <a:t>nossos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prototipos</a:t>
            </a:r>
            <a:r>
              <a:rPr lang="en-US" baseline="0" dirty="0" smtClean="0"/>
              <a:t>, e </a:t>
            </a:r>
            <a:r>
              <a:rPr lang="en-US" baseline="0" dirty="0" err="1" smtClean="0"/>
              <a:t>passamos</a:t>
            </a:r>
            <a:r>
              <a:rPr lang="en-US" baseline="0" dirty="0" smtClean="0"/>
              <a:t> aromas </a:t>
            </a:r>
            <a:r>
              <a:rPr lang="en-US" baseline="0" dirty="0" err="1" smtClean="0"/>
              <a:t>ao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nossos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clientes</a:t>
            </a:r>
            <a:r>
              <a:rPr lang="en-US" baseline="0" dirty="0" smtClean="0"/>
              <a:t> com o </a:t>
            </a:r>
            <a:r>
              <a:rPr lang="en-US" baseline="0" dirty="0" err="1" smtClean="0"/>
              <a:t>maior</a:t>
            </a:r>
            <a:r>
              <a:rPr lang="en-US" baseline="0" dirty="0" smtClean="0"/>
              <a:t> chance de </a:t>
            </a:r>
            <a:r>
              <a:rPr lang="en-US" baseline="0" dirty="0" err="1" smtClean="0"/>
              <a:t>successo</a:t>
            </a:r>
            <a:r>
              <a:rPr lang="en-US" baseline="0" dirty="0" smtClean="0"/>
              <a:t> no </a:t>
            </a:r>
            <a:r>
              <a:rPr lang="en-US" baseline="0" dirty="0" err="1" smtClean="0"/>
              <a:t>mercado</a:t>
            </a:r>
            <a:r>
              <a:rPr lang="en-US" baseline="0" dirty="0" smtClean="0"/>
              <a:t>. </a:t>
            </a:r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8E581-638C-4ECD-8735-5A51171D5D2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LINK: E é </a:t>
            </a:r>
            <a:r>
              <a:rPr lang="en-US" baseline="0" dirty="0" err="1" smtClean="0"/>
              <a:t>por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isso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a TAKASAGO </a:t>
            </a:r>
            <a:r>
              <a:rPr lang="en-US" baseline="0" dirty="0" err="1" smtClean="0"/>
              <a:t>investe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tanto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Mentas</a:t>
            </a:r>
            <a:r>
              <a:rPr lang="en-US" baseline="0" dirty="0" smtClean="0"/>
              <a:t> e </a:t>
            </a:r>
            <a:r>
              <a:rPr lang="en-US" baseline="0" dirty="0" err="1" smtClean="0"/>
              <a:t>procura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desenvolver</a:t>
            </a:r>
            <a:r>
              <a:rPr lang="en-US" baseline="0" dirty="0" smtClean="0"/>
              <a:t> as </a:t>
            </a:r>
            <a:r>
              <a:rPr lang="en-US" baseline="0" dirty="0" err="1" smtClean="0"/>
              <a:t>melhores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mentas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possíveis</a:t>
            </a:r>
            <a:r>
              <a:rPr lang="en-US" baseline="0" dirty="0" smtClean="0"/>
              <a:t>.</a:t>
            </a:r>
          </a:p>
          <a:p>
            <a:r>
              <a:rPr lang="en-US" baseline="0" dirty="0" err="1" smtClean="0"/>
              <a:t>Daí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Clica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E agora </a:t>
            </a:r>
            <a:r>
              <a:rPr lang="en-US" baseline="0" dirty="0" err="1" smtClean="0"/>
              <a:t>eu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vou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falar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vocês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algumas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soluções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inovadoras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temos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para</a:t>
            </a:r>
            <a:r>
              <a:rPr lang="en-US" baseline="0" dirty="0" smtClean="0"/>
              <a:t> o Mercado de </a:t>
            </a:r>
            <a:r>
              <a:rPr lang="en-US" baseline="0" dirty="0" err="1" smtClean="0"/>
              <a:t>Mentas</a:t>
            </a:r>
            <a:r>
              <a:rPr lang="en-US" baseline="0" dirty="0" smtClean="0"/>
              <a:t>.</a:t>
            </a:r>
          </a:p>
          <a:p>
            <a:r>
              <a:rPr lang="en-US" baseline="0" dirty="0" err="1" smtClean="0"/>
              <a:t>Vamos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lá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8E581-638C-4ECD-8735-5A51171D5D2B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 TAKASAGO estuda o comportamento do consumidor para descobrir quais os seus desejos/emoções/percepções/o</a:t>
            </a:r>
            <a:r>
              <a:rPr lang="pt-BR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que ele gosta/ o que ele não gosta</a:t>
            </a:r>
            <a:r>
              <a:rPr lang="pt-B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em produtos com Menta.</a:t>
            </a:r>
          </a:p>
          <a:p>
            <a:r>
              <a:rPr lang="pt-B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r>
              <a:rPr lang="pt-B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</a:t>
            </a:r>
            <a:r>
              <a:rPr lang="pt-BR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temos um departamento FOCADO nisso: é o nosso departamento de </a:t>
            </a:r>
            <a:r>
              <a:rPr lang="pt-BR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Pesquisa de Mercado e Entendimento do Consumidor</a:t>
            </a:r>
            <a:endParaRPr lang="en-US" sz="1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8E581-638C-4ECD-8735-5A51171D5D2B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 TAKASAGO estuda o comportamento do consumidor para descobrir quais os seus desejos/emoções/percepções/o</a:t>
            </a:r>
            <a:r>
              <a:rPr lang="pt-BR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que ele gosta/ o que ele não gosta</a:t>
            </a:r>
            <a:r>
              <a:rPr lang="pt-B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em produtos com Menta.</a:t>
            </a:r>
          </a:p>
          <a:p>
            <a:r>
              <a:rPr lang="pt-B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r>
              <a:rPr lang="pt-B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</a:t>
            </a:r>
            <a:r>
              <a:rPr lang="pt-BR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temos um departamento FOCADO nisso: é o nosso departamento de </a:t>
            </a:r>
            <a:r>
              <a:rPr lang="pt-BR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Pesquisa de Mercado e Entendimento do Consumidor</a:t>
            </a:r>
            <a:endParaRPr lang="en-US" sz="1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8E581-638C-4ECD-8735-5A51171D5D2B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O meu nome e Melis Cakirer.</a:t>
            </a:r>
            <a:r>
              <a:rPr lang="pt-BR" baseline="0" dirty="0" smtClean="0"/>
              <a:t>  Sou aromista especializada nesse area de mentas trabalhando com Takasago aqui no Brasil, tambem no EUA.  Takasago, como uma casa de aromas, especializa em criando novas aromas e sensacoes especificamente para o consumidor do momento e hoje vamos mergulhar na area da menta.  Vou apresentar primeiro um visao geral, depois explica o que o consumidor esta querendo da mentas nos sue produtos.  A Takasago tem 3 tecnologias novas para oferecer, vou explicar um pouco sobre cada uma.  Como nosso cargo e innovar e traz novas experiencias para nossas clientes, eu vou fechar com uma viagem de inspiracao que nos fizemos este ano para a maior regao da cultivacao da menta na India.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02392-721A-46C1-B205-709070F1568C}" type="slidenum">
              <a:rPr lang="pt-BR" smtClean="0"/>
              <a:pPr/>
              <a:t>2</a:t>
            </a:fld>
            <a:endParaRPr lang="pt-B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Usamos</a:t>
            </a:r>
            <a:r>
              <a:rPr lang="en-US" dirty="0" smtClean="0"/>
              <a:t> </a:t>
            </a:r>
            <a:r>
              <a:rPr lang="en-US" dirty="0" err="1" smtClean="0"/>
              <a:t>esses</a:t>
            </a:r>
            <a:r>
              <a:rPr lang="en-US" dirty="0" smtClean="0"/>
              <a:t> </a:t>
            </a:r>
            <a:r>
              <a:rPr lang="en-US" dirty="0" err="1" smtClean="0"/>
              <a:t>feramentos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oferecer</a:t>
            </a:r>
            <a:r>
              <a:rPr lang="en-US" baseline="0" dirty="0" smtClean="0"/>
              <a:t> um </a:t>
            </a:r>
            <a:r>
              <a:rPr lang="en-US" baseline="0" dirty="0" err="1" smtClean="0"/>
              <a:t>menta</a:t>
            </a:r>
            <a:r>
              <a:rPr lang="en-US" baseline="0" dirty="0" smtClean="0"/>
              <a:t> com </a:t>
            </a:r>
            <a:r>
              <a:rPr lang="en-US" baseline="0" dirty="0" err="1" smtClean="0"/>
              <a:t>mais</a:t>
            </a:r>
            <a:r>
              <a:rPr lang="en-US" baseline="0" dirty="0" smtClean="0"/>
              <a:t> o </a:t>
            </a:r>
            <a:r>
              <a:rPr lang="en-US" baseline="0" dirty="0" err="1" smtClean="0"/>
              <a:t>menos</a:t>
            </a:r>
            <a:r>
              <a:rPr lang="en-US" baseline="0" dirty="0" smtClean="0"/>
              <a:t> cooling, etc.</a:t>
            </a:r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8E581-638C-4ECD-8735-5A51171D5D2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3210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 TAKASAGO estuda o comportamento do consumidor para descobrir quais os seus desejos/emoções/percepções/o</a:t>
            </a:r>
            <a:r>
              <a:rPr lang="pt-BR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que ele gosta/ o que ele não gosta</a:t>
            </a:r>
            <a:r>
              <a:rPr lang="pt-B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em produtos com Menta.</a:t>
            </a:r>
          </a:p>
          <a:p>
            <a:r>
              <a:rPr lang="pt-B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r>
              <a:rPr lang="pt-B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</a:t>
            </a:r>
            <a:r>
              <a:rPr lang="pt-BR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temos um departamento FOCADO nisso: é o nosso departamento de </a:t>
            </a:r>
            <a:r>
              <a:rPr lang="pt-BR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Pesquisa de Mercado e Entendimento do Consumidor</a:t>
            </a:r>
            <a:endParaRPr lang="en-US" sz="1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8E581-638C-4ECD-8735-5A51171D5D2B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E como eu</a:t>
            </a:r>
            <a:r>
              <a:rPr lang="pt-BR" baseline="0" dirty="0" smtClean="0"/>
              <a:t> falei antes pra vocês que a INDIA é o maior produtor de menta, vamos agora conhecer um pouco mais em um passeio pela </a:t>
            </a:r>
            <a:r>
              <a:rPr lang="pt-BR" baseline="0" dirty="0" err="1" smtClean="0"/>
              <a:t>India</a:t>
            </a:r>
            <a:r>
              <a:rPr lang="pt-BR" baseline="0" dirty="0" smtClean="0"/>
              <a:t>.</a:t>
            </a:r>
          </a:p>
          <a:p>
            <a:r>
              <a:rPr lang="pt-BR" baseline="0" dirty="0" smtClean="0"/>
              <a:t>Eu, recentemente estive na índia para conhecer as plantações e processos e gostaria de dividir, com vocês, um pouquinho dessa viagem agora.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09F925-2CB3-4A2E-A4AF-4121D7A93CAA}" type="slidenum">
              <a:rPr lang="pt-BR" smtClean="0"/>
              <a:pPr/>
              <a:t>26</a:t>
            </a:fld>
            <a:endParaRPr lang="pt-B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Aqui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precisa</a:t>
            </a:r>
            <a:r>
              <a:rPr lang="en-US" baseline="0" dirty="0" smtClean="0"/>
              <a:t> LER </a:t>
            </a:r>
            <a:r>
              <a:rPr lang="en-US" baseline="0" dirty="0" err="1" smtClean="0"/>
              <a:t>tudo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senão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fica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cansativo</a:t>
            </a:r>
            <a:r>
              <a:rPr lang="en-US" baseline="0" dirty="0" smtClean="0"/>
              <a:t>..</a:t>
            </a:r>
            <a:r>
              <a:rPr lang="en-US" baseline="0" dirty="0" err="1" smtClean="0"/>
              <a:t>apenas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fale</a:t>
            </a:r>
            <a:r>
              <a:rPr lang="en-US" baseline="0" dirty="0" smtClean="0"/>
              <a:t> um </a:t>
            </a:r>
            <a:r>
              <a:rPr lang="en-US" baseline="0" dirty="0" err="1" smtClean="0"/>
              <a:t>pouco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dessa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planta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8E581-638C-4ECD-8735-5A51171D5D2B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isso</a:t>
            </a:r>
            <a:r>
              <a:rPr lang="en-US" baseline="0" dirty="0" smtClean="0"/>
              <a:t>,</a:t>
            </a:r>
            <a:r>
              <a:rPr lang="en-US" dirty="0" smtClean="0"/>
              <a:t> </a:t>
            </a:r>
            <a:r>
              <a:rPr lang="en-US" dirty="0" err="1" smtClean="0"/>
              <a:t>eu</a:t>
            </a:r>
            <a:r>
              <a:rPr lang="en-US" dirty="0" smtClean="0"/>
              <a:t> </a:t>
            </a:r>
            <a:r>
              <a:rPr lang="en-US" dirty="0" err="1" smtClean="0"/>
              <a:t>agradeço</a:t>
            </a:r>
            <a:r>
              <a:rPr lang="en-US" dirty="0" smtClean="0"/>
              <a:t> </a:t>
            </a:r>
            <a:r>
              <a:rPr lang="en-US" dirty="0" err="1" smtClean="0"/>
              <a:t>muito</a:t>
            </a:r>
            <a:r>
              <a:rPr lang="en-US" dirty="0" smtClean="0"/>
              <a:t> a </a:t>
            </a:r>
            <a:r>
              <a:rPr lang="en-US" dirty="0" err="1" smtClean="0"/>
              <a:t>atenção</a:t>
            </a:r>
            <a:r>
              <a:rPr lang="en-US" dirty="0" smtClean="0"/>
              <a:t> de </a:t>
            </a:r>
            <a:r>
              <a:rPr lang="en-US" dirty="0" err="1" smtClean="0"/>
              <a:t>vocês</a:t>
            </a:r>
            <a:r>
              <a:rPr lang="en-US" dirty="0" smtClean="0"/>
              <a:t> e </a:t>
            </a:r>
            <a:r>
              <a:rPr lang="en-US" dirty="0" err="1" smtClean="0"/>
              <a:t>gostaria</a:t>
            </a:r>
            <a:r>
              <a:rPr lang="en-US" dirty="0" smtClean="0"/>
              <a:t> de </a:t>
            </a:r>
            <a:r>
              <a:rPr lang="en-US" dirty="0" err="1" smtClean="0"/>
              <a:t>deixar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frase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final.</a:t>
            </a:r>
          </a:p>
          <a:p>
            <a:r>
              <a:rPr lang="en-US" dirty="0" err="1" smtClean="0"/>
              <a:t>Daí</a:t>
            </a:r>
            <a:r>
              <a:rPr lang="en-US" dirty="0" smtClean="0"/>
              <a:t> </a:t>
            </a:r>
            <a:r>
              <a:rPr lang="en-US" dirty="0" err="1" smtClean="0"/>
              <a:t>vc</a:t>
            </a:r>
            <a:r>
              <a:rPr lang="en-US" dirty="0" smtClean="0"/>
              <a:t> </a:t>
            </a:r>
            <a:r>
              <a:rPr lang="en-US" dirty="0" err="1" smtClean="0"/>
              <a:t>lê</a:t>
            </a:r>
            <a:r>
              <a:rPr lang="en-US" dirty="0" smtClean="0"/>
              <a:t> a </a:t>
            </a:r>
            <a:r>
              <a:rPr lang="en-US" dirty="0" err="1" smtClean="0"/>
              <a:t>Frase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Espero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tenha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conseguido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preparar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vocês</a:t>
            </a:r>
            <a:r>
              <a:rPr lang="en-US" baseline="0" dirty="0" smtClean="0"/>
              <a:t> um </a:t>
            </a:r>
            <a:r>
              <a:rPr lang="en-US" baseline="0" dirty="0" err="1" smtClean="0"/>
              <a:t>pouco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mais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sobre</a:t>
            </a:r>
            <a:r>
              <a:rPr lang="en-US" baseline="0" dirty="0" smtClean="0"/>
              <a:t> o UNIVERSO das </a:t>
            </a:r>
            <a:r>
              <a:rPr lang="en-US" baseline="0" dirty="0" err="1" smtClean="0"/>
              <a:t>Mentas</a:t>
            </a:r>
            <a:r>
              <a:rPr lang="en-US" baseline="0" dirty="0" smtClean="0"/>
              <a:t> e </a:t>
            </a:r>
            <a:r>
              <a:rPr lang="en-US" baseline="0" dirty="0" err="1" smtClean="0"/>
              <a:t>desejo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muito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sucesso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vocês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aqui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universade</a:t>
            </a:r>
            <a:r>
              <a:rPr lang="en-US" baseline="0" dirty="0" smtClean="0"/>
              <a:t> e </a:t>
            </a:r>
            <a:r>
              <a:rPr lang="en-US" baseline="0" dirty="0" err="1" smtClean="0"/>
              <a:t>também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para</a:t>
            </a:r>
            <a:r>
              <a:rPr lang="en-US" baseline="0" dirty="0" smtClean="0"/>
              <a:t> o </a:t>
            </a:r>
            <a:r>
              <a:rPr lang="en-US" baseline="0" dirty="0" err="1" smtClean="0"/>
              <a:t>futuro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profissional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espera</a:t>
            </a:r>
            <a:r>
              <a:rPr lang="en-US" baseline="0" dirty="0" smtClean="0"/>
              <a:t>.</a:t>
            </a:r>
          </a:p>
          <a:p>
            <a:r>
              <a:rPr lang="en-US" baseline="0" dirty="0" err="1" smtClean="0"/>
              <a:t>Mais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uma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vez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obrigada</a:t>
            </a:r>
            <a:r>
              <a:rPr lang="en-US" baseline="0" dirty="0" smtClean="0"/>
              <a:t> e se </a:t>
            </a:r>
            <a:r>
              <a:rPr lang="en-US" baseline="0" dirty="0" err="1" smtClean="0"/>
              <a:t>tiverem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alguma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pergunta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estou</a:t>
            </a:r>
            <a:r>
              <a:rPr lang="en-US" baseline="0" dirty="0" smtClean="0"/>
              <a:t> à </a:t>
            </a:r>
            <a:r>
              <a:rPr lang="en-US" baseline="0" dirty="0" err="1" smtClean="0"/>
              <a:t>disposição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8E581-638C-4ECD-8735-5A51171D5D2B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02392-721A-46C1-B205-709070F1568C}" type="slidenum">
              <a:rPr lang="pt-BR" smtClean="0"/>
              <a:pPr/>
              <a:t>30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Takasago e uma casa de aromas que desenvolve</a:t>
            </a:r>
            <a:r>
              <a:rPr lang="pt-BR" baseline="0" dirty="0" smtClean="0"/>
              <a:t> sob medida aromas diversos inovadores ao mercado de alimentos.  E o quinta maior casa, internacional, com um matriz em Japao.  Por causa de nossa heritanca japonesa, estamos baseados muito em tecnologia, e em os valores de confianca e trabalho em equipe.  Ganhamos o premio noble de quimica em 2001 para sythesis chiral e estamos famosos para menthol (delete?).  Temos um unidade aqui no Brasil em Sao Paulo monstrando aqui na foto. 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02392-721A-46C1-B205-709070F1568C}" type="slidenum">
              <a:rPr lang="pt-BR" smtClean="0"/>
              <a:pPr/>
              <a:t>3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aseline="0" dirty="0" smtClean="0"/>
              <a:t>A Takasago acredita muito no Brasil.  Nossa missao principal como uma empresa de aromas, e fazer a diferenca, agregar valor, um recurso para desenvolvimento de alimentos.  Queremos ser o mao direito para os desenvolvidores de produtos com inovacoes e bom servico...</a:t>
            </a:r>
          </a:p>
          <a:p>
            <a:endParaRPr lang="pt-BR" dirty="0" smtClean="0"/>
          </a:p>
          <a:p>
            <a:r>
              <a:rPr lang="pt-BR" dirty="0" smtClean="0"/>
              <a:t>Temos varios especialidades, mas agora e vou explicar sobre um area</a:t>
            </a:r>
            <a:r>
              <a:rPr lang="pt-BR" baseline="0" dirty="0" smtClean="0"/>
              <a:t> de forte, mentas.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02392-721A-46C1-B205-709070F1568C}" type="slidenum">
              <a:rPr lang="pt-BR" smtClean="0"/>
              <a:pPr/>
              <a:t>4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err="1" smtClean="0"/>
              <a:t>Menta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esta</a:t>
            </a:r>
            <a:r>
              <a:rPr lang="en-US" baseline="0" dirty="0" smtClean="0"/>
              <a:t> entre </a:t>
            </a:r>
            <a:r>
              <a:rPr lang="en-US" baseline="0" dirty="0" err="1" smtClean="0"/>
              <a:t>os</a:t>
            </a:r>
            <a:r>
              <a:rPr lang="en-US" baseline="0" dirty="0" smtClean="0"/>
              <a:t> 3 </a:t>
            </a:r>
            <a:r>
              <a:rPr lang="en-US" baseline="0" dirty="0" err="1" smtClean="0"/>
              <a:t>maiores</a:t>
            </a:r>
            <a:r>
              <a:rPr lang="en-US" baseline="0" dirty="0" smtClean="0"/>
              <a:t> aromas, </a:t>
            </a:r>
            <a:r>
              <a:rPr lang="en-US" baseline="0" dirty="0" err="1" smtClean="0"/>
              <a:t>depois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baunilha</a:t>
            </a:r>
            <a:r>
              <a:rPr lang="en-US" baseline="0" dirty="0" smtClean="0"/>
              <a:t> e </a:t>
            </a:r>
            <a:r>
              <a:rPr lang="en-US" baseline="0" dirty="0" err="1" smtClean="0"/>
              <a:t>laranja</a:t>
            </a:r>
            <a:r>
              <a:rPr lang="en-US" baseline="0" dirty="0" smtClean="0"/>
              <a:t> e com </a:t>
            </a:r>
            <a:r>
              <a:rPr lang="en-US" baseline="0" dirty="0" err="1" smtClean="0"/>
              <a:t>mais</a:t>
            </a:r>
            <a:r>
              <a:rPr lang="en-US" baseline="0" dirty="0" smtClean="0"/>
              <a:t> do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50,000 T do oleo da </a:t>
            </a:r>
            <a:r>
              <a:rPr lang="en-US" baseline="0" dirty="0" err="1" smtClean="0"/>
              <a:t>menta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vendido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anualmente</a:t>
            </a:r>
            <a:r>
              <a:rPr lang="en-US" baseline="0" dirty="0" smtClean="0"/>
              <a:t>, o potential e </a:t>
            </a:r>
            <a:r>
              <a:rPr lang="en-US" baseline="0" dirty="0" err="1" smtClean="0"/>
              <a:t>enorme</a:t>
            </a:r>
            <a:r>
              <a:rPr lang="en-US" baseline="0" dirty="0" smtClean="0"/>
              <a:t>. </a:t>
            </a:r>
          </a:p>
          <a:p>
            <a:endParaRPr lang="en-US" baseline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8E581-638C-4ECD-8735-5A51171D5D2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Como </a:t>
            </a:r>
            <a:r>
              <a:rPr lang="en-US" dirty="0" err="1" smtClean="0"/>
              <a:t>consumidores</a:t>
            </a:r>
            <a:r>
              <a:rPr lang="en-US" dirty="0" smtClean="0"/>
              <a:t>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encontramos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menta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varios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lugares</a:t>
            </a:r>
            <a:r>
              <a:rPr lang="en-US" baseline="0" dirty="0" smtClean="0"/>
              <a:t>.  Na </a:t>
            </a:r>
            <a:r>
              <a:rPr lang="en-US" baseline="0" dirty="0" err="1" smtClean="0"/>
              <a:t>pratileira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doces</a:t>
            </a:r>
            <a:r>
              <a:rPr lang="en-US" baseline="0" dirty="0" smtClean="0"/>
              <a:t> do </a:t>
            </a:r>
            <a:r>
              <a:rPr lang="en-US" baseline="0" dirty="0" err="1" smtClean="0"/>
              <a:t>supermercado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8E581-638C-4ECD-8735-5A51171D5D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7781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Tambem</a:t>
            </a:r>
            <a:r>
              <a:rPr lang="en-US" dirty="0" smtClean="0"/>
              <a:t> </a:t>
            </a:r>
            <a:r>
              <a:rPr lang="en-US" dirty="0" err="1" smtClean="0"/>
              <a:t>nos</a:t>
            </a:r>
            <a:r>
              <a:rPr lang="en-US" dirty="0" smtClean="0"/>
              <a:t> </a:t>
            </a:r>
            <a:r>
              <a:rPr lang="en-US" dirty="0" err="1" smtClean="0"/>
              <a:t>segmentos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chiclets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produtos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lácteos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bebidas</a:t>
            </a:r>
            <a:r>
              <a:rPr lang="en-US" baseline="0" dirty="0" smtClean="0"/>
              <a:t>, e chocolates.  </a:t>
            </a:r>
            <a:r>
              <a:rPr lang="en-US" baseline="0" dirty="0" err="1" smtClean="0"/>
              <a:t>Vamos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olhar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hoje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como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esses</a:t>
            </a:r>
            <a:r>
              <a:rPr lang="en-US" baseline="0" dirty="0" smtClean="0"/>
              <a:t> aromas </a:t>
            </a:r>
            <a:r>
              <a:rPr lang="en-US" baseline="0" dirty="0" err="1" smtClean="0"/>
              <a:t>sao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feitos</a:t>
            </a:r>
            <a:r>
              <a:rPr lang="en-US" baseline="0" dirty="0" smtClean="0"/>
              <a:t> e </a:t>
            </a:r>
            <a:r>
              <a:rPr lang="en-US" baseline="0" dirty="0" err="1" smtClean="0"/>
              <a:t>depois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compartilhamos</a:t>
            </a:r>
            <a:r>
              <a:rPr lang="en-US" baseline="0" dirty="0" smtClean="0"/>
              <a:t> com </a:t>
            </a:r>
            <a:r>
              <a:rPr lang="en-US" baseline="0" dirty="0" err="1" smtClean="0"/>
              <a:t>voces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algumas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novidades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esse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segmento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frescor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r>
              <a:rPr lang="en-US" baseline="0" dirty="0" smtClean="0">
                <a:solidFill>
                  <a:srgbClr val="FF0000"/>
                </a:solidFill>
              </a:rPr>
              <a:t>LINK</a:t>
            </a:r>
            <a:r>
              <a:rPr lang="en-US" baseline="0" dirty="0" smtClean="0"/>
              <a:t> – E </a:t>
            </a:r>
            <a:r>
              <a:rPr lang="en-US" baseline="0" dirty="0" err="1" smtClean="0"/>
              <a:t>todos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esses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produtos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escolhidos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pelo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consumidor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hora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fazer</a:t>
            </a:r>
            <a:r>
              <a:rPr lang="en-US" baseline="0" dirty="0" smtClean="0"/>
              <a:t> as </a:t>
            </a:r>
            <a:r>
              <a:rPr lang="en-US" baseline="0" dirty="0" err="1" smtClean="0"/>
              <a:t>suas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compras</a:t>
            </a:r>
            <a:r>
              <a:rPr lang="en-US" baseline="0" dirty="0" smtClean="0"/>
              <a:t> no </a:t>
            </a:r>
            <a:r>
              <a:rPr lang="en-US" baseline="0" dirty="0" err="1" smtClean="0"/>
              <a:t>Supermercado</a:t>
            </a:r>
            <a:r>
              <a:rPr lang="en-US" baseline="0" dirty="0" smtClean="0"/>
              <a:t>. O </a:t>
            </a:r>
            <a:r>
              <a:rPr lang="en-US" baseline="0" dirty="0" err="1" smtClean="0"/>
              <a:t>desafil</a:t>
            </a:r>
            <a:r>
              <a:rPr lang="en-US" baseline="0" dirty="0" smtClean="0"/>
              <a:t> e </a:t>
            </a:r>
            <a:r>
              <a:rPr lang="en-US" baseline="0" dirty="0" err="1" smtClean="0"/>
              <a:t>como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innovar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em</a:t>
            </a:r>
            <a:r>
              <a:rPr lang="en-US" baseline="0" dirty="0" smtClean="0"/>
              <a:t> um area </a:t>
            </a:r>
            <a:r>
              <a:rPr lang="en-US" baseline="0" dirty="0" err="1" smtClean="0"/>
              <a:t>tao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conhecido</a:t>
            </a:r>
            <a:r>
              <a:rPr lang="en-US" baseline="0" dirty="0" smtClean="0"/>
              <a:t>.  E </a:t>
            </a:r>
            <a:r>
              <a:rPr lang="en-US" baseline="0" dirty="0" err="1" smtClean="0"/>
              <a:t>para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nós</a:t>
            </a:r>
            <a:r>
              <a:rPr lang="en-US" baseline="0" dirty="0" smtClean="0"/>
              <a:t> da Takasago, é </a:t>
            </a:r>
            <a:r>
              <a:rPr lang="en-US" baseline="0" dirty="0" err="1" smtClean="0"/>
              <a:t>muito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importante</a:t>
            </a:r>
            <a:r>
              <a:rPr lang="en-US" baseline="0" dirty="0" smtClean="0"/>
              <a:t> saber a </a:t>
            </a:r>
            <a:r>
              <a:rPr lang="en-US" baseline="0" dirty="0" err="1" smtClean="0"/>
              <a:t>opinião</a:t>
            </a:r>
            <a:r>
              <a:rPr lang="en-US" baseline="0" dirty="0" smtClean="0"/>
              <a:t> do </a:t>
            </a:r>
            <a:r>
              <a:rPr lang="en-US" baseline="0" dirty="0" err="1" smtClean="0"/>
              <a:t>consumidor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nós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possamos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criar</a:t>
            </a:r>
            <a:r>
              <a:rPr lang="en-US" baseline="0" dirty="0" smtClean="0"/>
              <a:t> e </a:t>
            </a:r>
            <a:r>
              <a:rPr lang="en-US" baseline="0" dirty="0" err="1" smtClean="0"/>
              <a:t>desenvolver</a:t>
            </a:r>
            <a:r>
              <a:rPr lang="en-US" baseline="0" dirty="0" smtClean="0"/>
              <a:t> MENTAS com o </a:t>
            </a:r>
            <a:r>
              <a:rPr lang="en-US" baseline="0" dirty="0" err="1" smtClean="0"/>
              <a:t>perfil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o </a:t>
            </a:r>
            <a:r>
              <a:rPr lang="en-US" baseline="0" dirty="0" err="1" smtClean="0"/>
              <a:t>consumidor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quer</a:t>
            </a:r>
            <a:r>
              <a:rPr lang="en-US" baseline="0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8E581-638C-4ECD-8735-5A51171D5D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483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Menta.  Menta e hortelã são nomes populares usados para designar espécies que pertencem a um mesmo gênero, chamado Mentha. Ao redor do mundo existem de 25 a 30 espécies naturais desse gênero - além de outras tantas espécies criadas pelo ser humano -, mas o mais comum, no Brasil, é chamar tudo de hortelã ou</a:t>
            </a:r>
            <a:r>
              <a:rPr lang="pt-BR" baseline="0" dirty="0" smtClean="0"/>
              <a:t> tudo de menta, dependente da regao.    </a:t>
            </a:r>
          </a:p>
          <a:p>
            <a:endParaRPr lang="pt-BR" baseline="0" dirty="0" smtClean="0"/>
          </a:p>
          <a:p>
            <a:r>
              <a:rPr lang="pt-BR" dirty="0" smtClean="0"/>
              <a:t>os pezinhos da espécie Mentha piperita e de menta os da Mentha spicata. As demais espécies, como são bem parecidas, costumam variar entre os dois nomes populares. "A confusão é comum porque o cruzamento entre as </a:t>
            </a:r>
            <a:r>
              <a:rPr lang="pt-BR" dirty="0" err="1" smtClean="0"/>
              <a:t>Menthas</a:t>
            </a:r>
            <a:r>
              <a:rPr lang="pt-BR" dirty="0" smtClean="0"/>
              <a:t> resulta em plantas parecidas, embora bem diferentes biologicamente. Isso faz com que os pesquisadores tenham dificuldades em identificar que tipo de </a:t>
            </a:r>
            <a:r>
              <a:rPr lang="pt-BR" dirty="0" err="1" smtClean="0"/>
              <a:t>Mentha</a:t>
            </a:r>
            <a:r>
              <a:rPr lang="pt-BR" dirty="0" smtClean="0"/>
              <a:t> é", afirma </a:t>
            </a:r>
            <a:r>
              <a:rPr lang="pt-BR" dirty="0" err="1" smtClean="0"/>
              <a:t>Lin</a:t>
            </a:r>
            <a:r>
              <a:rPr lang="pt-BR" dirty="0" smtClean="0"/>
              <a:t> </a:t>
            </a:r>
            <a:r>
              <a:rPr lang="pt-BR" dirty="0" err="1" smtClean="0"/>
              <a:t>Chau</a:t>
            </a:r>
            <a:r>
              <a:rPr lang="pt-BR" dirty="0" smtClean="0"/>
              <a:t> Ming, professor de horticultura da </a:t>
            </a:r>
            <a:r>
              <a:rPr lang="pt-BR" dirty="0" err="1" smtClean="0"/>
              <a:t>Unesp</a:t>
            </a:r>
            <a:r>
              <a:rPr lang="pt-BR" dirty="0" smtClean="0"/>
              <a:t> de Botucatu (SP). Parte da confusão também se deve ao fato de os nomes populares variarem de região para região. Enquanto no sul do Brasil a maioria das espécies é chamada de menta, no interior de São Paulo e no Nordeste é mais comum usar hortelã para designar qualquer uma delas.</a:t>
            </a:r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8E581-638C-4ECD-8735-5A51171D5D2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Consider getting rid of</a:t>
            </a:r>
            <a:r>
              <a:rPr lang="en-US" baseline="0" dirty="0" smtClean="0"/>
              <a:t> the </a:t>
            </a:r>
            <a:r>
              <a:rPr lang="en-US" baseline="0" dirty="0" err="1" smtClean="0"/>
              <a:t>portugues</a:t>
            </a:r>
            <a:r>
              <a:rPr lang="en-US" baseline="0" dirty="0" smtClean="0"/>
              <a:t> names.  </a:t>
            </a:r>
            <a:r>
              <a:rPr lang="en-US" baseline="0" dirty="0" err="1" smtClean="0"/>
              <a:t>Geralmente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estamos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vendo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uma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mistura</a:t>
            </a:r>
            <a:r>
              <a:rPr lang="en-US" baseline="0" dirty="0" smtClean="0"/>
              <a:t> dos </a:t>
            </a:r>
            <a:r>
              <a:rPr lang="en-US" baseline="0" dirty="0" err="1" smtClean="0"/>
              <a:t>tipos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dentro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nossos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produtos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complica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tambem</a:t>
            </a:r>
            <a:r>
              <a:rPr lang="en-US" baseline="0" dirty="0" smtClean="0"/>
              <a:t> o </a:t>
            </a:r>
            <a:r>
              <a:rPr lang="en-US" baseline="0" dirty="0" err="1" smtClean="0"/>
              <a:t>identificacao</a:t>
            </a:r>
            <a:r>
              <a:rPr lang="en-US" baseline="0" dirty="0" smtClean="0"/>
              <a:t>.  E agora, </a:t>
            </a:r>
            <a:r>
              <a:rPr lang="en-US" baseline="0" dirty="0" err="1" smtClean="0"/>
              <a:t>alguns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voces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ser</a:t>
            </a:r>
            <a:r>
              <a:rPr lang="en-US" baseline="0" dirty="0" smtClean="0"/>
              <a:t> se </a:t>
            </a:r>
            <a:r>
              <a:rPr lang="en-US" baseline="0" dirty="0" err="1" smtClean="0"/>
              <a:t>perguntando</a:t>
            </a:r>
            <a:r>
              <a:rPr lang="en-US" baseline="0" dirty="0" smtClean="0"/>
              <a:t>: e o wintergreen?</a:t>
            </a:r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8E581-638C-4ECD-8735-5A51171D5D2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106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C43D-4F83-40FC-B405-9A3436D32B38}" type="datetime1">
              <a:rPr lang="en-US" smtClean="0"/>
              <a:pPr/>
              <a:t>9/26/2013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9B2E7-F734-44A8-AAAB-718BCB7C41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BC8C9-93D4-412A-81B0-4EC478FFD232}" type="datetime1">
              <a:rPr lang="en-US" smtClean="0"/>
              <a:pPr/>
              <a:t>9/26/2013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9B2E7-F734-44A8-AAAB-718BCB7C41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23329-E141-4FE7-AC0A-FCE7D53162B1}" type="datetime1">
              <a:rPr lang="en-US" smtClean="0"/>
              <a:pPr/>
              <a:t>9/26/2013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9B2E7-F734-44A8-AAAB-718BCB7C41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C43D-4F83-40FC-B405-9A3436D32B38}" type="datetime1">
              <a:rPr lang="en-US" smtClean="0"/>
              <a:pPr/>
              <a:t>9/26/2013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9B2E7-F734-44A8-AAAB-718BCB7C41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5C821-19E5-4E99-A127-CEAF465AF5C5}" type="datetime1">
              <a:rPr lang="en-US" smtClean="0"/>
              <a:pPr/>
              <a:t>9/26/2013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9B2E7-F734-44A8-AAAB-718BCB7C41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6E6E1-290C-4AB2-BDAF-27851864E452}" type="datetime1">
              <a:rPr lang="en-US" smtClean="0"/>
              <a:pPr/>
              <a:t>9/26/2013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9B2E7-F734-44A8-AAAB-718BCB7C41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FD441-389E-4FD7-AD15-C0B4E7B5A306}" type="datetime1">
              <a:rPr lang="en-US" smtClean="0"/>
              <a:pPr/>
              <a:t>9/26/2013</a:t>
            </a:fld>
            <a:endParaRPr lang="en-US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9B2E7-F734-44A8-AAAB-718BCB7C41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2BAA5-0126-42DB-AE58-36F653455937}" type="datetime1">
              <a:rPr lang="en-US" smtClean="0"/>
              <a:pPr/>
              <a:t>9/26/2013</a:t>
            </a:fld>
            <a:endParaRPr lang="en-US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9B2E7-F734-44A8-AAAB-718BCB7C41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6586B-3376-4ED4-98A2-BD1BBC6C45E7}" type="datetime1">
              <a:rPr lang="en-US" smtClean="0"/>
              <a:pPr/>
              <a:t>9/26/2013</a:t>
            </a:fld>
            <a:endParaRPr lang="en-US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9B2E7-F734-44A8-AAAB-718BCB7C41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E65E4-9372-4912-A055-0D146FBDCA77}" type="datetime1">
              <a:rPr lang="en-US" smtClean="0"/>
              <a:pPr/>
              <a:t>9/26/2013</a:t>
            </a:fld>
            <a:endParaRPr lang="en-US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9B2E7-F734-44A8-AAAB-718BCB7C41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BE052-6882-4281-9F26-C42193A83FF1}" type="datetime1">
              <a:rPr lang="en-US" smtClean="0"/>
              <a:pPr/>
              <a:t>9/26/2013</a:t>
            </a:fld>
            <a:endParaRPr lang="en-US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9B2E7-F734-44A8-AAAB-718BCB7C41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5C821-19E5-4E99-A127-CEAF465AF5C5}" type="datetime1">
              <a:rPr lang="en-US" smtClean="0"/>
              <a:pPr/>
              <a:t>9/26/2013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9B2E7-F734-44A8-AAAB-718BCB7C41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B4ED8-3BC9-410D-BCAE-219A8861D4D8}" type="datetime1">
              <a:rPr lang="en-US" smtClean="0"/>
              <a:pPr/>
              <a:t>9/26/2013</a:t>
            </a:fld>
            <a:endParaRPr lang="en-US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9B2E7-F734-44A8-AAAB-718BCB7C41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BC8C9-93D4-412A-81B0-4EC478FFD232}" type="datetime1">
              <a:rPr lang="en-US" smtClean="0"/>
              <a:pPr/>
              <a:t>9/26/2013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9B2E7-F734-44A8-AAAB-718BCB7C41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23329-E141-4FE7-AC0A-FCE7D53162B1}" type="datetime1">
              <a:rPr lang="en-US" smtClean="0"/>
              <a:pPr/>
              <a:t>9/26/2013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9B2E7-F734-44A8-AAAB-718BCB7C41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6E6E1-290C-4AB2-BDAF-27851864E452}" type="datetime1">
              <a:rPr lang="en-US" smtClean="0"/>
              <a:pPr/>
              <a:t>9/26/2013</a:t>
            </a:fld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9B2E7-F734-44A8-AAAB-718BCB7C41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FD441-389E-4FD7-AD15-C0B4E7B5A306}" type="datetime1">
              <a:rPr lang="en-US" smtClean="0"/>
              <a:pPr/>
              <a:t>9/26/2013</a:t>
            </a:fld>
            <a:endParaRPr lang="en-US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9B2E7-F734-44A8-AAAB-718BCB7C41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2BAA5-0126-42DB-AE58-36F653455937}" type="datetime1">
              <a:rPr lang="en-US" smtClean="0"/>
              <a:pPr/>
              <a:t>9/26/2013</a:t>
            </a:fld>
            <a:endParaRPr lang="en-US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9B2E7-F734-44A8-AAAB-718BCB7C41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6586B-3376-4ED4-98A2-BD1BBC6C45E7}" type="datetime1">
              <a:rPr lang="en-US" smtClean="0"/>
              <a:pPr/>
              <a:t>9/26/2013</a:t>
            </a:fld>
            <a:endParaRPr lang="en-US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9B2E7-F734-44A8-AAAB-718BCB7C41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E65E4-9372-4912-A055-0D146FBDCA77}" type="datetime1">
              <a:rPr lang="en-US" smtClean="0"/>
              <a:pPr/>
              <a:t>9/26/2013</a:t>
            </a:fld>
            <a:endParaRPr lang="en-US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9B2E7-F734-44A8-AAAB-718BCB7C41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BE052-6882-4281-9F26-C42193A83FF1}" type="datetime1">
              <a:rPr lang="en-US" smtClean="0"/>
              <a:pPr/>
              <a:t>9/26/2013</a:t>
            </a:fld>
            <a:endParaRPr lang="en-US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9B2E7-F734-44A8-AAAB-718BCB7C41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B4ED8-3BC9-410D-BCAE-219A8861D4D8}" type="datetime1">
              <a:rPr lang="en-US" smtClean="0"/>
              <a:pPr/>
              <a:t>9/26/2013</a:t>
            </a:fld>
            <a:endParaRPr lang="en-US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9B2E7-F734-44A8-AAAB-718BCB7C41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6DF70-294B-4664-9A89-5D7CC184DAAB}" type="datetime1">
              <a:rPr lang="en-US" smtClean="0"/>
              <a:pPr/>
              <a:t>9/26/2013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7" name="Picture 7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71" b="32664"/>
          <a:stretch/>
        </p:blipFill>
        <p:spPr>
          <a:xfrm>
            <a:off x="7070154" y="6172200"/>
            <a:ext cx="1527122" cy="374127"/>
          </a:xfrm>
          <a:prstGeom prst="rect">
            <a:avLst/>
          </a:prstGeom>
        </p:spPr>
      </p:pic>
      <p:sp>
        <p:nvSpPr>
          <p:cNvPr id="11" name="Retângulo 10"/>
          <p:cNvSpPr/>
          <p:nvPr userDrawn="1"/>
        </p:nvSpPr>
        <p:spPr>
          <a:xfrm>
            <a:off x="8757480" y="6691052"/>
            <a:ext cx="76200" cy="180000"/>
          </a:xfrm>
          <a:prstGeom prst="rect">
            <a:avLst/>
          </a:prstGeom>
          <a:solidFill>
            <a:srgbClr val="008000"/>
          </a:solidFill>
        </p:spPr>
        <p:txBody>
          <a:bodyPr vert="horz" lIns="91440" tIns="45720" rIns="91440" bIns="45720" rtlCol="0" anchor="ctr"/>
          <a:lstStyle/>
          <a:p>
            <a:endParaRPr lang="en-US" sz="1000" dirty="0" smtClean="0">
              <a:solidFill>
                <a:schemeClr val="bg1"/>
              </a:solidFill>
            </a:endParaRPr>
          </a:p>
        </p:txBody>
      </p:sp>
      <p:sp>
        <p:nvSpPr>
          <p:cNvPr id="12" name="Retângulo 11"/>
          <p:cNvSpPr/>
          <p:nvPr userDrawn="1"/>
        </p:nvSpPr>
        <p:spPr>
          <a:xfrm>
            <a:off x="8909880" y="6691052"/>
            <a:ext cx="54000" cy="180000"/>
          </a:xfrm>
          <a:prstGeom prst="rect">
            <a:avLst/>
          </a:prstGeom>
          <a:solidFill>
            <a:srgbClr val="008000"/>
          </a:solidFill>
        </p:spPr>
        <p:txBody>
          <a:bodyPr vert="horz" lIns="91440" tIns="45720" rIns="91440" bIns="45720" rtlCol="0" anchor="ctr"/>
          <a:lstStyle/>
          <a:p>
            <a:endParaRPr lang="en-US" sz="1000" dirty="0" smtClean="0">
              <a:solidFill>
                <a:schemeClr val="bg1"/>
              </a:solidFill>
            </a:endParaRPr>
          </a:p>
        </p:txBody>
      </p:sp>
      <p:sp>
        <p:nvSpPr>
          <p:cNvPr id="13" name="Retângulo 12"/>
          <p:cNvSpPr/>
          <p:nvPr userDrawn="1"/>
        </p:nvSpPr>
        <p:spPr>
          <a:xfrm>
            <a:off x="9047040" y="6691052"/>
            <a:ext cx="36000" cy="180000"/>
          </a:xfrm>
          <a:prstGeom prst="rect">
            <a:avLst/>
          </a:prstGeom>
          <a:solidFill>
            <a:srgbClr val="008000"/>
          </a:solidFill>
        </p:spPr>
        <p:txBody>
          <a:bodyPr vert="horz" lIns="91440" tIns="45720" rIns="91440" bIns="45720" rtlCol="0" anchor="ctr"/>
          <a:lstStyle/>
          <a:p>
            <a:endParaRPr lang="en-US" sz="1000" dirty="0" smtClean="0">
              <a:solidFill>
                <a:schemeClr val="bg1"/>
              </a:solidFill>
            </a:endParaRPr>
          </a:p>
        </p:txBody>
      </p:sp>
      <p:sp>
        <p:nvSpPr>
          <p:cNvPr id="14" name="Retângulo 13"/>
          <p:cNvSpPr/>
          <p:nvPr userDrawn="1"/>
        </p:nvSpPr>
        <p:spPr>
          <a:xfrm>
            <a:off x="0" y="6678000"/>
            <a:ext cx="8686800" cy="18000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32968" y="6629400"/>
            <a:ext cx="381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3FD9B2E7-F734-44A8-AAAB-718BCB7C41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Espaço Reservado para Rodapé 4"/>
          <p:cNvSpPr txBox="1">
            <a:spLocks/>
          </p:cNvSpPr>
          <p:nvPr userDrawn="1"/>
        </p:nvSpPr>
        <p:spPr>
          <a:xfrm>
            <a:off x="3151496" y="6656606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Todos os direitos reservados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6DF70-294B-4664-9A89-5D7CC184DAAB}" type="datetime1">
              <a:rPr lang="en-US" smtClean="0"/>
              <a:pPr/>
              <a:t>9/26/2013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9B2E7-F734-44A8-AAAB-718BCB7C41F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2.emf"/><Relationship Id="rId5" Type="http://schemas.openxmlformats.org/officeDocument/2006/relationships/image" Target="../media/image31.emf"/><Relationship Id="rId4" Type="http://schemas.openxmlformats.org/officeDocument/2006/relationships/oleObject" Target="../embeddings/Microsoft_Excel_97-2003_Worksheet1.xls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13" Type="http://schemas.openxmlformats.org/officeDocument/2006/relationships/image" Target="../media/image44.jpeg"/><Relationship Id="rId18" Type="http://schemas.openxmlformats.org/officeDocument/2006/relationships/image" Target="../media/image4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12" Type="http://schemas.openxmlformats.org/officeDocument/2006/relationships/image" Target="../media/image43.png"/><Relationship Id="rId17" Type="http://schemas.openxmlformats.org/officeDocument/2006/relationships/image" Target="../media/image48.jpe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11" Type="http://schemas.openxmlformats.org/officeDocument/2006/relationships/image" Target="../media/image42.jpeg"/><Relationship Id="rId5" Type="http://schemas.openxmlformats.org/officeDocument/2006/relationships/image" Target="../media/image36.jpeg"/><Relationship Id="rId15" Type="http://schemas.openxmlformats.org/officeDocument/2006/relationships/image" Target="../media/image46.jpeg"/><Relationship Id="rId10" Type="http://schemas.openxmlformats.org/officeDocument/2006/relationships/image" Target="../media/image41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Relationship Id="rId14" Type="http://schemas.openxmlformats.org/officeDocument/2006/relationships/image" Target="../media/image4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10" Type="http://schemas.openxmlformats.org/officeDocument/2006/relationships/image" Target="../media/image62.jpeg"/><Relationship Id="rId4" Type="http://schemas.openxmlformats.org/officeDocument/2006/relationships/image" Target="../media/image56.jpeg"/><Relationship Id="rId9" Type="http://schemas.openxmlformats.org/officeDocument/2006/relationships/image" Target="../media/image61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hyperlink" Target="http://www.google.com.br/url?sa=i&amp;rct=j&amp;q=mint+chocolate+chip&amp;source=images&amp;cd=&amp;cad=rja&amp;docid=_0G9krmmpGNeFM&amp;tbnid=9japmjATn4LxPM:&amp;ved=0CAUQjRw&amp;url=http://super-sweet-sugar.blogspot.com/2011/01/mint-chocolate-chip-things.html&amp;ei=iqlBUY-EDZPS9QSphIGwAw&amp;bvm=bv.43287494,d.dmQ&amp;psig=AFQjCNFqS7PR_uI2zQyrKG0PjudNut5qhw&amp;ust=1363344039313457" TargetMode="External"/><Relationship Id="rId7" Type="http://schemas.openxmlformats.org/officeDocument/2006/relationships/image" Target="../media/image13.jpeg"/><Relationship Id="rId12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11" Type="http://schemas.openxmlformats.org/officeDocument/2006/relationships/hyperlink" Target="http://www.google.com.br/url?sa=i&amp;rct=j&amp;q=&amp;esrc=s&amp;frm=1&amp;source=images&amp;cd=&amp;docid=YdTs4Huap7tQFM&amp;tbnid=XNbB1arGQ_R1MM:&amp;ved=0CAUQjRw&amp;url=http://forlivingstrong.com/weight-loss-benefits-chewing-gum&amp;ei=8HE_Ur_QGIqu9ATwyoHADw&amp;bvm=bv.52434380,d.eWU&amp;psig=AFQjCNE7EjfJD6W3wNujwxiZQE1EVn0b4g&amp;ust=1379975825160345" TargetMode="External"/><Relationship Id="rId5" Type="http://schemas.openxmlformats.org/officeDocument/2006/relationships/hyperlink" Target="http://www.google.com.br/url?sa=i&amp;rct=j&amp;q=packaged+mint+beverages&amp;source=images&amp;cd=&amp;cad=rja&amp;docid=2jrCEuI1qXlSZM&amp;tbnid=XgRHF55fuR0_UM:&amp;ved=0CAUQjRw&amp;url=http://www.packagingoftheworld.com/2012/09/minta.html&amp;ei=aqpBUbSOLofm8QTL74HoAg&amp;bvm=bv.43287494,d.dmQ&amp;psig=AFQjCNFesHxzOcWVZ6QQ-zAYi4ZG-OTJFA&amp;ust=1363344234505711" TargetMode="External"/><Relationship Id="rId10" Type="http://schemas.openxmlformats.org/officeDocument/2006/relationships/image" Target="../media/image16.jpeg"/><Relationship Id="rId4" Type="http://schemas.openxmlformats.org/officeDocument/2006/relationships/image" Target="../media/image14.jpeg"/><Relationship Id="rId9" Type="http://schemas.openxmlformats.org/officeDocument/2006/relationships/hyperlink" Target="http://www.google.com.br/url?sa=i&amp;rct=j&amp;q=&amp;esrc=s&amp;frm=1&amp;source=images&amp;cd=&amp;cad=rja&amp;docid=_C3Td5Atc5TN4M&amp;tbnid=Z2MVc67wloFLYM:&amp;ved=0CAUQjRw&amp;url=http://blog.americaneliquidstore.com/2011/11/some-of-our-popular-eliquid-flavors/&amp;ei=Hbo-UpW2L5LS9ATA_4HgBQ&amp;bvm=bv.52434380,d.eWU&amp;psig=AFQjCNGD6o5U6yZiPZg58H41O9WVnUaWUA&amp;ust=1379928927516806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53" descr="Logo Takasago Transparent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182" y="457200"/>
            <a:ext cx="3130669" cy="4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5" descr="LogoTransparente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9916" y="5486400"/>
            <a:ext cx="1224136" cy="922184"/>
          </a:xfrm>
          <a:prstGeom prst="rect">
            <a:avLst/>
          </a:prstGeom>
        </p:spPr>
      </p:pic>
      <p:pic>
        <p:nvPicPr>
          <p:cNvPr id="7" name="Picture 2" descr="http://www.sniffapalooza.com/wp-content/uploads/2011/07/Mint_leave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3" r="34445"/>
          <a:stretch>
            <a:fillRect/>
          </a:stretch>
        </p:blipFill>
        <p:spPr bwMode="auto">
          <a:xfrm>
            <a:off x="4754880" y="0"/>
            <a:ext cx="47701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tângulo 10"/>
          <p:cNvSpPr/>
          <p:nvPr/>
        </p:nvSpPr>
        <p:spPr>
          <a:xfrm>
            <a:off x="7593767" y="6305490"/>
            <a:ext cx="15502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ea typeface="+mj-ea"/>
                <a:cs typeface="+mj-cs"/>
              </a:rPr>
              <a:t>Melis Cakirer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12" name="Imagem 11" descr="menta 8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8823341">
            <a:off x="347749" y="1715593"/>
            <a:ext cx="917207" cy="510814"/>
          </a:xfrm>
          <a:prstGeom prst="rect">
            <a:avLst/>
          </a:prstGeom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-15240" y="1592796"/>
            <a:ext cx="4800600" cy="3672408"/>
          </a:xfrm>
          <a:noFill/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lnSpc>
                <a:spcPct val="130000"/>
              </a:lnSpc>
              <a:spcBef>
                <a:spcPct val="20000"/>
              </a:spcBef>
            </a:pPr>
            <a:r>
              <a:rPr lang="pt-BR" sz="4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iscolight" pitchFamily="2" charset="0"/>
              </a:rPr>
              <a:t>Soluções</a:t>
            </a:r>
            <a:r>
              <a:rPr lang="pt-BR" sz="4800" dirty="0" smtClean="0">
                <a:solidFill>
                  <a:srgbClr val="008000"/>
                </a:solidFill>
              </a:rPr>
              <a:t> inovadoras em mentas</a:t>
            </a:r>
            <a:endParaRPr lang="pt-BR" sz="4800" dirty="0">
              <a:solidFill>
                <a:srgbClr val="008000"/>
              </a:solidFill>
            </a:endParaRPr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9B2E7-F734-44A8-AAAB-718BCB7C41F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213"/>
          <p:cNvSpPr txBox="1">
            <a:spLocks noChangeArrowheads="1"/>
          </p:cNvSpPr>
          <p:nvPr/>
        </p:nvSpPr>
        <p:spPr bwMode="auto">
          <a:xfrm>
            <a:off x="6537325" y="6629400"/>
            <a:ext cx="1825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643" tIns="45329" rIns="90643" bIns="45329">
            <a:spAutoFit/>
          </a:bodyPr>
          <a:lstStyle/>
          <a:p>
            <a:pPr defTabSz="906463"/>
            <a:endParaRPr lang="pt-BR" sz="1200" i="1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5779" name="Freeform 3"/>
          <p:cNvSpPr>
            <a:spLocks/>
          </p:cNvSpPr>
          <p:nvPr/>
        </p:nvSpPr>
        <p:spPr bwMode="auto">
          <a:xfrm>
            <a:off x="676275" y="2097088"/>
            <a:ext cx="1628775" cy="850900"/>
          </a:xfrm>
          <a:custGeom>
            <a:avLst/>
            <a:gdLst>
              <a:gd name="T0" fmla="*/ 2147483647 w 823"/>
              <a:gd name="T1" fmla="*/ 2147483647 h 407"/>
              <a:gd name="T2" fmla="*/ 2147483647 w 823"/>
              <a:gd name="T3" fmla="*/ 2147483647 h 407"/>
              <a:gd name="T4" fmla="*/ 2147483647 w 823"/>
              <a:gd name="T5" fmla="*/ 2147483647 h 407"/>
              <a:gd name="T6" fmla="*/ 2147483647 w 823"/>
              <a:gd name="T7" fmla="*/ 2147483647 h 407"/>
              <a:gd name="T8" fmla="*/ 2147483647 w 823"/>
              <a:gd name="T9" fmla="*/ 2147483647 h 407"/>
              <a:gd name="T10" fmla="*/ 2147483647 w 823"/>
              <a:gd name="T11" fmla="*/ 2147483647 h 407"/>
              <a:gd name="T12" fmla="*/ 2147483647 w 823"/>
              <a:gd name="T13" fmla="*/ 2147483647 h 407"/>
              <a:gd name="T14" fmla="*/ 2147483647 w 823"/>
              <a:gd name="T15" fmla="*/ 2147483647 h 407"/>
              <a:gd name="T16" fmla="*/ 2147483647 w 823"/>
              <a:gd name="T17" fmla="*/ 2147483647 h 407"/>
              <a:gd name="T18" fmla="*/ 2147483647 w 823"/>
              <a:gd name="T19" fmla="*/ 2147483647 h 407"/>
              <a:gd name="T20" fmla="*/ 2147483647 w 823"/>
              <a:gd name="T21" fmla="*/ 2147483647 h 407"/>
              <a:gd name="T22" fmla="*/ 2147483647 w 823"/>
              <a:gd name="T23" fmla="*/ 2147483647 h 407"/>
              <a:gd name="T24" fmla="*/ 2147483647 w 823"/>
              <a:gd name="T25" fmla="*/ 2147483647 h 407"/>
              <a:gd name="T26" fmla="*/ 2147483647 w 823"/>
              <a:gd name="T27" fmla="*/ 2147483647 h 407"/>
              <a:gd name="T28" fmla="*/ 2147483647 w 823"/>
              <a:gd name="T29" fmla="*/ 2147483647 h 407"/>
              <a:gd name="T30" fmla="*/ 2147483647 w 823"/>
              <a:gd name="T31" fmla="*/ 2147483647 h 407"/>
              <a:gd name="T32" fmla="*/ 2147483647 w 823"/>
              <a:gd name="T33" fmla="*/ 2147483647 h 407"/>
              <a:gd name="T34" fmla="*/ 2147483647 w 823"/>
              <a:gd name="T35" fmla="*/ 2147483647 h 407"/>
              <a:gd name="T36" fmla="*/ 2147483647 w 823"/>
              <a:gd name="T37" fmla="*/ 2147483647 h 407"/>
              <a:gd name="T38" fmla="*/ 2147483647 w 823"/>
              <a:gd name="T39" fmla="*/ 2147483647 h 407"/>
              <a:gd name="T40" fmla="*/ 2147483647 w 823"/>
              <a:gd name="T41" fmla="*/ 2147483647 h 407"/>
              <a:gd name="T42" fmla="*/ 2147483647 w 823"/>
              <a:gd name="T43" fmla="*/ 2147483647 h 407"/>
              <a:gd name="T44" fmla="*/ 2147483647 w 823"/>
              <a:gd name="T45" fmla="*/ 2147483647 h 407"/>
              <a:gd name="T46" fmla="*/ 2147483647 w 823"/>
              <a:gd name="T47" fmla="*/ 2147483647 h 407"/>
              <a:gd name="T48" fmla="*/ 2147483647 w 823"/>
              <a:gd name="T49" fmla="*/ 2147483647 h 407"/>
              <a:gd name="T50" fmla="*/ 2147483647 w 823"/>
              <a:gd name="T51" fmla="*/ 2147483647 h 407"/>
              <a:gd name="T52" fmla="*/ 2147483647 w 823"/>
              <a:gd name="T53" fmla="*/ 2147483647 h 407"/>
              <a:gd name="T54" fmla="*/ 2147483647 w 823"/>
              <a:gd name="T55" fmla="*/ 2147483647 h 407"/>
              <a:gd name="T56" fmla="*/ 2147483647 w 823"/>
              <a:gd name="T57" fmla="*/ 2147483647 h 407"/>
              <a:gd name="T58" fmla="*/ 2147483647 w 823"/>
              <a:gd name="T59" fmla="*/ 2147483647 h 407"/>
              <a:gd name="T60" fmla="*/ 2147483647 w 823"/>
              <a:gd name="T61" fmla="*/ 2147483647 h 407"/>
              <a:gd name="T62" fmla="*/ 2147483647 w 823"/>
              <a:gd name="T63" fmla="*/ 2147483647 h 407"/>
              <a:gd name="T64" fmla="*/ 2147483647 w 823"/>
              <a:gd name="T65" fmla="*/ 2147483647 h 407"/>
              <a:gd name="T66" fmla="*/ 2147483647 w 823"/>
              <a:gd name="T67" fmla="*/ 2147483647 h 407"/>
              <a:gd name="T68" fmla="*/ 2147483647 w 823"/>
              <a:gd name="T69" fmla="*/ 2147483647 h 407"/>
              <a:gd name="T70" fmla="*/ 2147483647 w 823"/>
              <a:gd name="T71" fmla="*/ 2147483647 h 407"/>
              <a:gd name="T72" fmla="*/ 2147483647 w 823"/>
              <a:gd name="T73" fmla="*/ 2147483647 h 407"/>
              <a:gd name="T74" fmla="*/ 2147483647 w 823"/>
              <a:gd name="T75" fmla="*/ 2147483647 h 407"/>
              <a:gd name="T76" fmla="*/ 2147483647 w 823"/>
              <a:gd name="T77" fmla="*/ 2147483647 h 407"/>
              <a:gd name="T78" fmla="*/ 2147483647 w 823"/>
              <a:gd name="T79" fmla="*/ 2147483647 h 407"/>
              <a:gd name="T80" fmla="*/ 2147483647 w 823"/>
              <a:gd name="T81" fmla="*/ 2147483647 h 407"/>
              <a:gd name="T82" fmla="*/ 2147483647 w 823"/>
              <a:gd name="T83" fmla="*/ 2147483647 h 407"/>
              <a:gd name="T84" fmla="*/ 2147483647 w 823"/>
              <a:gd name="T85" fmla="*/ 2147483647 h 407"/>
              <a:gd name="T86" fmla="*/ 2147483647 w 823"/>
              <a:gd name="T87" fmla="*/ 2147483647 h 407"/>
              <a:gd name="T88" fmla="*/ 2147483647 w 823"/>
              <a:gd name="T89" fmla="*/ 2147483647 h 407"/>
              <a:gd name="T90" fmla="*/ 2147483647 w 823"/>
              <a:gd name="T91" fmla="*/ 2147483647 h 407"/>
              <a:gd name="T92" fmla="*/ 2147483647 w 823"/>
              <a:gd name="T93" fmla="*/ 2147483647 h 407"/>
              <a:gd name="T94" fmla="*/ 2147483647 w 823"/>
              <a:gd name="T95" fmla="*/ 2147483647 h 407"/>
              <a:gd name="T96" fmla="*/ 2147483647 w 823"/>
              <a:gd name="T97" fmla="*/ 2147483647 h 407"/>
              <a:gd name="T98" fmla="*/ 2147483647 w 823"/>
              <a:gd name="T99" fmla="*/ 2147483647 h 407"/>
              <a:gd name="T100" fmla="*/ 2147483647 w 823"/>
              <a:gd name="T101" fmla="*/ 2147483647 h 407"/>
              <a:gd name="T102" fmla="*/ 2147483647 w 823"/>
              <a:gd name="T103" fmla="*/ 2147483647 h 407"/>
              <a:gd name="T104" fmla="*/ 2147483647 w 823"/>
              <a:gd name="T105" fmla="*/ 2147483647 h 407"/>
              <a:gd name="T106" fmla="*/ 2147483647 w 823"/>
              <a:gd name="T107" fmla="*/ 2147483647 h 407"/>
              <a:gd name="T108" fmla="*/ 2147483647 w 823"/>
              <a:gd name="T109" fmla="*/ 2147483647 h 407"/>
              <a:gd name="T110" fmla="*/ 2147483647 w 823"/>
              <a:gd name="T111" fmla="*/ 2147483647 h 407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823"/>
              <a:gd name="T169" fmla="*/ 0 h 407"/>
              <a:gd name="T170" fmla="*/ 823 w 823"/>
              <a:gd name="T171" fmla="*/ 407 h 407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823" h="407">
                <a:moveTo>
                  <a:pt x="9" y="217"/>
                </a:moveTo>
                <a:lnTo>
                  <a:pt x="9" y="236"/>
                </a:lnTo>
                <a:lnTo>
                  <a:pt x="28" y="246"/>
                </a:lnTo>
                <a:lnTo>
                  <a:pt x="38" y="246"/>
                </a:lnTo>
                <a:lnTo>
                  <a:pt x="47" y="265"/>
                </a:lnTo>
                <a:lnTo>
                  <a:pt x="47" y="283"/>
                </a:lnTo>
                <a:lnTo>
                  <a:pt x="57" y="283"/>
                </a:lnTo>
                <a:lnTo>
                  <a:pt x="76" y="283"/>
                </a:lnTo>
                <a:lnTo>
                  <a:pt x="85" y="283"/>
                </a:lnTo>
                <a:lnTo>
                  <a:pt x="123" y="302"/>
                </a:lnTo>
                <a:lnTo>
                  <a:pt x="170" y="302"/>
                </a:lnTo>
                <a:lnTo>
                  <a:pt x="170" y="293"/>
                </a:lnTo>
                <a:lnTo>
                  <a:pt x="189" y="293"/>
                </a:lnTo>
                <a:lnTo>
                  <a:pt x="199" y="293"/>
                </a:lnTo>
                <a:lnTo>
                  <a:pt x="199" y="302"/>
                </a:lnTo>
                <a:lnTo>
                  <a:pt x="208" y="312"/>
                </a:lnTo>
                <a:lnTo>
                  <a:pt x="218" y="321"/>
                </a:lnTo>
                <a:lnTo>
                  <a:pt x="218" y="340"/>
                </a:lnTo>
                <a:lnTo>
                  <a:pt x="237" y="340"/>
                </a:lnTo>
                <a:lnTo>
                  <a:pt x="246" y="331"/>
                </a:lnTo>
                <a:lnTo>
                  <a:pt x="265" y="331"/>
                </a:lnTo>
                <a:lnTo>
                  <a:pt x="274" y="369"/>
                </a:lnTo>
                <a:lnTo>
                  <a:pt x="274" y="388"/>
                </a:lnTo>
                <a:lnTo>
                  <a:pt x="293" y="397"/>
                </a:lnTo>
                <a:lnTo>
                  <a:pt x="312" y="397"/>
                </a:lnTo>
                <a:lnTo>
                  <a:pt x="312" y="388"/>
                </a:lnTo>
                <a:lnTo>
                  <a:pt x="312" y="369"/>
                </a:lnTo>
                <a:lnTo>
                  <a:pt x="322" y="359"/>
                </a:lnTo>
                <a:lnTo>
                  <a:pt x="331" y="350"/>
                </a:lnTo>
                <a:lnTo>
                  <a:pt x="341" y="350"/>
                </a:lnTo>
                <a:lnTo>
                  <a:pt x="360" y="331"/>
                </a:lnTo>
                <a:lnTo>
                  <a:pt x="369" y="331"/>
                </a:lnTo>
                <a:lnTo>
                  <a:pt x="369" y="321"/>
                </a:lnTo>
                <a:lnTo>
                  <a:pt x="388" y="331"/>
                </a:lnTo>
                <a:lnTo>
                  <a:pt x="397" y="331"/>
                </a:lnTo>
                <a:lnTo>
                  <a:pt x="407" y="331"/>
                </a:lnTo>
                <a:lnTo>
                  <a:pt x="416" y="340"/>
                </a:lnTo>
                <a:lnTo>
                  <a:pt x="426" y="331"/>
                </a:lnTo>
                <a:lnTo>
                  <a:pt x="435" y="340"/>
                </a:lnTo>
                <a:lnTo>
                  <a:pt x="445" y="340"/>
                </a:lnTo>
                <a:lnTo>
                  <a:pt x="445" y="331"/>
                </a:lnTo>
                <a:lnTo>
                  <a:pt x="435" y="331"/>
                </a:lnTo>
                <a:lnTo>
                  <a:pt x="435" y="321"/>
                </a:lnTo>
                <a:lnTo>
                  <a:pt x="445" y="321"/>
                </a:lnTo>
                <a:lnTo>
                  <a:pt x="454" y="312"/>
                </a:lnTo>
                <a:lnTo>
                  <a:pt x="464" y="312"/>
                </a:lnTo>
                <a:lnTo>
                  <a:pt x="473" y="312"/>
                </a:lnTo>
                <a:lnTo>
                  <a:pt x="483" y="312"/>
                </a:lnTo>
                <a:lnTo>
                  <a:pt x="502" y="321"/>
                </a:lnTo>
                <a:lnTo>
                  <a:pt x="502" y="331"/>
                </a:lnTo>
                <a:lnTo>
                  <a:pt x="511" y="321"/>
                </a:lnTo>
                <a:lnTo>
                  <a:pt x="530" y="321"/>
                </a:lnTo>
                <a:lnTo>
                  <a:pt x="530" y="340"/>
                </a:lnTo>
                <a:lnTo>
                  <a:pt x="539" y="340"/>
                </a:lnTo>
                <a:lnTo>
                  <a:pt x="530" y="350"/>
                </a:lnTo>
                <a:lnTo>
                  <a:pt x="530" y="359"/>
                </a:lnTo>
                <a:lnTo>
                  <a:pt x="530" y="369"/>
                </a:lnTo>
                <a:lnTo>
                  <a:pt x="539" y="378"/>
                </a:lnTo>
                <a:lnTo>
                  <a:pt x="539" y="388"/>
                </a:lnTo>
                <a:lnTo>
                  <a:pt x="539" y="397"/>
                </a:lnTo>
                <a:lnTo>
                  <a:pt x="549" y="407"/>
                </a:lnTo>
                <a:lnTo>
                  <a:pt x="558" y="407"/>
                </a:lnTo>
                <a:lnTo>
                  <a:pt x="558" y="397"/>
                </a:lnTo>
                <a:lnTo>
                  <a:pt x="568" y="388"/>
                </a:lnTo>
                <a:lnTo>
                  <a:pt x="568" y="369"/>
                </a:lnTo>
                <a:lnTo>
                  <a:pt x="568" y="359"/>
                </a:lnTo>
                <a:lnTo>
                  <a:pt x="558" y="331"/>
                </a:lnTo>
                <a:lnTo>
                  <a:pt x="558" y="302"/>
                </a:lnTo>
                <a:lnTo>
                  <a:pt x="577" y="283"/>
                </a:lnTo>
                <a:lnTo>
                  <a:pt x="587" y="274"/>
                </a:lnTo>
                <a:lnTo>
                  <a:pt x="596" y="274"/>
                </a:lnTo>
                <a:lnTo>
                  <a:pt x="606" y="255"/>
                </a:lnTo>
                <a:lnTo>
                  <a:pt x="615" y="255"/>
                </a:lnTo>
                <a:lnTo>
                  <a:pt x="634" y="236"/>
                </a:lnTo>
                <a:lnTo>
                  <a:pt x="644" y="236"/>
                </a:lnTo>
                <a:lnTo>
                  <a:pt x="644" y="227"/>
                </a:lnTo>
                <a:lnTo>
                  <a:pt x="653" y="227"/>
                </a:lnTo>
                <a:lnTo>
                  <a:pt x="663" y="217"/>
                </a:lnTo>
                <a:lnTo>
                  <a:pt x="663" y="208"/>
                </a:lnTo>
                <a:lnTo>
                  <a:pt x="653" y="198"/>
                </a:lnTo>
                <a:lnTo>
                  <a:pt x="663" y="198"/>
                </a:lnTo>
                <a:lnTo>
                  <a:pt x="663" y="189"/>
                </a:lnTo>
                <a:lnTo>
                  <a:pt x="672" y="189"/>
                </a:lnTo>
                <a:lnTo>
                  <a:pt x="672" y="179"/>
                </a:lnTo>
                <a:lnTo>
                  <a:pt x="672" y="170"/>
                </a:lnTo>
                <a:lnTo>
                  <a:pt x="672" y="179"/>
                </a:lnTo>
                <a:lnTo>
                  <a:pt x="681" y="179"/>
                </a:lnTo>
                <a:lnTo>
                  <a:pt x="681" y="170"/>
                </a:lnTo>
                <a:lnTo>
                  <a:pt x="681" y="151"/>
                </a:lnTo>
                <a:lnTo>
                  <a:pt x="681" y="160"/>
                </a:lnTo>
                <a:lnTo>
                  <a:pt x="691" y="170"/>
                </a:lnTo>
                <a:lnTo>
                  <a:pt x="691" y="160"/>
                </a:lnTo>
                <a:lnTo>
                  <a:pt x="700" y="160"/>
                </a:lnTo>
                <a:lnTo>
                  <a:pt x="710" y="151"/>
                </a:lnTo>
                <a:lnTo>
                  <a:pt x="710" y="142"/>
                </a:lnTo>
                <a:lnTo>
                  <a:pt x="710" y="132"/>
                </a:lnTo>
                <a:lnTo>
                  <a:pt x="719" y="132"/>
                </a:lnTo>
                <a:lnTo>
                  <a:pt x="729" y="132"/>
                </a:lnTo>
                <a:lnTo>
                  <a:pt x="719" y="132"/>
                </a:lnTo>
                <a:lnTo>
                  <a:pt x="738" y="123"/>
                </a:lnTo>
                <a:lnTo>
                  <a:pt x="748" y="123"/>
                </a:lnTo>
                <a:lnTo>
                  <a:pt x="757" y="123"/>
                </a:lnTo>
                <a:lnTo>
                  <a:pt x="767" y="123"/>
                </a:lnTo>
                <a:lnTo>
                  <a:pt x="776" y="113"/>
                </a:lnTo>
                <a:lnTo>
                  <a:pt x="767" y="113"/>
                </a:lnTo>
                <a:lnTo>
                  <a:pt x="757" y="113"/>
                </a:lnTo>
                <a:lnTo>
                  <a:pt x="767" y="113"/>
                </a:lnTo>
                <a:lnTo>
                  <a:pt x="757" y="104"/>
                </a:lnTo>
                <a:lnTo>
                  <a:pt x="767" y="94"/>
                </a:lnTo>
                <a:lnTo>
                  <a:pt x="776" y="85"/>
                </a:lnTo>
                <a:lnTo>
                  <a:pt x="823" y="66"/>
                </a:lnTo>
                <a:lnTo>
                  <a:pt x="823" y="47"/>
                </a:lnTo>
                <a:lnTo>
                  <a:pt x="823" y="37"/>
                </a:lnTo>
                <a:lnTo>
                  <a:pt x="823" y="28"/>
                </a:lnTo>
                <a:lnTo>
                  <a:pt x="814" y="28"/>
                </a:lnTo>
                <a:lnTo>
                  <a:pt x="805" y="28"/>
                </a:lnTo>
                <a:lnTo>
                  <a:pt x="776" y="66"/>
                </a:lnTo>
                <a:lnTo>
                  <a:pt x="757" y="66"/>
                </a:lnTo>
                <a:lnTo>
                  <a:pt x="729" y="66"/>
                </a:lnTo>
                <a:lnTo>
                  <a:pt x="700" y="75"/>
                </a:lnTo>
                <a:lnTo>
                  <a:pt x="672" y="94"/>
                </a:lnTo>
                <a:lnTo>
                  <a:pt x="672" y="85"/>
                </a:lnTo>
                <a:lnTo>
                  <a:pt x="663" y="85"/>
                </a:lnTo>
                <a:lnTo>
                  <a:pt x="653" y="104"/>
                </a:lnTo>
                <a:lnTo>
                  <a:pt x="644" y="113"/>
                </a:lnTo>
                <a:lnTo>
                  <a:pt x="606" y="123"/>
                </a:lnTo>
                <a:lnTo>
                  <a:pt x="587" y="123"/>
                </a:lnTo>
                <a:lnTo>
                  <a:pt x="587" y="113"/>
                </a:lnTo>
                <a:lnTo>
                  <a:pt x="606" y="104"/>
                </a:lnTo>
                <a:lnTo>
                  <a:pt x="606" y="94"/>
                </a:lnTo>
                <a:lnTo>
                  <a:pt x="606" y="85"/>
                </a:lnTo>
                <a:lnTo>
                  <a:pt x="606" y="75"/>
                </a:lnTo>
                <a:lnTo>
                  <a:pt x="596" y="85"/>
                </a:lnTo>
                <a:lnTo>
                  <a:pt x="596" y="75"/>
                </a:lnTo>
                <a:lnTo>
                  <a:pt x="606" y="56"/>
                </a:lnTo>
                <a:lnTo>
                  <a:pt x="596" y="56"/>
                </a:lnTo>
                <a:lnTo>
                  <a:pt x="587" y="56"/>
                </a:lnTo>
                <a:lnTo>
                  <a:pt x="587" y="66"/>
                </a:lnTo>
                <a:lnTo>
                  <a:pt x="558" y="75"/>
                </a:lnTo>
                <a:lnTo>
                  <a:pt x="549" y="94"/>
                </a:lnTo>
                <a:lnTo>
                  <a:pt x="549" y="123"/>
                </a:lnTo>
                <a:lnTo>
                  <a:pt x="530" y="123"/>
                </a:lnTo>
                <a:lnTo>
                  <a:pt x="530" y="104"/>
                </a:lnTo>
                <a:lnTo>
                  <a:pt x="549" y="75"/>
                </a:lnTo>
                <a:lnTo>
                  <a:pt x="549" y="66"/>
                </a:lnTo>
                <a:lnTo>
                  <a:pt x="568" y="47"/>
                </a:lnTo>
                <a:lnTo>
                  <a:pt x="577" y="47"/>
                </a:lnTo>
                <a:lnTo>
                  <a:pt x="587" y="47"/>
                </a:lnTo>
                <a:lnTo>
                  <a:pt x="596" y="47"/>
                </a:lnTo>
                <a:lnTo>
                  <a:pt x="606" y="47"/>
                </a:lnTo>
                <a:lnTo>
                  <a:pt x="596" y="47"/>
                </a:lnTo>
                <a:lnTo>
                  <a:pt x="587" y="47"/>
                </a:lnTo>
                <a:lnTo>
                  <a:pt x="577" y="47"/>
                </a:lnTo>
                <a:lnTo>
                  <a:pt x="558" y="37"/>
                </a:lnTo>
                <a:lnTo>
                  <a:pt x="558" y="28"/>
                </a:lnTo>
                <a:lnTo>
                  <a:pt x="539" y="28"/>
                </a:lnTo>
                <a:lnTo>
                  <a:pt x="511" y="37"/>
                </a:lnTo>
                <a:lnTo>
                  <a:pt x="511" y="28"/>
                </a:lnTo>
                <a:lnTo>
                  <a:pt x="530" y="18"/>
                </a:lnTo>
                <a:lnTo>
                  <a:pt x="539" y="18"/>
                </a:lnTo>
                <a:lnTo>
                  <a:pt x="521" y="9"/>
                </a:lnTo>
                <a:lnTo>
                  <a:pt x="511" y="9"/>
                </a:lnTo>
                <a:lnTo>
                  <a:pt x="502" y="9"/>
                </a:lnTo>
                <a:lnTo>
                  <a:pt x="483" y="9"/>
                </a:lnTo>
                <a:lnTo>
                  <a:pt x="483" y="0"/>
                </a:lnTo>
                <a:lnTo>
                  <a:pt x="113" y="0"/>
                </a:lnTo>
                <a:lnTo>
                  <a:pt x="104" y="18"/>
                </a:lnTo>
                <a:lnTo>
                  <a:pt x="95" y="18"/>
                </a:lnTo>
                <a:lnTo>
                  <a:pt x="85" y="9"/>
                </a:lnTo>
                <a:lnTo>
                  <a:pt x="76" y="37"/>
                </a:lnTo>
                <a:lnTo>
                  <a:pt x="47" y="75"/>
                </a:lnTo>
                <a:lnTo>
                  <a:pt x="28" y="94"/>
                </a:lnTo>
                <a:lnTo>
                  <a:pt x="19" y="113"/>
                </a:lnTo>
                <a:lnTo>
                  <a:pt x="19" y="123"/>
                </a:lnTo>
                <a:lnTo>
                  <a:pt x="19" y="132"/>
                </a:lnTo>
                <a:lnTo>
                  <a:pt x="9" y="142"/>
                </a:lnTo>
                <a:lnTo>
                  <a:pt x="9" y="151"/>
                </a:lnTo>
                <a:lnTo>
                  <a:pt x="9" y="160"/>
                </a:lnTo>
                <a:lnTo>
                  <a:pt x="0" y="170"/>
                </a:lnTo>
                <a:lnTo>
                  <a:pt x="9" y="179"/>
                </a:lnTo>
                <a:lnTo>
                  <a:pt x="19" y="179"/>
                </a:lnTo>
                <a:lnTo>
                  <a:pt x="9" y="189"/>
                </a:lnTo>
                <a:lnTo>
                  <a:pt x="9" y="198"/>
                </a:lnTo>
                <a:lnTo>
                  <a:pt x="9" y="208"/>
                </a:lnTo>
                <a:lnTo>
                  <a:pt x="9" y="217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780" name="Freeform 4"/>
          <p:cNvSpPr>
            <a:spLocks/>
          </p:cNvSpPr>
          <p:nvPr/>
        </p:nvSpPr>
        <p:spPr bwMode="auto">
          <a:xfrm>
            <a:off x="730250" y="1263650"/>
            <a:ext cx="1968500" cy="1069975"/>
          </a:xfrm>
          <a:custGeom>
            <a:avLst/>
            <a:gdLst>
              <a:gd name="T0" fmla="*/ 2147483647 w 994"/>
              <a:gd name="T1" fmla="*/ 2147483647 h 511"/>
              <a:gd name="T2" fmla="*/ 2147483647 w 994"/>
              <a:gd name="T3" fmla="*/ 2147483647 h 511"/>
              <a:gd name="T4" fmla="*/ 2147483647 w 994"/>
              <a:gd name="T5" fmla="*/ 2147483647 h 511"/>
              <a:gd name="T6" fmla="*/ 2147483647 w 994"/>
              <a:gd name="T7" fmla="*/ 2147483647 h 511"/>
              <a:gd name="T8" fmla="*/ 2147483647 w 994"/>
              <a:gd name="T9" fmla="*/ 2147483647 h 511"/>
              <a:gd name="T10" fmla="*/ 2147483647 w 994"/>
              <a:gd name="T11" fmla="*/ 2147483647 h 511"/>
              <a:gd name="T12" fmla="*/ 2147483647 w 994"/>
              <a:gd name="T13" fmla="*/ 2147483647 h 511"/>
              <a:gd name="T14" fmla="*/ 2147483647 w 994"/>
              <a:gd name="T15" fmla="*/ 2147483647 h 511"/>
              <a:gd name="T16" fmla="*/ 2147483647 w 994"/>
              <a:gd name="T17" fmla="*/ 2147483647 h 511"/>
              <a:gd name="T18" fmla="*/ 2147483647 w 994"/>
              <a:gd name="T19" fmla="*/ 2147483647 h 511"/>
              <a:gd name="T20" fmla="*/ 2147483647 w 994"/>
              <a:gd name="T21" fmla="*/ 2147483647 h 511"/>
              <a:gd name="T22" fmla="*/ 2147483647 w 994"/>
              <a:gd name="T23" fmla="*/ 2147483647 h 511"/>
              <a:gd name="T24" fmla="*/ 2147483647 w 994"/>
              <a:gd name="T25" fmla="*/ 2147483647 h 511"/>
              <a:gd name="T26" fmla="*/ 2147483647 w 994"/>
              <a:gd name="T27" fmla="*/ 2147483647 h 511"/>
              <a:gd name="T28" fmla="*/ 2147483647 w 994"/>
              <a:gd name="T29" fmla="*/ 2147483647 h 511"/>
              <a:gd name="T30" fmla="*/ 2147483647 w 994"/>
              <a:gd name="T31" fmla="*/ 2147483647 h 511"/>
              <a:gd name="T32" fmla="*/ 2147483647 w 994"/>
              <a:gd name="T33" fmla="*/ 2147483647 h 511"/>
              <a:gd name="T34" fmla="*/ 2147483647 w 994"/>
              <a:gd name="T35" fmla="*/ 2147483647 h 511"/>
              <a:gd name="T36" fmla="*/ 2147483647 w 994"/>
              <a:gd name="T37" fmla="*/ 2147483647 h 511"/>
              <a:gd name="T38" fmla="*/ 2147483647 w 994"/>
              <a:gd name="T39" fmla="*/ 2147483647 h 511"/>
              <a:gd name="T40" fmla="*/ 2147483647 w 994"/>
              <a:gd name="T41" fmla="*/ 2147483647 h 511"/>
              <a:gd name="T42" fmla="*/ 2147483647 w 994"/>
              <a:gd name="T43" fmla="*/ 2147483647 h 511"/>
              <a:gd name="T44" fmla="*/ 2147483647 w 994"/>
              <a:gd name="T45" fmla="*/ 2147483647 h 511"/>
              <a:gd name="T46" fmla="*/ 2147483647 w 994"/>
              <a:gd name="T47" fmla="*/ 2147483647 h 511"/>
              <a:gd name="T48" fmla="*/ 2147483647 w 994"/>
              <a:gd name="T49" fmla="*/ 2147483647 h 511"/>
              <a:gd name="T50" fmla="*/ 2147483647 w 994"/>
              <a:gd name="T51" fmla="*/ 2147483647 h 511"/>
              <a:gd name="T52" fmla="*/ 2147483647 w 994"/>
              <a:gd name="T53" fmla="*/ 2147483647 h 511"/>
              <a:gd name="T54" fmla="*/ 2147483647 w 994"/>
              <a:gd name="T55" fmla="*/ 2147483647 h 511"/>
              <a:gd name="T56" fmla="*/ 2147483647 w 994"/>
              <a:gd name="T57" fmla="*/ 2147483647 h 511"/>
              <a:gd name="T58" fmla="*/ 2147483647 w 994"/>
              <a:gd name="T59" fmla="*/ 2147483647 h 511"/>
              <a:gd name="T60" fmla="*/ 2147483647 w 994"/>
              <a:gd name="T61" fmla="*/ 2147483647 h 511"/>
              <a:gd name="T62" fmla="*/ 2147483647 w 994"/>
              <a:gd name="T63" fmla="*/ 2147483647 h 511"/>
              <a:gd name="T64" fmla="*/ 2147483647 w 994"/>
              <a:gd name="T65" fmla="*/ 2147483647 h 511"/>
              <a:gd name="T66" fmla="*/ 2147483647 w 994"/>
              <a:gd name="T67" fmla="*/ 2147483647 h 511"/>
              <a:gd name="T68" fmla="*/ 2147483647 w 994"/>
              <a:gd name="T69" fmla="*/ 2147483647 h 511"/>
              <a:gd name="T70" fmla="*/ 2147483647 w 994"/>
              <a:gd name="T71" fmla="*/ 2147483647 h 511"/>
              <a:gd name="T72" fmla="*/ 2147483647 w 994"/>
              <a:gd name="T73" fmla="*/ 2147483647 h 511"/>
              <a:gd name="T74" fmla="*/ 2147483647 w 994"/>
              <a:gd name="T75" fmla="*/ 2147483647 h 511"/>
              <a:gd name="T76" fmla="*/ 2147483647 w 994"/>
              <a:gd name="T77" fmla="*/ 2147483647 h 511"/>
              <a:gd name="T78" fmla="*/ 2147483647 w 994"/>
              <a:gd name="T79" fmla="*/ 2147483647 h 511"/>
              <a:gd name="T80" fmla="*/ 2147483647 w 994"/>
              <a:gd name="T81" fmla="*/ 0 h 511"/>
              <a:gd name="T82" fmla="*/ 2147483647 w 994"/>
              <a:gd name="T83" fmla="*/ 2147483647 h 511"/>
              <a:gd name="T84" fmla="*/ 2147483647 w 994"/>
              <a:gd name="T85" fmla="*/ 2147483647 h 511"/>
              <a:gd name="T86" fmla="*/ 2147483647 w 994"/>
              <a:gd name="T87" fmla="*/ 2147483647 h 511"/>
              <a:gd name="T88" fmla="*/ 2147483647 w 994"/>
              <a:gd name="T89" fmla="*/ 2147483647 h 511"/>
              <a:gd name="T90" fmla="*/ 2147483647 w 994"/>
              <a:gd name="T91" fmla="*/ 2147483647 h 511"/>
              <a:gd name="T92" fmla="*/ 2147483647 w 994"/>
              <a:gd name="T93" fmla="*/ 2147483647 h 511"/>
              <a:gd name="T94" fmla="*/ 2147483647 w 994"/>
              <a:gd name="T95" fmla="*/ 2147483647 h 511"/>
              <a:gd name="T96" fmla="*/ 2147483647 w 994"/>
              <a:gd name="T97" fmla="*/ 2147483647 h 511"/>
              <a:gd name="T98" fmla="*/ 2147483647 w 994"/>
              <a:gd name="T99" fmla="*/ 2147483647 h 511"/>
              <a:gd name="T100" fmla="*/ 2147483647 w 994"/>
              <a:gd name="T101" fmla="*/ 2147483647 h 511"/>
              <a:gd name="T102" fmla="*/ 2147483647 w 994"/>
              <a:gd name="T103" fmla="*/ 2147483647 h 511"/>
              <a:gd name="T104" fmla="*/ 2147483647 w 994"/>
              <a:gd name="T105" fmla="*/ 2147483647 h 511"/>
              <a:gd name="T106" fmla="*/ 2147483647 w 994"/>
              <a:gd name="T107" fmla="*/ 2147483647 h 511"/>
              <a:gd name="T108" fmla="*/ 2147483647 w 994"/>
              <a:gd name="T109" fmla="*/ 2147483647 h 511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994"/>
              <a:gd name="T166" fmla="*/ 0 h 511"/>
              <a:gd name="T167" fmla="*/ 994 w 994"/>
              <a:gd name="T168" fmla="*/ 511 h 511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994" h="511">
                <a:moveTo>
                  <a:pt x="777" y="218"/>
                </a:moveTo>
                <a:lnTo>
                  <a:pt x="777" y="170"/>
                </a:lnTo>
                <a:lnTo>
                  <a:pt x="814" y="180"/>
                </a:lnTo>
                <a:lnTo>
                  <a:pt x="833" y="180"/>
                </a:lnTo>
                <a:lnTo>
                  <a:pt x="833" y="170"/>
                </a:lnTo>
                <a:lnTo>
                  <a:pt x="852" y="170"/>
                </a:lnTo>
                <a:lnTo>
                  <a:pt x="852" y="189"/>
                </a:lnTo>
                <a:lnTo>
                  <a:pt x="862" y="189"/>
                </a:lnTo>
                <a:lnTo>
                  <a:pt x="881" y="199"/>
                </a:lnTo>
                <a:lnTo>
                  <a:pt x="881" y="208"/>
                </a:lnTo>
                <a:lnTo>
                  <a:pt x="871" y="227"/>
                </a:lnTo>
                <a:lnTo>
                  <a:pt x="871" y="237"/>
                </a:lnTo>
                <a:lnTo>
                  <a:pt x="881" y="237"/>
                </a:lnTo>
                <a:lnTo>
                  <a:pt x="881" y="246"/>
                </a:lnTo>
                <a:lnTo>
                  <a:pt x="890" y="246"/>
                </a:lnTo>
                <a:lnTo>
                  <a:pt x="909" y="227"/>
                </a:lnTo>
                <a:lnTo>
                  <a:pt x="919" y="227"/>
                </a:lnTo>
                <a:lnTo>
                  <a:pt x="928" y="208"/>
                </a:lnTo>
                <a:lnTo>
                  <a:pt x="937" y="208"/>
                </a:lnTo>
                <a:lnTo>
                  <a:pt x="947" y="227"/>
                </a:lnTo>
                <a:lnTo>
                  <a:pt x="947" y="237"/>
                </a:lnTo>
                <a:lnTo>
                  <a:pt x="947" y="246"/>
                </a:lnTo>
                <a:lnTo>
                  <a:pt x="947" y="256"/>
                </a:lnTo>
                <a:lnTo>
                  <a:pt x="947" y="265"/>
                </a:lnTo>
                <a:lnTo>
                  <a:pt x="947" y="274"/>
                </a:lnTo>
                <a:lnTo>
                  <a:pt x="956" y="284"/>
                </a:lnTo>
                <a:lnTo>
                  <a:pt x="956" y="293"/>
                </a:lnTo>
                <a:lnTo>
                  <a:pt x="966" y="293"/>
                </a:lnTo>
                <a:lnTo>
                  <a:pt x="975" y="293"/>
                </a:lnTo>
                <a:lnTo>
                  <a:pt x="985" y="303"/>
                </a:lnTo>
                <a:lnTo>
                  <a:pt x="975" y="312"/>
                </a:lnTo>
                <a:lnTo>
                  <a:pt x="985" y="312"/>
                </a:lnTo>
                <a:lnTo>
                  <a:pt x="985" y="322"/>
                </a:lnTo>
                <a:lnTo>
                  <a:pt x="994" y="322"/>
                </a:lnTo>
                <a:lnTo>
                  <a:pt x="994" y="341"/>
                </a:lnTo>
                <a:lnTo>
                  <a:pt x="994" y="350"/>
                </a:lnTo>
                <a:lnTo>
                  <a:pt x="975" y="350"/>
                </a:lnTo>
                <a:lnTo>
                  <a:pt x="966" y="350"/>
                </a:lnTo>
                <a:lnTo>
                  <a:pt x="956" y="350"/>
                </a:lnTo>
                <a:lnTo>
                  <a:pt x="919" y="379"/>
                </a:lnTo>
                <a:lnTo>
                  <a:pt x="909" y="379"/>
                </a:lnTo>
                <a:lnTo>
                  <a:pt x="881" y="369"/>
                </a:lnTo>
                <a:lnTo>
                  <a:pt x="871" y="369"/>
                </a:lnTo>
                <a:lnTo>
                  <a:pt x="843" y="369"/>
                </a:lnTo>
                <a:lnTo>
                  <a:pt x="833" y="379"/>
                </a:lnTo>
                <a:lnTo>
                  <a:pt x="814" y="388"/>
                </a:lnTo>
                <a:lnTo>
                  <a:pt x="786" y="407"/>
                </a:lnTo>
                <a:lnTo>
                  <a:pt x="786" y="416"/>
                </a:lnTo>
                <a:lnTo>
                  <a:pt x="795" y="407"/>
                </a:lnTo>
                <a:lnTo>
                  <a:pt x="833" y="388"/>
                </a:lnTo>
                <a:lnTo>
                  <a:pt x="862" y="388"/>
                </a:lnTo>
                <a:lnTo>
                  <a:pt x="862" y="407"/>
                </a:lnTo>
                <a:lnTo>
                  <a:pt x="843" y="416"/>
                </a:lnTo>
                <a:lnTo>
                  <a:pt x="852" y="416"/>
                </a:lnTo>
                <a:lnTo>
                  <a:pt x="843" y="426"/>
                </a:lnTo>
                <a:lnTo>
                  <a:pt x="843" y="435"/>
                </a:lnTo>
                <a:lnTo>
                  <a:pt x="843" y="454"/>
                </a:lnTo>
                <a:lnTo>
                  <a:pt x="881" y="454"/>
                </a:lnTo>
                <a:lnTo>
                  <a:pt x="900" y="426"/>
                </a:lnTo>
                <a:lnTo>
                  <a:pt x="900" y="435"/>
                </a:lnTo>
                <a:lnTo>
                  <a:pt x="909" y="435"/>
                </a:lnTo>
                <a:lnTo>
                  <a:pt x="900" y="445"/>
                </a:lnTo>
                <a:lnTo>
                  <a:pt x="890" y="464"/>
                </a:lnTo>
                <a:lnTo>
                  <a:pt x="871" y="464"/>
                </a:lnTo>
                <a:lnTo>
                  <a:pt x="852" y="473"/>
                </a:lnTo>
                <a:lnTo>
                  <a:pt x="843" y="473"/>
                </a:lnTo>
                <a:lnTo>
                  <a:pt x="833" y="483"/>
                </a:lnTo>
                <a:lnTo>
                  <a:pt x="824" y="492"/>
                </a:lnTo>
                <a:lnTo>
                  <a:pt x="805" y="492"/>
                </a:lnTo>
                <a:lnTo>
                  <a:pt x="805" y="473"/>
                </a:lnTo>
                <a:lnTo>
                  <a:pt x="833" y="464"/>
                </a:lnTo>
                <a:lnTo>
                  <a:pt x="833" y="454"/>
                </a:lnTo>
                <a:lnTo>
                  <a:pt x="795" y="464"/>
                </a:lnTo>
                <a:lnTo>
                  <a:pt x="795" y="445"/>
                </a:lnTo>
                <a:lnTo>
                  <a:pt x="795" y="435"/>
                </a:lnTo>
                <a:lnTo>
                  <a:pt x="795" y="426"/>
                </a:lnTo>
                <a:lnTo>
                  <a:pt x="786" y="426"/>
                </a:lnTo>
                <a:lnTo>
                  <a:pt x="777" y="426"/>
                </a:lnTo>
                <a:lnTo>
                  <a:pt x="748" y="464"/>
                </a:lnTo>
                <a:lnTo>
                  <a:pt x="729" y="464"/>
                </a:lnTo>
                <a:lnTo>
                  <a:pt x="701" y="464"/>
                </a:lnTo>
                <a:lnTo>
                  <a:pt x="691" y="464"/>
                </a:lnTo>
                <a:lnTo>
                  <a:pt x="682" y="473"/>
                </a:lnTo>
                <a:lnTo>
                  <a:pt x="663" y="473"/>
                </a:lnTo>
                <a:lnTo>
                  <a:pt x="653" y="473"/>
                </a:lnTo>
                <a:lnTo>
                  <a:pt x="625" y="473"/>
                </a:lnTo>
                <a:lnTo>
                  <a:pt x="625" y="492"/>
                </a:lnTo>
                <a:lnTo>
                  <a:pt x="606" y="492"/>
                </a:lnTo>
                <a:lnTo>
                  <a:pt x="606" y="502"/>
                </a:lnTo>
                <a:lnTo>
                  <a:pt x="597" y="502"/>
                </a:lnTo>
                <a:lnTo>
                  <a:pt x="587" y="502"/>
                </a:lnTo>
                <a:lnTo>
                  <a:pt x="568" y="511"/>
                </a:lnTo>
                <a:lnTo>
                  <a:pt x="559" y="511"/>
                </a:lnTo>
                <a:lnTo>
                  <a:pt x="568" y="502"/>
                </a:lnTo>
                <a:lnTo>
                  <a:pt x="578" y="492"/>
                </a:lnTo>
                <a:lnTo>
                  <a:pt x="587" y="492"/>
                </a:lnTo>
                <a:lnTo>
                  <a:pt x="606" y="464"/>
                </a:lnTo>
                <a:lnTo>
                  <a:pt x="606" y="473"/>
                </a:lnTo>
                <a:lnTo>
                  <a:pt x="625" y="473"/>
                </a:lnTo>
                <a:lnTo>
                  <a:pt x="625" y="454"/>
                </a:lnTo>
                <a:lnTo>
                  <a:pt x="616" y="435"/>
                </a:lnTo>
                <a:lnTo>
                  <a:pt x="597" y="435"/>
                </a:lnTo>
                <a:lnTo>
                  <a:pt x="587" y="435"/>
                </a:lnTo>
                <a:lnTo>
                  <a:pt x="578" y="435"/>
                </a:lnTo>
                <a:lnTo>
                  <a:pt x="587" y="426"/>
                </a:lnTo>
                <a:lnTo>
                  <a:pt x="578" y="426"/>
                </a:lnTo>
                <a:lnTo>
                  <a:pt x="578" y="416"/>
                </a:lnTo>
                <a:lnTo>
                  <a:pt x="568" y="416"/>
                </a:lnTo>
                <a:lnTo>
                  <a:pt x="568" y="398"/>
                </a:lnTo>
                <a:lnTo>
                  <a:pt x="549" y="398"/>
                </a:lnTo>
                <a:lnTo>
                  <a:pt x="521" y="407"/>
                </a:lnTo>
                <a:lnTo>
                  <a:pt x="511" y="416"/>
                </a:lnTo>
                <a:lnTo>
                  <a:pt x="493" y="407"/>
                </a:lnTo>
                <a:lnTo>
                  <a:pt x="483" y="407"/>
                </a:lnTo>
                <a:lnTo>
                  <a:pt x="474" y="407"/>
                </a:lnTo>
                <a:lnTo>
                  <a:pt x="455" y="407"/>
                </a:lnTo>
                <a:lnTo>
                  <a:pt x="455" y="398"/>
                </a:lnTo>
                <a:lnTo>
                  <a:pt x="85" y="398"/>
                </a:lnTo>
                <a:lnTo>
                  <a:pt x="85" y="388"/>
                </a:lnTo>
                <a:lnTo>
                  <a:pt x="76" y="388"/>
                </a:lnTo>
                <a:lnTo>
                  <a:pt x="67" y="369"/>
                </a:lnTo>
                <a:lnTo>
                  <a:pt x="48" y="369"/>
                </a:lnTo>
                <a:lnTo>
                  <a:pt x="48" y="350"/>
                </a:lnTo>
                <a:lnTo>
                  <a:pt x="57" y="341"/>
                </a:lnTo>
                <a:lnTo>
                  <a:pt x="57" y="331"/>
                </a:lnTo>
                <a:lnTo>
                  <a:pt x="48" y="331"/>
                </a:lnTo>
                <a:lnTo>
                  <a:pt x="48" y="322"/>
                </a:lnTo>
                <a:lnTo>
                  <a:pt x="38" y="322"/>
                </a:lnTo>
                <a:lnTo>
                  <a:pt x="48" y="312"/>
                </a:lnTo>
                <a:lnTo>
                  <a:pt x="48" y="303"/>
                </a:lnTo>
                <a:lnTo>
                  <a:pt x="38" y="303"/>
                </a:lnTo>
                <a:lnTo>
                  <a:pt x="29" y="293"/>
                </a:lnTo>
                <a:lnTo>
                  <a:pt x="38" y="293"/>
                </a:lnTo>
                <a:lnTo>
                  <a:pt x="38" y="284"/>
                </a:lnTo>
                <a:lnTo>
                  <a:pt x="38" y="274"/>
                </a:lnTo>
                <a:lnTo>
                  <a:pt x="19" y="265"/>
                </a:lnTo>
                <a:lnTo>
                  <a:pt x="29" y="246"/>
                </a:lnTo>
                <a:lnTo>
                  <a:pt x="29" y="237"/>
                </a:lnTo>
                <a:lnTo>
                  <a:pt x="29" y="218"/>
                </a:lnTo>
                <a:lnTo>
                  <a:pt x="19" y="218"/>
                </a:lnTo>
                <a:lnTo>
                  <a:pt x="10" y="218"/>
                </a:lnTo>
                <a:lnTo>
                  <a:pt x="0" y="218"/>
                </a:lnTo>
                <a:lnTo>
                  <a:pt x="0" y="208"/>
                </a:lnTo>
                <a:lnTo>
                  <a:pt x="161" y="66"/>
                </a:lnTo>
                <a:lnTo>
                  <a:pt x="171" y="66"/>
                </a:lnTo>
                <a:lnTo>
                  <a:pt x="190" y="66"/>
                </a:lnTo>
                <a:lnTo>
                  <a:pt x="199" y="76"/>
                </a:lnTo>
                <a:lnTo>
                  <a:pt x="209" y="76"/>
                </a:lnTo>
                <a:lnTo>
                  <a:pt x="227" y="66"/>
                </a:lnTo>
                <a:lnTo>
                  <a:pt x="246" y="66"/>
                </a:lnTo>
                <a:lnTo>
                  <a:pt x="256" y="66"/>
                </a:lnTo>
                <a:lnTo>
                  <a:pt x="265" y="57"/>
                </a:lnTo>
                <a:lnTo>
                  <a:pt x="284" y="57"/>
                </a:lnTo>
                <a:lnTo>
                  <a:pt x="322" y="57"/>
                </a:lnTo>
                <a:lnTo>
                  <a:pt x="332" y="57"/>
                </a:lnTo>
                <a:lnTo>
                  <a:pt x="332" y="66"/>
                </a:lnTo>
                <a:lnTo>
                  <a:pt x="341" y="66"/>
                </a:lnTo>
                <a:lnTo>
                  <a:pt x="351" y="57"/>
                </a:lnTo>
                <a:lnTo>
                  <a:pt x="360" y="57"/>
                </a:lnTo>
                <a:lnTo>
                  <a:pt x="360" y="66"/>
                </a:lnTo>
                <a:lnTo>
                  <a:pt x="379" y="66"/>
                </a:lnTo>
                <a:lnTo>
                  <a:pt x="388" y="66"/>
                </a:lnTo>
                <a:lnTo>
                  <a:pt x="398" y="66"/>
                </a:lnTo>
                <a:lnTo>
                  <a:pt x="417" y="76"/>
                </a:lnTo>
                <a:lnTo>
                  <a:pt x="436" y="76"/>
                </a:lnTo>
                <a:lnTo>
                  <a:pt x="445" y="76"/>
                </a:lnTo>
                <a:lnTo>
                  <a:pt x="445" y="85"/>
                </a:lnTo>
                <a:lnTo>
                  <a:pt x="436" y="85"/>
                </a:lnTo>
                <a:lnTo>
                  <a:pt x="436" y="95"/>
                </a:lnTo>
                <a:lnTo>
                  <a:pt x="455" y="95"/>
                </a:lnTo>
                <a:lnTo>
                  <a:pt x="474" y="95"/>
                </a:lnTo>
                <a:lnTo>
                  <a:pt x="483" y="95"/>
                </a:lnTo>
                <a:lnTo>
                  <a:pt x="493" y="95"/>
                </a:lnTo>
                <a:lnTo>
                  <a:pt x="511" y="95"/>
                </a:lnTo>
                <a:lnTo>
                  <a:pt x="511" y="85"/>
                </a:lnTo>
                <a:lnTo>
                  <a:pt x="530" y="76"/>
                </a:lnTo>
                <a:lnTo>
                  <a:pt x="549" y="76"/>
                </a:lnTo>
                <a:lnTo>
                  <a:pt x="549" y="85"/>
                </a:lnTo>
                <a:lnTo>
                  <a:pt x="568" y="95"/>
                </a:lnTo>
                <a:lnTo>
                  <a:pt x="606" y="95"/>
                </a:lnTo>
                <a:lnTo>
                  <a:pt x="625" y="85"/>
                </a:lnTo>
                <a:lnTo>
                  <a:pt x="635" y="85"/>
                </a:lnTo>
                <a:lnTo>
                  <a:pt x="644" y="85"/>
                </a:lnTo>
                <a:lnTo>
                  <a:pt x="635" y="95"/>
                </a:lnTo>
                <a:lnTo>
                  <a:pt x="635" y="104"/>
                </a:lnTo>
                <a:lnTo>
                  <a:pt x="644" y="104"/>
                </a:lnTo>
                <a:lnTo>
                  <a:pt x="663" y="85"/>
                </a:lnTo>
                <a:lnTo>
                  <a:pt x="672" y="76"/>
                </a:lnTo>
                <a:lnTo>
                  <a:pt x="672" y="66"/>
                </a:lnTo>
                <a:lnTo>
                  <a:pt x="663" y="66"/>
                </a:lnTo>
                <a:lnTo>
                  <a:pt x="663" y="57"/>
                </a:lnTo>
                <a:lnTo>
                  <a:pt x="691" y="38"/>
                </a:lnTo>
                <a:lnTo>
                  <a:pt x="701" y="28"/>
                </a:lnTo>
                <a:lnTo>
                  <a:pt x="710" y="19"/>
                </a:lnTo>
                <a:lnTo>
                  <a:pt x="720" y="0"/>
                </a:lnTo>
                <a:lnTo>
                  <a:pt x="758" y="0"/>
                </a:lnTo>
                <a:lnTo>
                  <a:pt x="777" y="0"/>
                </a:lnTo>
                <a:lnTo>
                  <a:pt x="777" y="9"/>
                </a:lnTo>
                <a:lnTo>
                  <a:pt x="758" y="19"/>
                </a:lnTo>
                <a:lnTo>
                  <a:pt x="739" y="19"/>
                </a:lnTo>
                <a:lnTo>
                  <a:pt x="710" y="19"/>
                </a:lnTo>
                <a:lnTo>
                  <a:pt x="710" y="38"/>
                </a:lnTo>
                <a:lnTo>
                  <a:pt x="710" y="47"/>
                </a:lnTo>
                <a:lnTo>
                  <a:pt x="710" y="57"/>
                </a:lnTo>
                <a:lnTo>
                  <a:pt x="710" y="66"/>
                </a:lnTo>
                <a:lnTo>
                  <a:pt x="720" y="66"/>
                </a:lnTo>
                <a:lnTo>
                  <a:pt x="720" y="76"/>
                </a:lnTo>
                <a:lnTo>
                  <a:pt x="729" y="76"/>
                </a:lnTo>
                <a:lnTo>
                  <a:pt x="739" y="76"/>
                </a:lnTo>
                <a:lnTo>
                  <a:pt x="729" y="85"/>
                </a:lnTo>
                <a:lnTo>
                  <a:pt x="729" y="95"/>
                </a:lnTo>
                <a:lnTo>
                  <a:pt x="729" y="104"/>
                </a:lnTo>
                <a:lnTo>
                  <a:pt x="739" y="104"/>
                </a:lnTo>
                <a:lnTo>
                  <a:pt x="748" y="95"/>
                </a:lnTo>
                <a:lnTo>
                  <a:pt x="748" y="85"/>
                </a:lnTo>
                <a:lnTo>
                  <a:pt x="758" y="85"/>
                </a:lnTo>
                <a:lnTo>
                  <a:pt x="767" y="76"/>
                </a:lnTo>
                <a:lnTo>
                  <a:pt x="777" y="76"/>
                </a:lnTo>
                <a:lnTo>
                  <a:pt x="777" y="66"/>
                </a:lnTo>
                <a:lnTo>
                  <a:pt x="786" y="66"/>
                </a:lnTo>
                <a:lnTo>
                  <a:pt x="805" y="66"/>
                </a:lnTo>
                <a:lnTo>
                  <a:pt x="814" y="66"/>
                </a:lnTo>
                <a:lnTo>
                  <a:pt x="814" y="76"/>
                </a:lnTo>
                <a:lnTo>
                  <a:pt x="795" y="85"/>
                </a:lnTo>
                <a:lnTo>
                  <a:pt x="795" y="95"/>
                </a:lnTo>
                <a:lnTo>
                  <a:pt x="795" y="104"/>
                </a:lnTo>
                <a:lnTo>
                  <a:pt x="777" y="104"/>
                </a:lnTo>
                <a:lnTo>
                  <a:pt x="758" y="114"/>
                </a:lnTo>
                <a:lnTo>
                  <a:pt x="758" y="123"/>
                </a:lnTo>
                <a:lnTo>
                  <a:pt x="748" y="114"/>
                </a:lnTo>
                <a:lnTo>
                  <a:pt x="739" y="114"/>
                </a:lnTo>
                <a:lnTo>
                  <a:pt x="729" y="123"/>
                </a:lnTo>
                <a:lnTo>
                  <a:pt x="701" y="142"/>
                </a:lnTo>
                <a:lnTo>
                  <a:pt x="682" y="151"/>
                </a:lnTo>
                <a:lnTo>
                  <a:pt x="672" y="151"/>
                </a:lnTo>
                <a:lnTo>
                  <a:pt x="663" y="151"/>
                </a:lnTo>
                <a:lnTo>
                  <a:pt x="663" y="170"/>
                </a:lnTo>
                <a:lnTo>
                  <a:pt x="616" y="170"/>
                </a:lnTo>
                <a:lnTo>
                  <a:pt x="587" y="199"/>
                </a:lnTo>
                <a:lnTo>
                  <a:pt x="568" y="218"/>
                </a:lnTo>
                <a:lnTo>
                  <a:pt x="568" y="227"/>
                </a:lnTo>
                <a:lnTo>
                  <a:pt x="559" y="227"/>
                </a:lnTo>
                <a:lnTo>
                  <a:pt x="568" y="227"/>
                </a:lnTo>
                <a:lnTo>
                  <a:pt x="568" y="246"/>
                </a:lnTo>
                <a:lnTo>
                  <a:pt x="568" y="256"/>
                </a:lnTo>
                <a:lnTo>
                  <a:pt x="578" y="265"/>
                </a:lnTo>
                <a:lnTo>
                  <a:pt x="578" y="256"/>
                </a:lnTo>
                <a:lnTo>
                  <a:pt x="597" y="256"/>
                </a:lnTo>
                <a:lnTo>
                  <a:pt x="616" y="274"/>
                </a:lnTo>
                <a:lnTo>
                  <a:pt x="625" y="284"/>
                </a:lnTo>
                <a:lnTo>
                  <a:pt x="635" y="284"/>
                </a:lnTo>
                <a:lnTo>
                  <a:pt x="653" y="293"/>
                </a:lnTo>
                <a:lnTo>
                  <a:pt x="663" y="293"/>
                </a:lnTo>
                <a:lnTo>
                  <a:pt x="672" y="293"/>
                </a:lnTo>
                <a:lnTo>
                  <a:pt x="672" y="303"/>
                </a:lnTo>
                <a:lnTo>
                  <a:pt x="663" y="331"/>
                </a:lnTo>
                <a:lnTo>
                  <a:pt x="663" y="341"/>
                </a:lnTo>
                <a:lnTo>
                  <a:pt x="663" y="350"/>
                </a:lnTo>
                <a:lnTo>
                  <a:pt x="672" y="360"/>
                </a:lnTo>
                <a:lnTo>
                  <a:pt x="672" y="350"/>
                </a:lnTo>
                <a:lnTo>
                  <a:pt x="691" y="350"/>
                </a:lnTo>
                <a:lnTo>
                  <a:pt x="701" y="312"/>
                </a:lnTo>
                <a:lnTo>
                  <a:pt x="701" y="293"/>
                </a:lnTo>
                <a:lnTo>
                  <a:pt x="720" y="293"/>
                </a:lnTo>
                <a:lnTo>
                  <a:pt x="729" y="293"/>
                </a:lnTo>
                <a:lnTo>
                  <a:pt x="758" y="274"/>
                </a:lnTo>
                <a:lnTo>
                  <a:pt x="758" y="256"/>
                </a:lnTo>
                <a:lnTo>
                  <a:pt x="758" y="246"/>
                </a:lnTo>
                <a:lnTo>
                  <a:pt x="748" y="237"/>
                </a:lnTo>
                <a:lnTo>
                  <a:pt x="758" y="227"/>
                </a:lnTo>
                <a:lnTo>
                  <a:pt x="777" y="218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781" name="Freeform 5"/>
          <p:cNvSpPr>
            <a:spLocks/>
          </p:cNvSpPr>
          <p:nvPr/>
        </p:nvSpPr>
        <p:spPr bwMode="auto">
          <a:xfrm>
            <a:off x="-36513" y="1362075"/>
            <a:ext cx="1085851" cy="536575"/>
          </a:xfrm>
          <a:custGeom>
            <a:avLst/>
            <a:gdLst>
              <a:gd name="T0" fmla="*/ 2147483647 w 549"/>
              <a:gd name="T1" fmla="*/ 2147483647 h 256"/>
              <a:gd name="T2" fmla="*/ 2147483647 w 549"/>
              <a:gd name="T3" fmla="*/ 2147483647 h 256"/>
              <a:gd name="T4" fmla="*/ 2147483647 w 549"/>
              <a:gd name="T5" fmla="*/ 2147483647 h 256"/>
              <a:gd name="T6" fmla="*/ 2147483647 w 549"/>
              <a:gd name="T7" fmla="*/ 2147483647 h 256"/>
              <a:gd name="T8" fmla="*/ 2147483647 w 549"/>
              <a:gd name="T9" fmla="*/ 2147483647 h 256"/>
              <a:gd name="T10" fmla="*/ 2147483647 w 549"/>
              <a:gd name="T11" fmla="*/ 2147483647 h 256"/>
              <a:gd name="T12" fmla="*/ 2147483647 w 549"/>
              <a:gd name="T13" fmla="*/ 2147483647 h 256"/>
              <a:gd name="T14" fmla="*/ 2147483647 w 549"/>
              <a:gd name="T15" fmla="*/ 2147483647 h 256"/>
              <a:gd name="T16" fmla="*/ 2147483647 w 549"/>
              <a:gd name="T17" fmla="*/ 2147483647 h 256"/>
              <a:gd name="T18" fmla="*/ 2147483647 w 549"/>
              <a:gd name="T19" fmla="*/ 2147483647 h 256"/>
              <a:gd name="T20" fmla="*/ 2147483647 w 549"/>
              <a:gd name="T21" fmla="*/ 2147483647 h 256"/>
              <a:gd name="T22" fmla="*/ 2147483647 w 549"/>
              <a:gd name="T23" fmla="*/ 2147483647 h 256"/>
              <a:gd name="T24" fmla="*/ 2147483647 w 549"/>
              <a:gd name="T25" fmla="*/ 2147483647 h 256"/>
              <a:gd name="T26" fmla="*/ 2147483647 w 549"/>
              <a:gd name="T27" fmla="*/ 2147483647 h 256"/>
              <a:gd name="T28" fmla="*/ 2147483647 w 549"/>
              <a:gd name="T29" fmla="*/ 2147483647 h 256"/>
              <a:gd name="T30" fmla="*/ 2147483647 w 549"/>
              <a:gd name="T31" fmla="*/ 2147483647 h 256"/>
              <a:gd name="T32" fmla="*/ 0 w 549"/>
              <a:gd name="T33" fmla="*/ 2147483647 h 256"/>
              <a:gd name="T34" fmla="*/ 2147483647 w 549"/>
              <a:gd name="T35" fmla="*/ 2147483647 h 256"/>
              <a:gd name="T36" fmla="*/ 2147483647 w 549"/>
              <a:gd name="T37" fmla="*/ 2147483647 h 256"/>
              <a:gd name="T38" fmla="*/ 2147483647 w 549"/>
              <a:gd name="T39" fmla="*/ 2147483647 h 256"/>
              <a:gd name="T40" fmla="*/ 2147483647 w 549"/>
              <a:gd name="T41" fmla="*/ 2147483647 h 256"/>
              <a:gd name="T42" fmla="*/ 2147483647 w 549"/>
              <a:gd name="T43" fmla="*/ 2147483647 h 256"/>
              <a:gd name="T44" fmla="*/ 2147483647 w 549"/>
              <a:gd name="T45" fmla="*/ 2147483647 h 256"/>
              <a:gd name="T46" fmla="*/ 2147483647 w 549"/>
              <a:gd name="T47" fmla="*/ 2147483647 h 256"/>
              <a:gd name="T48" fmla="*/ 2147483647 w 549"/>
              <a:gd name="T49" fmla="*/ 2147483647 h 256"/>
              <a:gd name="T50" fmla="*/ 2147483647 w 549"/>
              <a:gd name="T51" fmla="*/ 2147483647 h 256"/>
              <a:gd name="T52" fmla="*/ 2147483647 w 549"/>
              <a:gd name="T53" fmla="*/ 2147483647 h 256"/>
              <a:gd name="T54" fmla="*/ 2147483647 w 549"/>
              <a:gd name="T55" fmla="*/ 2147483647 h 256"/>
              <a:gd name="T56" fmla="*/ 2147483647 w 549"/>
              <a:gd name="T57" fmla="*/ 2147483647 h 256"/>
              <a:gd name="T58" fmla="*/ 2147483647 w 549"/>
              <a:gd name="T59" fmla="*/ 2147483647 h 256"/>
              <a:gd name="T60" fmla="*/ 2147483647 w 549"/>
              <a:gd name="T61" fmla="*/ 2147483647 h 256"/>
              <a:gd name="T62" fmla="*/ 2147483647 w 549"/>
              <a:gd name="T63" fmla="*/ 2147483647 h 256"/>
              <a:gd name="T64" fmla="*/ 2147483647 w 549"/>
              <a:gd name="T65" fmla="*/ 2147483647 h 256"/>
              <a:gd name="T66" fmla="*/ 2147483647 w 549"/>
              <a:gd name="T67" fmla="*/ 2147483647 h 256"/>
              <a:gd name="T68" fmla="*/ 2147483647 w 549"/>
              <a:gd name="T69" fmla="*/ 2147483647 h 256"/>
              <a:gd name="T70" fmla="*/ 2147483647 w 549"/>
              <a:gd name="T71" fmla="*/ 2147483647 h 256"/>
              <a:gd name="T72" fmla="*/ 2147483647 w 549"/>
              <a:gd name="T73" fmla="*/ 2147483647 h 256"/>
              <a:gd name="T74" fmla="*/ 2147483647 w 549"/>
              <a:gd name="T75" fmla="*/ 2147483647 h 256"/>
              <a:gd name="T76" fmla="*/ 2147483647 w 549"/>
              <a:gd name="T77" fmla="*/ 2147483647 h 256"/>
              <a:gd name="T78" fmla="*/ 2147483647 w 549"/>
              <a:gd name="T79" fmla="*/ 2147483647 h 256"/>
              <a:gd name="T80" fmla="*/ 2147483647 w 549"/>
              <a:gd name="T81" fmla="*/ 2147483647 h 256"/>
              <a:gd name="T82" fmla="*/ 2147483647 w 549"/>
              <a:gd name="T83" fmla="*/ 2147483647 h 256"/>
              <a:gd name="T84" fmla="*/ 2147483647 w 549"/>
              <a:gd name="T85" fmla="*/ 2147483647 h 256"/>
              <a:gd name="T86" fmla="*/ 2147483647 w 549"/>
              <a:gd name="T87" fmla="*/ 2147483647 h 256"/>
              <a:gd name="T88" fmla="*/ 2147483647 w 549"/>
              <a:gd name="T89" fmla="*/ 2147483647 h 256"/>
              <a:gd name="T90" fmla="*/ 2147483647 w 549"/>
              <a:gd name="T91" fmla="*/ 2147483647 h 256"/>
              <a:gd name="T92" fmla="*/ 2147483647 w 549"/>
              <a:gd name="T93" fmla="*/ 2147483647 h 256"/>
              <a:gd name="T94" fmla="*/ 2147483647 w 549"/>
              <a:gd name="T95" fmla="*/ 0 h 256"/>
              <a:gd name="T96" fmla="*/ 2147483647 w 549"/>
              <a:gd name="T97" fmla="*/ 0 h 256"/>
              <a:gd name="T98" fmla="*/ 2147483647 w 549"/>
              <a:gd name="T99" fmla="*/ 2147483647 h 256"/>
              <a:gd name="T100" fmla="*/ 2147483647 w 549"/>
              <a:gd name="T101" fmla="*/ 2147483647 h 256"/>
              <a:gd name="T102" fmla="*/ 2147483647 w 549"/>
              <a:gd name="T103" fmla="*/ 2147483647 h 256"/>
              <a:gd name="T104" fmla="*/ 2147483647 w 549"/>
              <a:gd name="T105" fmla="*/ 2147483647 h 256"/>
              <a:gd name="T106" fmla="*/ 2147483647 w 549"/>
              <a:gd name="T107" fmla="*/ 2147483647 h 256"/>
              <a:gd name="T108" fmla="*/ 2147483647 w 549"/>
              <a:gd name="T109" fmla="*/ 2147483647 h 256"/>
              <a:gd name="T110" fmla="*/ 2147483647 w 549"/>
              <a:gd name="T111" fmla="*/ 2147483647 h 25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549"/>
              <a:gd name="T169" fmla="*/ 0 h 256"/>
              <a:gd name="T170" fmla="*/ 549 w 549"/>
              <a:gd name="T171" fmla="*/ 256 h 25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549" h="256">
                <a:moveTo>
                  <a:pt x="379" y="171"/>
                </a:moveTo>
                <a:lnTo>
                  <a:pt x="360" y="171"/>
                </a:lnTo>
                <a:lnTo>
                  <a:pt x="341" y="161"/>
                </a:lnTo>
                <a:lnTo>
                  <a:pt x="331" y="152"/>
                </a:lnTo>
                <a:lnTo>
                  <a:pt x="322" y="161"/>
                </a:lnTo>
                <a:lnTo>
                  <a:pt x="303" y="171"/>
                </a:lnTo>
                <a:lnTo>
                  <a:pt x="284" y="171"/>
                </a:lnTo>
                <a:lnTo>
                  <a:pt x="275" y="171"/>
                </a:lnTo>
                <a:lnTo>
                  <a:pt x="265" y="180"/>
                </a:lnTo>
                <a:lnTo>
                  <a:pt x="246" y="180"/>
                </a:lnTo>
                <a:lnTo>
                  <a:pt x="256" y="171"/>
                </a:lnTo>
                <a:lnTo>
                  <a:pt x="275" y="161"/>
                </a:lnTo>
                <a:lnTo>
                  <a:pt x="284" y="152"/>
                </a:lnTo>
                <a:lnTo>
                  <a:pt x="275" y="152"/>
                </a:lnTo>
                <a:lnTo>
                  <a:pt x="237" y="180"/>
                </a:lnTo>
                <a:lnTo>
                  <a:pt x="227" y="180"/>
                </a:lnTo>
                <a:lnTo>
                  <a:pt x="218" y="190"/>
                </a:lnTo>
                <a:lnTo>
                  <a:pt x="189" y="199"/>
                </a:lnTo>
                <a:lnTo>
                  <a:pt x="161" y="209"/>
                </a:lnTo>
                <a:lnTo>
                  <a:pt x="133" y="218"/>
                </a:lnTo>
                <a:lnTo>
                  <a:pt x="95" y="237"/>
                </a:lnTo>
                <a:lnTo>
                  <a:pt x="66" y="246"/>
                </a:lnTo>
                <a:lnTo>
                  <a:pt x="57" y="246"/>
                </a:lnTo>
                <a:lnTo>
                  <a:pt x="19" y="256"/>
                </a:lnTo>
                <a:lnTo>
                  <a:pt x="10" y="256"/>
                </a:lnTo>
                <a:lnTo>
                  <a:pt x="0" y="256"/>
                </a:lnTo>
                <a:lnTo>
                  <a:pt x="10" y="256"/>
                </a:lnTo>
                <a:lnTo>
                  <a:pt x="66" y="237"/>
                </a:lnTo>
                <a:lnTo>
                  <a:pt x="76" y="237"/>
                </a:lnTo>
                <a:lnTo>
                  <a:pt x="85" y="237"/>
                </a:lnTo>
                <a:lnTo>
                  <a:pt x="95" y="227"/>
                </a:lnTo>
                <a:lnTo>
                  <a:pt x="123" y="218"/>
                </a:lnTo>
                <a:lnTo>
                  <a:pt x="152" y="199"/>
                </a:lnTo>
                <a:lnTo>
                  <a:pt x="161" y="190"/>
                </a:lnTo>
                <a:lnTo>
                  <a:pt x="152" y="190"/>
                </a:lnTo>
                <a:lnTo>
                  <a:pt x="142" y="190"/>
                </a:lnTo>
                <a:lnTo>
                  <a:pt x="133" y="190"/>
                </a:lnTo>
                <a:lnTo>
                  <a:pt x="123" y="190"/>
                </a:lnTo>
                <a:lnTo>
                  <a:pt x="114" y="190"/>
                </a:lnTo>
                <a:lnTo>
                  <a:pt x="123" y="180"/>
                </a:lnTo>
                <a:lnTo>
                  <a:pt x="133" y="171"/>
                </a:lnTo>
                <a:lnTo>
                  <a:pt x="123" y="171"/>
                </a:lnTo>
                <a:lnTo>
                  <a:pt x="114" y="171"/>
                </a:lnTo>
                <a:lnTo>
                  <a:pt x="114" y="152"/>
                </a:lnTo>
                <a:lnTo>
                  <a:pt x="123" y="133"/>
                </a:lnTo>
                <a:lnTo>
                  <a:pt x="133" y="123"/>
                </a:lnTo>
                <a:lnTo>
                  <a:pt x="152" y="114"/>
                </a:lnTo>
                <a:lnTo>
                  <a:pt x="152" y="123"/>
                </a:lnTo>
                <a:lnTo>
                  <a:pt x="180" y="123"/>
                </a:lnTo>
                <a:lnTo>
                  <a:pt x="237" y="104"/>
                </a:lnTo>
                <a:lnTo>
                  <a:pt x="237" y="95"/>
                </a:lnTo>
                <a:lnTo>
                  <a:pt x="227" y="95"/>
                </a:lnTo>
                <a:lnTo>
                  <a:pt x="208" y="104"/>
                </a:lnTo>
                <a:lnTo>
                  <a:pt x="189" y="95"/>
                </a:lnTo>
                <a:lnTo>
                  <a:pt x="180" y="95"/>
                </a:lnTo>
                <a:lnTo>
                  <a:pt x="227" y="57"/>
                </a:lnTo>
                <a:lnTo>
                  <a:pt x="237" y="67"/>
                </a:lnTo>
                <a:lnTo>
                  <a:pt x="246" y="67"/>
                </a:lnTo>
                <a:lnTo>
                  <a:pt x="246" y="76"/>
                </a:lnTo>
                <a:lnTo>
                  <a:pt x="265" y="76"/>
                </a:lnTo>
                <a:lnTo>
                  <a:pt x="265" y="67"/>
                </a:lnTo>
                <a:lnTo>
                  <a:pt x="256" y="67"/>
                </a:lnTo>
                <a:lnTo>
                  <a:pt x="256" y="57"/>
                </a:lnTo>
                <a:lnTo>
                  <a:pt x="256" y="48"/>
                </a:lnTo>
                <a:lnTo>
                  <a:pt x="265" y="29"/>
                </a:lnTo>
                <a:lnTo>
                  <a:pt x="275" y="29"/>
                </a:lnTo>
                <a:lnTo>
                  <a:pt x="294" y="29"/>
                </a:lnTo>
                <a:lnTo>
                  <a:pt x="313" y="19"/>
                </a:lnTo>
                <a:lnTo>
                  <a:pt x="341" y="10"/>
                </a:lnTo>
                <a:lnTo>
                  <a:pt x="407" y="0"/>
                </a:lnTo>
                <a:lnTo>
                  <a:pt x="426" y="0"/>
                </a:lnTo>
                <a:lnTo>
                  <a:pt x="445" y="0"/>
                </a:lnTo>
                <a:lnTo>
                  <a:pt x="455" y="0"/>
                </a:lnTo>
                <a:lnTo>
                  <a:pt x="455" y="10"/>
                </a:lnTo>
                <a:lnTo>
                  <a:pt x="492" y="10"/>
                </a:lnTo>
                <a:lnTo>
                  <a:pt x="511" y="10"/>
                </a:lnTo>
                <a:lnTo>
                  <a:pt x="521" y="10"/>
                </a:lnTo>
                <a:lnTo>
                  <a:pt x="530" y="10"/>
                </a:lnTo>
                <a:lnTo>
                  <a:pt x="540" y="19"/>
                </a:lnTo>
                <a:lnTo>
                  <a:pt x="549" y="19"/>
                </a:lnTo>
                <a:lnTo>
                  <a:pt x="388" y="161"/>
                </a:lnTo>
                <a:lnTo>
                  <a:pt x="379" y="171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782" name="Freeform 33"/>
          <p:cNvSpPr>
            <a:spLocks/>
          </p:cNvSpPr>
          <p:nvPr/>
        </p:nvSpPr>
        <p:spPr bwMode="auto">
          <a:xfrm>
            <a:off x="2436813" y="2057400"/>
            <a:ext cx="76200" cy="39688"/>
          </a:xfrm>
          <a:custGeom>
            <a:avLst/>
            <a:gdLst>
              <a:gd name="T0" fmla="*/ 2147483647 w 38"/>
              <a:gd name="T1" fmla="*/ 2147483647 h 19"/>
              <a:gd name="T2" fmla="*/ 2147483647 w 38"/>
              <a:gd name="T3" fmla="*/ 2147483647 h 19"/>
              <a:gd name="T4" fmla="*/ 2147483647 w 38"/>
              <a:gd name="T5" fmla="*/ 2147483647 h 19"/>
              <a:gd name="T6" fmla="*/ 0 w 38"/>
              <a:gd name="T7" fmla="*/ 2147483647 h 19"/>
              <a:gd name="T8" fmla="*/ 0 w 38"/>
              <a:gd name="T9" fmla="*/ 0 h 19"/>
              <a:gd name="T10" fmla="*/ 0 w 38"/>
              <a:gd name="T11" fmla="*/ 0 h 19"/>
              <a:gd name="T12" fmla="*/ 0 w 38"/>
              <a:gd name="T13" fmla="*/ 0 h 19"/>
              <a:gd name="T14" fmla="*/ 2147483647 w 38"/>
              <a:gd name="T15" fmla="*/ 0 h 19"/>
              <a:gd name="T16" fmla="*/ 2147483647 w 38"/>
              <a:gd name="T17" fmla="*/ 0 h 19"/>
              <a:gd name="T18" fmla="*/ 2147483647 w 38"/>
              <a:gd name="T19" fmla="*/ 0 h 19"/>
              <a:gd name="T20" fmla="*/ 2147483647 w 38"/>
              <a:gd name="T21" fmla="*/ 2147483647 h 19"/>
              <a:gd name="T22" fmla="*/ 2147483647 w 38"/>
              <a:gd name="T23" fmla="*/ 2147483647 h 1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8"/>
              <a:gd name="T37" fmla="*/ 0 h 19"/>
              <a:gd name="T38" fmla="*/ 38 w 38"/>
              <a:gd name="T39" fmla="*/ 19 h 1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8" h="19">
                <a:moveTo>
                  <a:pt x="38" y="19"/>
                </a:moveTo>
                <a:lnTo>
                  <a:pt x="28" y="19"/>
                </a:lnTo>
                <a:lnTo>
                  <a:pt x="19" y="19"/>
                </a:lnTo>
                <a:lnTo>
                  <a:pt x="0" y="9"/>
                </a:lnTo>
                <a:lnTo>
                  <a:pt x="0" y="0"/>
                </a:lnTo>
                <a:lnTo>
                  <a:pt x="9" y="0"/>
                </a:lnTo>
                <a:lnTo>
                  <a:pt x="19" y="0"/>
                </a:lnTo>
                <a:lnTo>
                  <a:pt x="38" y="9"/>
                </a:lnTo>
                <a:lnTo>
                  <a:pt x="38" y="1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783" name="Freeform 34"/>
          <p:cNvSpPr>
            <a:spLocks/>
          </p:cNvSpPr>
          <p:nvPr/>
        </p:nvSpPr>
        <p:spPr bwMode="auto">
          <a:xfrm>
            <a:off x="2549525" y="1997075"/>
            <a:ext cx="185738" cy="177800"/>
          </a:xfrm>
          <a:custGeom>
            <a:avLst/>
            <a:gdLst>
              <a:gd name="T0" fmla="*/ 2147483647 w 94"/>
              <a:gd name="T1" fmla="*/ 2147483647 h 85"/>
              <a:gd name="T2" fmla="*/ 2147483647 w 94"/>
              <a:gd name="T3" fmla="*/ 2147483647 h 85"/>
              <a:gd name="T4" fmla="*/ 2147483647 w 94"/>
              <a:gd name="T5" fmla="*/ 2147483647 h 85"/>
              <a:gd name="T6" fmla="*/ 2147483647 w 94"/>
              <a:gd name="T7" fmla="*/ 2147483647 h 85"/>
              <a:gd name="T8" fmla="*/ 2147483647 w 94"/>
              <a:gd name="T9" fmla="*/ 2147483647 h 85"/>
              <a:gd name="T10" fmla="*/ 0 w 94"/>
              <a:gd name="T11" fmla="*/ 2147483647 h 85"/>
              <a:gd name="T12" fmla="*/ 2147483647 w 94"/>
              <a:gd name="T13" fmla="*/ 2147483647 h 85"/>
              <a:gd name="T14" fmla="*/ 2147483647 w 94"/>
              <a:gd name="T15" fmla="*/ 2147483647 h 85"/>
              <a:gd name="T16" fmla="*/ 2147483647 w 94"/>
              <a:gd name="T17" fmla="*/ 2147483647 h 85"/>
              <a:gd name="T18" fmla="*/ 2147483647 w 94"/>
              <a:gd name="T19" fmla="*/ 2147483647 h 85"/>
              <a:gd name="T20" fmla="*/ 2147483647 w 94"/>
              <a:gd name="T21" fmla="*/ 0 h 85"/>
              <a:gd name="T22" fmla="*/ 2147483647 w 94"/>
              <a:gd name="T23" fmla="*/ 2147483647 h 85"/>
              <a:gd name="T24" fmla="*/ 2147483647 w 94"/>
              <a:gd name="T25" fmla="*/ 2147483647 h 85"/>
              <a:gd name="T26" fmla="*/ 2147483647 w 94"/>
              <a:gd name="T27" fmla="*/ 2147483647 h 85"/>
              <a:gd name="T28" fmla="*/ 2147483647 w 94"/>
              <a:gd name="T29" fmla="*/ 2147483647 h 85"/>
              <a:gd name="T30" fmla="*/ 2147483647 w 94"/>
              <a:gd name="T31" fmla="*/ 2147483647 h 85"/>
              <a:gd name="T32" fmla="*/ 2147483647 w 94"/>
              <a:gd name="T33" fmla="*/ 2147483647 h 85"/>
              <a:gd name="T34" fmla="*/ 2147483647 w 94"/>
              <a:gd name="T35" fmla="*/ 2147483647 h 85"/>
              <a:gd name="T36" fmla="*/ 2147483647 w 94"/>
              <a:gd name="T37" fmla="*/ 2147483647 h 85"/>
              <a:gd name="T38" fmla="*/ 2147483647 w 94"/>
              <a:gd name="T39" fmla="*/ 2147483647 h 85"/>
              <a:gd name="T40" fmla="*/ 2147483647 w 94"/>
              <a:gd name="T41" fmla="*/ 2147483647 h 85"/>
              <a:gd name="T42" fmla="*/ 2147483647 w 94"/>
              <a:gd name="T43" fmla="*/ 2147483647 h 85"/>
              <a:gd name="T44" fmla="*/ 2147483647 w 94"/>
              <a:gd name="T45" fmla="*/ 2147483647 h 85"/>
              <a:gd name="T46" fmla="*/ 2147483647 w 94"/>
              <a:gd name="T47" fmla="*/ 2147483647 h 85"/>
              <a:gd name="T48" fmla="*/ 2147483647 w 94"/>
              <a:gd name="T49" fmla="*/ 2147483647 h 85"/>
              <a:gd name="T50" fmla="*/ 2147483647 w 94"/>
              <a:gd name="T51" fmla="*/ 2147483647 h 85"/>
              <a:gd name="T52" fmla="*/ 2147483647 w 94"/>
              <a:gd name="T53" fmla="*/ 2147483647 h 85"/>
              <a:gd name="T54" fmla="*/ 2147483647 w 94"/>
              <a:gd name="T55" fmla="*/ 2147483647 h 85"/>
              <a:gd name="T56" fmla="*/ 2147483647 w 94"/>
              <a:gd name="T57" fmla="*/ 2147483647 h 85"/>
              <a:gd name="T58" fmla="*/ 2147483647 w 94"/>
              <a:gd name="T59" fmla="*/ 2147483647 h 85"/>
              <a:gd name="T60" fmla="*/ 2147483647 w 94"/>
              <a:gd name="T61" fmla="*/ 2147483647 h 85"/>
              <a:gd name="T62" fmla="*/ 2147483647 w 94"/>
              <a:gd name="T63" fmla="*/ 2147483647 h 85"/>
              <a:gd name="T64" fmla="*/ 2147483647 w 94"/>
              <a:gd name="T65" fmla="*/ 2147483647 h 85"/>
              <a:gd name="T66" fmla="*/ 2147483647 w 94"/>
              <a:gd name="T67" fmla="*/ 2147483647 h 85"/>
              <a:gd name="T68" fmla="*/ 2147483647 w 94"/>
              <a:gd name="T69" fmla="*/ 2147483647 h 85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94"/>
              <a:gd name="T106" fmla="*/ 0 h 85"/>
              <a:gd name="T107" fmla="*/ 94 w 94"/>
              <a:gd name="T108" fmla="*/ 85 h 85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94" h="85">
                <a:moveTo>
                  <a:pt x="66" y="76"/>
                </a:moveTo>
                <a:lnTo>
                  <a:pt x="56" y="76"/>
                </a:lnTo>
                <a:lnTo>
                  <a:pt x="47" y="85"/>
                </a:lnTo>
                <a:lnTo>
                  <a:pt x="47" y="76"/>
                </a:lnTo>
                <a:lnTo>
                  <a:pt x="47" y="66"/>
                </a:lnTo>
                <a:lnTo>
                  <a:pt x="18" y="66"/>
                </a:lnTo>
                <a:lnTo>
                  <a:pt x="9" y="66"/>
                </a:lnTo>
                <a:lnTo>
                  <a:pt x="0" y="76"/>
                </a:lnTo>
                <a:lnTo>
                  <a:pt x="0" y="66"/>
                </a:lnTo>
                <a:lnTo>
                  <a:pt x="9" y="66"/>
                </a:lnTo>
                <a:lnTo>
                  <a:pt x="9" y="57"/>
                </a:lnTo>
                <a:lnTo>
                  <a:pt x="18" y="48"/>
                </a:lnTo>
                <a:lnTo>
                  <a:pt x="28" y="29"/>
                </a:lnTo>
                <a:lnTo>
                  <a:pt x="47" y="29"/>
                </a:lnTo>
                <a:lnTo>
                  <a:pt x="66" y="0"/>
                </a:lnTo>
                <a:lnTo>
                  <a:pt x="75" y="0"/>
                </a:lnTo>
                <a:lnTo>
                  <a:pt x="75" y="10"/>
                </a:lnTo>
                <a:lnTo>
                  <a:pt x="66" y="10"/>
                </a:lnTo>
                <a:lnTo>
                  <a:pt x="75" y="10"/>
                </a:lnTo>
                <a:lnTo>
                  <a:pt x="66" y="19"/>
                </a:lnTo>
                <a:lnTo>
                  <a:pt x="56" y="29"/>
                </a:lnTo>
                <a:lnTo>
                  <a:pt x="66" y="29"/>
                </a:lnTo>
                <a:lnTo>
                  <a:pt x="66" y="38"/>
                </a:lnTo>
                <a:lnTo>
                  <a:pt x="75" y="38"/>
                </a:lnTo>
                <a:lnTo>
                  <a:pt x="94" y="38"/>
                </a:lnTo>
                <a:lnTo>
                  <a:pt x="94" y="48"/>
                </a:lnTo>
                <a:lnTo>
                  <a:pt x="85" y="48"/>
                </a:lnTo>
                <a:lnTo>
                  <a:pt x="85" y="57"/>
                </a:lnTo>
                <a:lnTo>
                  <a:pt x="85" y="48"/>
                </a:lnTo>
                <a:lnTo>
                  <a:pt x="94" y="57"/>
                </a:lnTo>
                <a:lnTo>
                  <a:pt x="85" y="57"/>
                </a:lnTo>
                <a:lnTo>
                  <a:pt x="94" y="57"/>
                </a:lnTo>
                <a:lnTo>
                  <a:pt x="94" y="66"/>
                </a:lnTo>
                <a:lnTo>
                  <a:pt x="85" y="66"/>
                </a:lnTo>
                <a:lnTo>
                  <a:pt x="94" y="66"/>
                </a:lnTo>
                <a:lnTo>
                  <a:pt x="85" y="85"/>
                </a:lnTo>
                <a:lnTo>
                  <a:pt x="75" y="85"/>
                </a:lnTo>
                <a:lnTo>
                  <a:pt x="75" y="76"/>
                </a:lnTo>
                <a:lnTo>
                  <a:pt x="66" y="76"/>
                </a:lnTo>
                <a:lnTo>
                  <a:pt x="75" y="76"/>
                </a:lnTo>
                <a:lnTo>
                  <a:pt x="66" y="76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35"/>
          <p:cNvGrpSpPr>
            <a:grpSpLocks/>
          </p:cNvGrpSpPr>
          <p:nvPr/>
        </p:nvGrpSpPr>
        <p:grpSpPr bwMode="auto">
          <a:xfrm>
            <a:off x="3616325" y="1087438"/>
            <a:ext cx="5491163" cy="4454525"/>
            <a:chOff x="2397" y="835"/>
            <a:chExt cx="2774" cy="2130"/>
          </a:xfrm>
        </p:grpSpPr>
        <p:sp>
          <p:nvSpPr>
            <p:cNvPr id="75886" name="Freeform 36"/>
            <p:cNvSpPr>
              <a:spLocks/>
            </p:cNvSpPr>
            <p:nvPr/>
          </p:nvSpPr>
          <p:spPr bwMode="auto">
            <a:xfrm>
              <a:off x="3287" y="2368"/>
              <a:ext cx="114" cy="237"/>
            </a:xfrm>
            <a:custGeom>
              <a:avLst/>
              <a:gdLst>
                <a:gd name="T0" fmla="*/ 28 w 114"/>
                <a:gd name="T1" fmla="*/ 76 h 237"/>
                <a:gd name="T2" fmla="*/ 38 w 114"/>
                <a:gd name="T3" fmla="*/ 57 h 237"/>
                <a:gd name="T4" fmla="*/ 38 w 114"/>
                <a:gd name="T5" fmla="*/ 57 h 237"/>
                <a:gd name="T6" fmla="*/ 47 w 114"/>
                <a:gd name="T7" fmla="*/ 57 h 237"/>
                <a:gd name="T8" fmla="*/ 57 w 114"/>
                <a:gd name="T9" fmla="*/ 57 h 237"/>
                <a:gd name="T10" fmla="*/ 76 w 114"/>
                <a:gd name="T11" fmla="*/ 38 h 237"/>
                <a:gd name="T12" fmla="*/ 76 w 114"/>
                <a:gd name="T13" fmla="*/ 29 h 237"/>
                <a:gd name="T14" fmla="*/ 85 w 114"/>
                <a:gd name="T15" fmla="*/ 19 h 237"/>
                <a:gd name="T16" fmla="*/ 95 w 114"/>
                <a:gd name="T17" fmla="*/ 19 h 237"/>
                <a:gd name="T18" fmla="*/ 95 w 114"/>
                <a:gd name="T19" fmla="*/ 0 h 237"/>
                <a:gd name="T20" fmla="*/ 104 w 114"/>
                <a:gd name="T21" fmla="*/ 0 h 237"/>
                <a:gd name="T22" fmla="*/ 104 w 114"/>
                <a:gd name="T23" fmla="*/ 0 h 237"/>
                <a:gd name="T24" fmla="*/ 104 w 114"/>
                <a:gd name="T25" fmla="*/ 10 h 237"/>
                <a:gd name="T26" fmla="*/ 114 w 114"/>
                <a:gd name="T27" fmla="*/ 57 h 237"/>
                <a:gd name="T28" fmla="*/ 114 w 114"/>
                <a:gd name="T29" fmla="*/ 67 h 237"/>
                <a:gd name="T30" fmla="*/ 104 w 114"/>
                <a:gd name="T31" fmla="*/ 67 h 237"/>
                <a:gd name="T32" fmla="*/ 104 w 114"/>
                <a:gd name="T33" fmla="*/ 57 h 237"/>
                <a:gd name="T34" fmla="*/ 104 w 114"/>
                <a:gd name="T35" fmla="*/ 57 h 237"/>
                <a:gd name="T36" fmla="*/ 104 w 114"/>
                <a:gd name="T37" fmla="*/ 67 h 237"/>
                <a:gd name="T38" fmla="*/ 104 w 114"/>
                <a:gd name="T39" fmla="*/ 76 h 237"/>
                <a:gd name="T40" fmla="*/ 104 w 114"/>
                <a:gd name="T41" fmla="*/ 76 h 237"/>
                <a:gd name="T42" fmla="*/ 104 w 114"/>
                <a:gd name="T43" fmla="*/ 85 h 237"/>
                <a:gd name="T44" fmla="*/ 95 w 114"/>
                <a:gd name="T45" fmla="*/ 104 h 237"/>
                <a:gd name="T46" fmla="*/ 76 w 114"/>
                <a:gd name="T47" fmla="*/ 142 h 237"/>
                <a:gd name="T48" fmla="*/ 66 w 114"/>
                <a:gd name="T49" fmla="*/ 171 h 237"/>
                <a:gd name="T50" fmla="*/ 57 w 114"/>
                <a:gd name="T51" fmla="*/ 209 h 237"/>
                <a:gd name="T52" fmla="*/ 47 w 114"/>
                <a:gd name="T53" fmla="*/ 227 h 237"/>
                <a:gd name="T54" fmla="*/ 47 w 114"/>
                <a:gd name="T55" fmla="*/ 227 h 237"/>
                <a:gd name="T56" fmla="*/ 47 w 114"/>
                <a:gd name="T57" fmla="*/ 227 h 237"/>
                <a:gd name="T58" fmla="*/ 28 w 114"/>
                <a:gd name="T59" fmla="*/ 237 h 237"/>
                <a:gd name="T60" fmla="*/ 10 w 114"/>
                <a:gd name="T61" fmla="*/ 237 h 237"/>
                <a:gd name="T62" fmla="*/ 0 w 114"/>
                <a:gd name="T63" fmla="*/ 199 h 237"/>
                <a:gd name="T64" fmla="*/ 0 w 114"/>
                <a:gd name="T65" fmla="*/ 171 h 237"/>
                <a:gd name="T66" fmla="*/ 19 w 114"/>
                <a:gd name="T67" fmla="*/ 142 h 237"/>
                <a:gd name="T68" fmla="*/ 19 w 114"/>
                <a:gd name="T69" fmla="*/ 123 h 237"/>
                <a:gd name="T70" fmla="*/ 10 w 114"/>
                <a:gd name="T71" fmla="*/ 104 h 237"/>
                <a:gd name="T72" fmla="*/ 10 w 114"/>
                <a:gd name="T73" fmla="*/ 104 h 237"/>
                <a:gd name="T74" fmla="*/ 19 w 114"/>
                <a:gd name="T75" fmla="*/ 76 h 237"/>
                <a:gd name="T76" fmla="*/ 19 w 114"/>
                <a:gd name="T77" fmla="*/ 76 h 237"/>
                <a:gd name="T78" fmla="*/ 28 w 114"/>
                <a:gd name="T79" fmla="*/ 76 h 23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14"/>
                <a:gd name="T121" fmla="*/ 0 h 237"/>
                <a:gd name="T122" fmla="*/ 114 w 114"/>
                <a:gd name="T123" fmla="*/ 237 h 23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14" h="237">
                  <a:moveTo>
                    <a:pt x="28" y="76"/>
                  </a:moveTo>
                  <a:lnTo>
                    <a:pt x="38" y="57"/>
                  </a:lnTo>
                  <a:lnTo>
                    <a:pt x="47" y="57"/>
                  </a:lnTo>
                  <a:lnTo>
                    <a:pt x="57" y="57"/>
                  </a:lnTo>
                  <a:lnTo>
                    <a:pt x="76" y="38"/>
                  </a:lnTo>
                  <a:lnTo>
                    <a:pt x="76" y="29"/>
                  </a:lnTo>
                  <a:lnTo>
                    <a:pt x="85" y="19"/>
                  </a:lnTo>
                  <a:lnTo>
                    <a:pt x="95" y="19"/>
                  </a:lnTo>
                  <a:lnTo>
                    <a:pt x="95" y="0"/>
                  </a:lnTo>
                  <a:lnTo>
                    <a:pt x="104" y="0"/>
                  </a:lnTo>
                  <a:lnTo>
                    <a:pt x="104" y="10"/>
                  </a:lnTo>
                  <a:lnTo>
                    <a:pt x="114" y="57"/>
                  </a:lnTo>
                  <a:lnTo>
                    <a:pt x="114" y="67"/>
                  </a:lnTo>
                  <a:lnTo>
                    <a:pt x="104" y="67"/>
                  </a:lnTo>
                  <a:lnTo>
                    <a:pt x="104" y="57"/>
                  </a:lnTo>
                  <a:lnTo>
                    <a:pt x="104" y="67"/>
                  </a:lnTo>
                  <a:lnTo>
                    <a:pt x="104" y="76"/>
                  </a:lnTo>
                  <a:lnTo>
                    <a:pt x="104" y="85"/>
                  </a:lnTo>
                  <a:lnTo>
                    <a:pt x="95" y="104"/>
                  </a:lnTo>
                  <a:lnTo>
                    <a:pt x="76" y="142"/>
                  </a:lnTo>
                  <a:lnTo>
                    <a:pt x="66" y="171"/>
                  </a:lnTo>
                  <a:lnTo>
                    <a:pt x="57" y="209"/>
                  </a:lnTo>
                  <a:lnTo>
                    <a:pt x="47" y="227"/>
                  </a:lnTo>
                  <a:lnTo>
                    <a:pt x="28" y="237"/>
                  </a:lnTo>
                  <a:lnTo>
                    <a:pt x="10" y="237"/>
                  </a:lnTo>
                  <a:lnTo>
                    <a:pt x="0" y="199"/>
                  </a:lnTo>
                  <a:lnTo>
                    <a:pt x="0" y="171"/>
                  </a:lnTo>
                  <a:lnTo>
                    <a:pt x="19" y="142"/>
                  </a:lnTo>
                  <a:lnTo>
                    <a:pt x="19" y="123"/>
                  </a:lnTo>
                  <a:lnTo>
                    <a:pt x="10" y="104"/>
                  </a:lnTo>
                  <a:lnTo>
                    <a:pt x="19" y="76"/>
                  </a:lnTo>
                  <a:lnTo>
                    <a:pt x="28" y="76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87" name="Freeform 37"/>
            <p:cNvSpPr>
              <a:spLocks/>
            </p:cNvSpPr>
            <p:nvPr/>
          </p:nvSpPr>
          <p:spPr bwMode="auto">
            <a:xfrm>
              <a:off x="2889" y="873"/>
              <a:ext cx="1932" cy="672"/>
            </a:xfrm>
            <a:custGeom>
              <a:avLst/>
              <a:gdLst>
                <a:gd name="T0" fmla="*/ 720 w 1932"/>
                <a:gd name="T1" fmla="*/ 643 h 672"/>
                <a:gd name="T2" fmla="*/ 815 w 1932"/>
                <a:gd name="T3" fmla="*/ 634 h 672"/>
                <a:gd name="T4" fmla="*/ 853 w 1932"/>
                <a:gd name="T5" fmla="*/ 511 h 672"/>
                <a:gd name="T6" fmla="*/ 900 w 1932"/>
                <a:gd name="T7" fmla="*/ 473 h 672"/>
                <a:gd name="T8" fmla="*/ 1042 w 1932"/>
                <a:gd name="T9" fmla="*/ 426 h 672"/>
                <a:gd name="T10" fmla="*/ 1127 w 1932"/>
                <a:gd name="T11" fmla="*/ 416 h 672"/>
                <a:gd name="T12" fmla="*/ 1326 w 1932"/>
                <a:gd name="T13" fmla="*/ 416 h 672"/>
                <a:gd name="T14" fmla="*/ 1468 w 1932"/>
                <a:gd name="T15" fmla="*/ 435 h 672"/>
                <a:gd name="T16" fmla="*/ 1563 w 1932"/>
                <a:gd name="T17" fmla="*/ 501 h 672"/>
                <a:gd name="T18" fmla="*/ 1553 w 1932"/>
                <a:gd name="T19" fmla="*/ 520 h 672"/>
                <a:gd name="T20" fmla="*/ 1619 w 1932"/>
                <a:gd name="T21" fmla="*/ 520 h 672"/>
                <a:gd name="T22" fmla="*/ 1496 w 1932"/>
                <a:gd name="T23" fmla="*/ 340 h 672"/>
                <a:gd name="T24" fmla="*/ 1487 w 1932"/>
                <a:gd name="T25" fmla="*/ 293 h 672"/>
                <a:gd name="T26" fmla="*/ 1648 w 1932"/>
                <a:gd name="T27" fmla="*/ 274 h 672"/>
                <a:gd name="T28" fmla="*/ 1695 w 1932"/>
                <a:gd name="T29" fmla="*/ 246 h 672"/>
                <a:gd name="T30" fmla="*/ 1723 w 1932"/>
                <a:gd name="T31" fmla="*/ 246 h 672"/>
                <a:gd name="T32" fmla="*/ 1809 w 1932"/>
                <a:gd name="T33" fmla="*/ 378 h 672"/>
                <a:gd name="T34" fmla="*/ 1818 w 1932"/>
                <a:gd name="T35" fmla="*/ 340 h 672"/>
                <a:gd name="T36" fmla="*/ 1752 w 1932"/>
                <a:gd name="T37" fmla="*/ 265 h 672"/>
                <a:gd name="T38" fmla="*/ 1818 w 1932"/>
                <a:gd name="T39" fmla="*/ 198 h 672"/>
                <a:gd name="T40" fmla="*/ 1828 w 1932"/>
                <a:gd name="T41" fmla="*/ 170 h 672"/>
                <a:gd name="T42" fmla="*/ 1865 w 1932"/>
                <a:gd name="T43" fmla="*/ 151 h 672"/>
                <a:gd name="T44" fmla="*/ 1629 w 1932"/>
                <a:gd name="T45" fmla="*/ 104 h 672"/>
                <a:gd name="T46" fmla="*/ 1525 w 1932"/>
                <a:gd name="T47" fmla="*/ 113 h 672"/>
                <a:gd name="T48" fmla="*/ 1326 w 1932"/>
                <a:gd name="T49" fmla="*/ 75 h 672"/>
                <a:gd name="T50" fmla="*/ 1184 w 1932"/>
                <a:gd name="T51" fmla="*/ 94 h 672"/>
                <a:gd name="T52" fmla="*/ 890 w 1932"/>
                <a:gd name="T53" fmla="*/ 47 h 672"/>
                <a:gd name="T54" fmla="*/ 758 w 1932"/>
                <a:gd name="T55" fmla="*/ 19 h 672"/>
                <a:gd name="T56" fmla="*/ 654 w 1932"/>
                <a:gd name="T57" fmla="*/ 47 h 672"/>
                <a:gd name="T58" fmla="*/ 587 w 1932"/>
                <a:gd name="T59" fmla="*/ 94 h 672"/>
                <a:gd name="T60" fmla="*/ 559 w 1932"/>
                <a:gd name="T61" fmla="*/ 123 h 672"/>
                <a:gd name="T62" fmla="*/ 521 w 1932"/>
                <a:gd name="T63" fmla="*/ 123 h 672"/>
                <a:gd name="T64" fmla="*/ 417 w 1932"/>
                <a:gd name="T65" fmla="*/ 123 h 672"/>
                <a:gd name="T66" fmla="*/ 284 w 1932"/>
                <a:gd name="T67" fmla="*/ 151 h 672"/>
                <a:gd name="T68" fmla="*/ 256 w 1932"/>
                <a:gd name="T69" fmla="*/ 151 h 672"/>
                <a:gd name="T70" fmla="*/ 180 w 1932"/>
                <a:gd name="T71" fmla="*/ 179 h 672"/>
                <a:gd name="T72" fmla="*/ 142 w 1932"/>
                <a:gd name="T73" fmla="*/ 161 h 672"/>
                <a:gd name="T74" fmla="*/ 95 w 1932"/>
                <a:gd name="T75" fmla="*/ 113 h 672"/>
                <a:gd name="T76" fmla="*/ 86 w 1932"/>
                <a:gd name="T77" fmla="*/ 161 h 672"/>
                <a:gd name="T78" fmla="*/ 114 w 1932"/>
                <a:gd name="T79" fmla="*/ 208 h 672"/>
                <a:gd name="T80" fmla="*/ 95 w 1932"/>
                <a:gd name="T81" fmla="*/ 255 h 672"/>
                <a:gd name="T82" fmla="*/ 38 w 1932"/>
                <a:gd name="T83" fmla="*/ 274 h 672"/>
                <a:gd name="T84" fmla="*/ 19 w 1932"/>
                <a:gd name="T85" fmla="*/ 293 h 672"/>
                <a:gd name="T86" fmla="*/ 38 w 1932"/>
                <a:gd name="T87" fmla="*/ 350 h 672"/>
                <a:gd name="T88" fmla="*/ 57 w 1932"/>
                <a:gd name="T89" fmla="*/ 426 h 672"/>
                <a:gd name="T90" fmla="*/ 133 w 1932"/>
                <a:gd name="T91" fmla="*/ 501 h 672"/>
                <a:gd name="T92" fmla="*/ 171 w 1932"/>
                <a:gd name="T93" fmla="*/ 482 h 672"/>
                <a:gd name="T94" fmla="*/ 199 w 1932"/>
                <a:gd name="T95" fmla="*/ 501 h 672"/>
                <a:gd name="T96" fmla="*/ 247 w 1932"/>
                <a:gd name="T97" fmla="*/ 501 h 672"/>
                <a:gd name="T98" fmla="*/ 266 w 1932"/>
                <a:gd name="T99" fmla="*/ 482 h 672"/>
                <a:gd name="T100" fmla="*/ 247 w 1932"/>
                <a:gd name="T101" fmla="*/ 501 h 672"/>
                <a:gd name="T102" fmla="*/ 332 w 1932"/>
                <a:gd name="T103" fmla="*/ 568 h 672"/>
                <a:gd name="T104" fmla="*/ 408 w 1932"/>
                <a:gd name="T105" fmla="*/ 605 h 672"/>
                <a:gd name="T106" fmla="*/ 445 w 1932"/>
                <a:gd name="T107" fmla="*/ 587 h 672"/>
                <a:gd name="T108" fmla="*/ 398 w 1932"/>
                <a:gd name="T109" fmla="*/ 501 h 672"/>
                <a:gd name="T110" fmla="*/ 464 w 1932"/>
                <a:gd name="T111" fmla="*/ 482 h 672"/>
                <a:gd name="T112" fmla="*/ 455 w 1932"/>
                <a:gd name="T113" fmla="*/ 511 h 672"/>
                <a:gd name="T114" fmla="*/ 483 w 1932"/>
                <a:gd name="T115" fmla="*/ 558 h 672"/>
                <a:gd name="T116" fmla="*/ 502 w 1932"/>
                <a:gd name="T117" fmla="*/ 587 h 672"/>
                <a:gd name="T118" fmla="*/ 568 w 1932"/>
                <a:gd name="T119" fmla="*/ 624 h 67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932"/>
                <a:gd name="T181" fmla="*/ 0 h 672"/>
                <a:gd name="T182" fmla="*/ 1932 w 1932"/>
                <a:gd name="T183" fmla="*/ 672 h 67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932" h="672">
                  <a:moveTo>
                    <a:pt x="625" y="672"/>
                  </a:moveTo>
                  <a:lnTo>
                    <a:pt x="644" y="672"/>
                  </a:lnTo>
                  <a:lnTo>
                    <a:pt x="654" y="672"/>
                  </a:lnTo>
                  <a:lnTo>
                    <a:pt x="673" y="643"/>
                  </a:lnTo>
                  <a:lnTo>
                    <a:pt x="682" y="634"/>
                  </a:lnTo>
                  <a:lnTo>
                    <a:pt x="692" y="643"/>
                  </a:lnTo>
                  <a:lnTo>
                    <a:pt x="720" y="643"/>
                  </a:lnTo>
                  <a:lnTo>
                    <a:pt x="729" y="643"/>
                  </a:lnTo>
                  <a:lnTo>
                    <a:pt x="758" y="624"/>
                  </a:lnTo>
                  <a:lnTo>
                    <a:pt x="758" y="615"/>
                  </a:lnTo>
                  <a:lnTo>
                    <a:pt x="758" y="634"/>
                  </a:lnTo>
                  <a:lnTo>
                    <a:pt x="767" y="643"/>
                  </a:lnTo>
                  <a:lnTo>
                    <a:pt x="777" y="643"/>
                  </a:lnTo>
                  <a:lnTo>
                    <a:pt x="805" y="634"/>
                  </a:lnTo>
                  <a:lnTo>
                    <a:pt x="815" y="634"/>
                  </a:lnTo>
                  <a:lnTo>
                    <a:pt x="815" y="624"/>
                  </a:lnTo>
                  <a:lnTo>
                    <a:pt x="786" y="605"/>
                  </a:lnTo>
                  <a:lnTo>
                    <a:pt x="786" y="596"/>
                  </a:lnTo>
                  <a:lnTo>
                    <a:pt x="815" y="587"/>
                  </a:lnTo>
                  <a:lnTo>
                    <a:pt x="834" y="587"/>
                  </a:lnTo>
                  <a:lnTo>
                    <a:pt x="862" y="558"/>
                  </a:lnTo>
                  <a:lnTo>
                    <a:pt x="862" y="530"/>
                  </a:lnTo>
                  <a:lnTo>
                    <a:pt x="853" y="511"/>
                  </a:lnTo>
                  <a:lnTo>
                    <a:pt x="853" y="501"/>
                  </a:lnTo>
                  <a:lnTo>
                    <a:pt x="862" y="501"/>
                  </a:lnTo>
                  <a:lnTo>
                    <a:pt x="871" y="511"/>
                  </a:lnTo>
                  <a:lnTo>
                    <a:pt x="871" y="492"/>
                  </a:lnTo>
                  <a:lnTo>
                    <a:pt x="871" y="473"/>
                  </a:lnTo>
                  <a:lnTo>
                    <a:pt x="881" y="473"/>
                  </a:lnTo>
                  <a:lnTo>
                    <a:pt x="900" y="473"/>
                  </a:lnTo>
                  <a:lnTo>
                    <a:pt x="909" y="463"/>
                  </a:lnTo>
                  <a:lnTo>
                    <a:pt x="900" y="454"/>
                  </a:lnTo>
                  <a:lnTo>
                    <a:pt x="919" y="435"/>
                  </a:lnTo>
                  <a:lnTo>
                    <a:pt x="947" y="407"/>
                  </a:lnTo>
                  <a:lnTo>
                    <a:pt x="976" y="407"/>
                  </a:lnTo>
                  <a:lnTo>
                    <a:pt x="1023" y="426"/>
                  </a:lnTo>
                  <a:lnTo>
                    <a:pt x="1042" y="426"/>
                  </a:lnTo>
                  <a:lnTo>
                    <a:pt x="1042" y="416"/>
                  </a:lnTo>
                  <a:lnTo>
                    <a:pt x="1032" y="397"/>
                  </a:lnTo>
                  <a:lnTo>
                    <a:pt x="1032" y="388"/>
                  </a:lnTo>
                  <a:lnTo>
                    <a:pt x="1061" y="388"/>
                  </a:lnTo>
                  <a:lnTo>
                    <a:pt x="1080" y="397"/>
                  </a:lnTo>
                  <a:lnTo>
                    <a:pt x="1089" y="397"/>
                  </a:lnTo>
                  <a:lnTo>
                    <a:pt x="1099" y="416"/>
                  </a:lnTo>
                  <a:lnTo>
                    <a:pt x="1108" y="416"/>
                  </a:lnTo>
                  <a:lnTo>
                    <a:pt x="1127" y="416"/>
                  </a:lnTo>
                  <a:lnTo>
                    <a:pt x="1146" y="416"/>
                  </a:lnTo>
                  <a:lnTo>
                    <a:pt x="1203" y="435"/>
                  </a:lnTo>
                  <a:lnTo>
                    <a:pt x="1231" y="435"/>
                  </a:lnTo>
                  <a:lnTo>
                    <a:pt x="1260" y="416"/>
                  </a:lnTo>
                  <a:lnTo>
                    <a:pt x="1269" y="416"/>
                  </a:lnTo>
                  <a:lnTo>
                    <a:pt x="1307" y="426"/>
                  </a:lnTo>
                  <a:lnTo>
                    <a:pt x="1326" y="426"/>
                  </a:lnTo>
                  <a:lnTo>
                    <a:pt x="1326" y="416"/>
                  </a:lnTo>
                  <a:lnTo>
                    <a:pt x="1316" y="407"/>
                  </a:lnTo>
                  <a:lnTo>
                    <a:pt x="1316" y="388"/>
                  </a:lnTo>
                  <a:lnTo>
                    <a:pt x="1307" y="378"/>
                  </a:lnTo>
                  <a:lnTo>
                    <a:pt x="1307" y="369"/>
                  </a:lnTo>
                  <a:lnTo>
                    <a:pt x="1326" y="369"/>
                  </a:lnTo>
                  <a:lnTo>
                    <a:pt x="1373" y="369"/>
                  </a:lnTo>
                  <a:lnTo>
                    <a:pt x="1430" y="416"/>
                  </a:lnTo>
                  <a:lnTo>
                    <a:pt x="1468" y="435"/>
                  </a:lnTo>
                  <a:lnTo>
                    <a:pt x="1496" y="445"/>
                  </a:lnTo>
                  <a:lnTo>
                    <a:pt x="1506" y="463"/>
                  </a:lnTo>
                  <a:lnTo>
                    <a:pt x="1534" y="463"/>
                  </a:lnTo>
                  <a:lnTo>
                    <a:pt x="1544" y="454"/>
                  </a:lnTo>
                  <a:lnTo>
                    <a:pt x="1553" y="445"/>
                  </a:lnTo>
                  <a:lnTo>
                    <a:pt x="1553" y="454"/>
                  </a:lnTo>
                  <a:lnTo>
                    <a:pt x="1563" y="482"/>
                  </a:lnTo>
                  <a:lnTo>
                    <a:pt x="1563" y="501"/>
                  </a:lnTo>
                  <a:lnTo>
                    <a:pt x="1563" y="511"/>
                  </a:lnTo>
                  <a:lnTo>
                    <a:pt x="1553" y="501"/>
                  </a:lnTo>
                  <a:lnTo>
                    <a:pt x="1544" y="501"/>
                  </a:lnTo>
                  <a:lnTo>
                    <a:pt x="1544" y="511"/>
                  </a:lnTo>
                  <a:lnTo>
                    <a:pt x="1553" y="520"/>
                  </a:lnTo>
                  <a:lnTo>
                    <a:pt x="1563" y="539"/>
                  </a:lnTo>
                  <a:lnTo>
                    <a:pt x="1563" y="549"/>
                  </a:lnTo>
                  <a:lnTo>
                    <a:pt x="1581" y="549"/>
                  </a:lnTo>
                  <a:lnTo>
                    <a:pt x="1591" y="549"/>
                  </a:lnTo>
                  <a:lnTo>
                    <a:pt x="1610" y="549"/>
                  </a:lnTo>
                  <a:lnTo>
                    <a:pt x="1619" y="520"/>
                  </a:lnTo>
                  <a:lnTo>
                    <a:pt x="1619" y="473"/>
                  </a:lnTo>
                  <a:lnTo>
                    <a:pt x="1619" y="435"/>
                  </a:lnTo>
                  <a:lnTo>
                    <a:pt x="1572" y="359"/>
                  </a:lnTo>
                  <a:lnTo>
                    <a:pt x="1534" y="359"/>
                  </a:lnTo>
                  <a:lnTo>
                    <a:pt x="1525" y="359"/>
                  </a:lnTo>
                  <a:lnTo>
                    <a:pt x="1515" y="359"/>
                  </a:lnTo>
                  <a:lnTo>
                    <a:pt x="1506" y="340"/>
                  </a:lnTo>
                  <a:lnTo>
                    <a:pt x="1496" y="340"/>
                  </a:lnTo>
                  <a:lnTo>
                    <a:pt x="1477" y="340"/>
                  </a:lnTo>
                  <a:lnTo>
                    <a:pt x="1477" y="350"/>
                  </a:lnTo>
                  <a:lnTo>
                    <a:pt x="1477" y="340"/>
                  </a:lnTo>
                  <a:lnTo>
                    <a:pt x="1477" y="331"/>
                  </a:lnTo>
                  <a:lnTo>
                    <a:pt x="1487" y="321"/>
                  </a:lnTo>
                  <a:lnTo>
                    <a:pt x="1487" y="293"/>
                  </a:lnTo>
                  <a:lnTo>
                    <a:pt x="1496" y="274"/>
                  </a:lnTo>
                  <a:lnTo>
                    <a:pt x="1525" y="274"/>
                  </a:lnTo>
                  <a:lnTo>
                    <a:pt x="1544" y="274"/>
                  </a:lnTo>
                  <a:lnTo>
                    <a:pt x="1563" y="274"/>
                  </a:lnTo>
                  <a:lnTo>
                    <a:pt x="1581" y="274"/>
                  </a:lnTo>
                  <a:lnTo>
                    <a:pt x="1619" y="284"/>
                  </a:lnTo>
                  <a:lnTo>
                    <a:pt x="1638" y="284"/>
                  </a:lnTo>
                  <a:lnTo>
                    <a:pt x="1648" y="274"/>
                  </a:lnTo>
                  <a:lnTo>
                    <a:pt x="1638" y="274"/>
                  </a:lnTo>
                  <a:lnTo>
                    <a:pt x="1629" y="255"/>
                  </a:lnTo>
                  <a:lnTo>
                    <a:pt x="1629" y="236"/>
                  </a:lnTo>
                  <a:lnTo>
                    <a:pt x="1657" y="236"/>
                  </a:lnTo>
                  <a:lnTo>
                    <a:pt x="1667" y="236"/>
                  </a:lnTo>
                  <a:lnTo>
                    <a:pt x="1686" y="246"/>
                  </a:lnTo>
                  <a:lnTo>
                    <a:pt x="1695" y="246"/>
                  </a:lnTo>
                  <a:lnTo>
                    <a:pt x="1695" y="227"/>
                  </a:lnTo>
                  <a:lnTo>
                    <a:pt x="1695" y="217"/>
                  </a:lnTo>
                  <a:lnTo>
                    <a:pt x="1705" y="217"/>
                  </a:lnTo>
                  <a:lnTo>
                    <a:pt x="1714" y="236"/>
                  </a:lnTo>
                  <a:lnTo>
                    <a:pt x="1723" y="246"/>
                  </a:lnTo>
                  <a:lnTo>
                    <a:pt x="1723" y="255"/>
                  </a:lnTo>
                  <a:lnTo>
                    <a:pt x="1705" y="284"/>
                  </a:lnTo>
                  <a:lnTo>
                    <a:pt x="1705" y="321"/>
                  </a:lnTo>
                  <a:lnTo>
                    <a:pt x="1799" y="397"/>
                  </a:lnTo>
                  <a:lnTo>
                    <a:pt x="1809" y="407"/>
                  </a:lnTo>
                  <a:lnTo>
                    <a:pt x="1809" y="397"/>
                  </a:lnTo>
                  <a:lnTo>
                    <a:pt x="1809" y="388"/>
                  </a:lnTo>
                  <a:lnTo>
                    <a:pt x="1809" y="378"/>
                  </a:lnTo>
                  <a:lnTo>
                    <a:pt x="1818" y="369"/>
                  </a:lnTo>
                  <a:lnTo>
                    <a:pt x="1809" y="359"/>
                  </a:lnTo>
                  <a:lnTo>
                    <a:pt x="1799" y="350"/>
                  </a:lnTo>
                  <a:lnTo>
                    <a:pt x="1818" y="350"/>
                  </a:lnTo>
                  <a:lnTo>
                    <a:pt x="1818" y="340"/>
                  </a:lnTo>
                  <a:lnTo>
                    <a:pt x="1818" y="331"/>
                  </a:lnTo>
                  <a:lnTo>
                    <a:pt x="1799" y="331"/>
                  </a:lnTo>
                  <a:lnTo>
                    <a:pt x="1790" y="331"/>
                  </a:lnTo>
                  <a:lnTo>
                    <a:pt x="1809" y="321"/>
                  </a:lnTo>
                  <a:lnTo>
                    <a:pt x="1790" y="303"/>
                  </a:lnTo>
                  <a:lnTo>
                    <a:pt x="1752" y="284"/>
                  </a:lnTo>
                  <a:lnTo>
                    <a:pt x="1752" y="265"/>
                  </a:lnTo>
                  <a:lnTo>
                    <a:pt x="1761" y="255"/>
                  </a:lnTo>
                  <a:lnTo>
                    <a:pt x="1790" y="255"/>
                  </a:lnTo>
                  <a:lnTo>
                    <a:pt x="1818" y="255"/>
                  </a:lnTo>
                  <a:lnTo>
                    <a:pt x="1865" y="217"/>
                  </a:lnTo>
                  <a:lnTo>
                    <a:pt x="1875" y="217"/>
                  </a:lnTo>
                  <a:lnTo>
                    <a:pt x="1865" y="198"/>
                  </a:lnTo>
                  <a:lnTo>
                    <a:pt x="1818" y="198"/>
                  </a:lnTo>
                  <a:lnTo>
                    <a:pt x="1809" y="189"/>
                  </a:lnTo>
                  <a:lnTo>
                    <a:pt x="1828" y="189"/>
                  </a:lnTo>
                  <a:lnTo>
                    <a:pt x="1837" y="179"/>
                  </a:lnTo>
                  <a:lnTo>
                    <a:pt x="1828" y="179"/>
                  </a:lnTo>
                  <a:lnTo>
                    <a:pt x="1818" y="170"/>
                  </a:lnTo>
                  <a:lnTo>
                    <a:pt x="1828" y="170"/>
                  </a:lnTo>
                  <a:lnTo>
                    <a:pt x="1847" y="170"/>
                  </a:lnTo>
                  <a:lnTo>
                    <a:pt x="1913" y="189"/>
                  </a:lnTo>
                  <a:lnTo>
                    <a:pt x="1932" y="189"/>
                  </a:lnTo>
                  <a:lnTo>
                    <a:pt x="1932" y="179"/>
                  </a:lnTo>
                  <a:lnTo>
                    <a:pt x="1922" y="170"/>
                  </a:lnTo>
                  <a:lnTo>
                    <a:pt x="1922" y="161"/>
                  </a:lnTo>
                  <a:lnTo>
                    <a:pt x="1884" y="151"/>
                  </a:lnTo>
                  <a:lnTo>
                    <a:pt x="1865" y="151"/>
                  </a:lnTo>
                  <a:lnTo>
                    <a:pt x="1856" y="151"/>
                  </a:lnTo>
                  <a:lnTo>
                    <a:pt x="1818" y="132"/>
                  </a:lnTo>
                  <a:lnTo>
                    <a:pt x="1705" y="113"/>
                  </a:lnTo>
                  <a:lnTo>
                    <a:pt x="1648" y="104"/>
                  </a:lnTo>
                  <a:lnTo>
                    <a:pt x="1638" y="104"/>
                  </a:lnTo>
                  <a:lnTo>
                    <a:pt x="1629" y="104"/>
                  </a:lnTo>
                  <a:lnTo>
                    <a:pt x="1629" y="113"/>
                  </a:lnTo>
                  <a:lnTo>
                    <a:pt x="1638" y="123"/>
                  </a:lnTo>
                  <a:lnTo>
                    <a:pt x="1619" y="123"/>
                  </a:lnTo>
                  <a:lnTo>
                    <a:pt x="1610" y="113"/>
                  </a:lnTo>
                  <a:lnTo>
                    <a:pt x="1563" y="113"/>
                  </a:lnTo>
                  <a:lnTo>
                    <a:pt x="1534" y="113"/>
                  </a:lnTo>
                  <a:lnTo>
                    <a:pt x="1525" y="113"/>
                  </a:lnTo>
                  <a:lnTo>
                    <a:pt x="1506" y="113"/>
                  </a:lnTo>
                  <a:lnTo>
                    <a:pt x="1487" y="94"/>
                  </a:lnTo>
                  <a:lnTo>
                    <a:pt x="1439" y="94"/>
                  </a:lnTo>
                  <a:lnTo>
                    <a:pt x="1411" y="94"/>
                  </a:lnTo>
                  <a:lnTo>
                    <a:pt x="1402" y="94"/>
                  </a:lnTo>
                  <a:lnTo>
                    <a:pt x="1392" y="94"/>
                  </a:lnTo>
                  <a:lnTo>
                    <a:pt x="1354" y="66"/>
                  </a:lnTo>
                  <a:lnTo>
                    <a:pt x="1326" y="66"/>
                  </a:lnTo>
                  <a:lnTo>
                    <a:pt x="1326" y="75"/>
                  </a:lnTo>
                  <a:lnTo>
                    <a:pt x="1316" y="75"/>
                  </a:lnTo>
                  <a:lnTo>
                    <a:pt x="1288" y="75"/>
                  </a:lnTo>
                  <a:lnTo>
                    <a:pt x="1260" y="56"/>
                  </a:lnTo>
                  <a:lnTo>
                    <a:pt x="1250" y="56"/>
                  </a:lnTo>
                  <a:lnTo>
                    <a:pt x="1241" y="85"/>
                  </a:lnTo>
                  <a:lnTo>
                    <a:pt x="1222" y="94"/>
                  </a:lnTo>
                  <a:lnTo>
                    <a:pt x="1193" y="94"/>
                  </a:lnTo>
                  <a:lnTo>
                    <a:pt x="1184" y="94"/>
                  </a:lnTo>
                  <a:lnTo>
                    <a:pt x="1155" y="94"/>
                  </a:lnTo>
                  <a:lnTo>
                    <a:pt x="1137" y="94"/>
                  </a:lnTo>
                  <a:lnTo>
                    <a:pt x="1080" y="56"/>
                  </a:lnTo>
                  <a:lnTo>
                    <a:pt x="1061" y="56"/>
                  </a:lnTo>
                  <a:lnTo>
                    <a:pt x="1004" y="56"/>
                  </a:lnTo>
                  <a:lnTo>
                    <a:pt x="976" y="56"/>
                  </a:lnTo>
                  <a:lnTo>
                    <a:pt x="947" y="56"/>
                  </a:lnTo>
                  <a:lnTo>
                    <a:pt x="900" y="56"/>
                  </a:lnTo>
                  <a:lnTo>
                    <a:pt x="890" y="47"/>
                  </a:lnTo>
                  <a:lnTo>
                    <a:pt x="900" y="47"/>
                  </a:lnTo>
                  <a:lnTo>
                    <a:pt x="909" y="37"/>
                  </a:lnTo>
                  <a:lnTo>
                    <a:pt x="890" y="28"/>
                  </a:lnTo>
                  <a:lnTo>
                    <a:pt x="815" y="0"/>
                  </a:lnTo>
                  <a:lnTo>
                    <a:pt x="758" y="0"/>
                  </a:lnTo>
                  <a:lnTo>
                    <a:pt x="758" y="19"/>
                  </a:lnTo>
                  <a:lnTo>
                    <a:pt x="748" y="19"/>
                  </a:lnTo>
                  <a:lnTo>
                    <a:pt x="720" y="19"/>
                  </a:lnTo>
                  <a:lnTo>
                    <a:pt x="701" y="19"/>
                  </a:lnTo>
                  <a:lnTo>
                    <a:pt x="644" y="28"/>
                  </a:lnTo>
                  <a:lnTo>
                    <a:pt x="635" y="47"/>
                  </a:lnTo>
                  <a:lnTo>
                    <a:pt x="644" y="47"/>
                  </a:lnTo>
                  <a:lnTo>
                    <a:pt x="654" y="47"/>
                  </a:lnTo>
                  <a:lnTo>
                    <a:pt x="644" y="47"/>
                  </a:lnTo>
                  <a:lnTo>
                    <a:pt x="606" y="56"/>
                  </a:lnTo>
                  <a:lnTo>
                    <a:pt x="597" y="56"/>
                  </a:lnTo>
                  <a:lnTo>
                    <a:pt x="616" y="66"/>
                  </a:lnTo>
                  <a:lnTo>
                    <a:pt x="606" y="66"/>
                  </a:lnTo>
                  <a:lnTo>
                    <a:pt x="587" y="75"/>
                  </a:lnTo>
                  <a:lnTo>
                    <a:pt x="587" y="94"/>
                  </a:lnTo>
                  <a:lnTo>
                    <a:pt x="578" y="94"/>
                  </a:lnTo>
                  <a:lnTo>
                    <a:pt x="550" y="66"/>
                  </a:lnTo>
                  <a:lnTo>
                    <a:pt x="540" y="66"/>
                  </a:lnTo>
                  <a:lnTo>
                    <a:pt x="540" y="85"/>
                  </a:lnTo>
                  <a:lnTo>
                    <a:pt x="559" y="94"/>
                  </a:lnTo>
                  <a:lnTo>
                    <a:pt x="559" y="123"/>
                  </a:lnTo>
                  <a:lnTo>
                    <a:pt x="550" y="113"/>
                  </a:lnTo>
                  <a:lnTo>
                    <a:pt x="521" y="66"/>
                  </a:lnTo>
                  <a:lnTo>
                    <a:pt x="483" y="66"/>
                  </a:lnTo>
                  <a:lnTo>
                    <a:pt x="474" y="75"/>
                  </a:lnTo>
                  <a:lnTo>
                    <a:pt x="474" y="94"/>
                  </a:lnTo>
                  <a:lnTo>
                    <a:pt x="502" y="123"/>
                  </a:lnTo>
                  <a:lnTo>
                    <a:pt x="521" y="123"/>
                  </a:lnTo>
                  <a:lnTo>
                    <a:pt x="512" y="132"/>
                  </a:lnTo>
                  <a:lnTo>
                    <a:pt x="493" y="132"/>
                  </a:lnTo>
                  <a:lnTo>
                    <a:pt x="455" y="113"/>
                  </a:lnTo>
                  <a:lnTo>
                    <a:pt x="445" y="113"/>
                  </a:lnTo>
                  <a:lnTo>
                    <a:pt x="417" y="113"/>
                  </a:lnTo>
                  <a:lnTo>
                    <a:pt x="417" y="123"/>
                  </a:lnTo>
                  <a:lnTo>
                    <a:pt x="408" y="123"/>
                  </a:lnTo>
                  <a:lnTo>
                    <a:pt x="398" y="113"/>
                  </a:lnTo>
                  <a:lnTo>
                    <a:pt x="389" y="113"/>
                  </a:lnTo>
                  <a:lnTo>
                    <a:pt x="370" y="132"/>
                  </a:lnTo>
                  <a:lnTo>
                    <a:pt x="360" y="132"/>
                  </a:lnTo>
                  <a:lnTo>
                    <a:pt x="351" y="123"/>
                  </a:lnTo>
                  <a:lnTo>
                    <a:pt x="322" y="123"/>
                  </a:lnTo>
                  <a:lnTo>
                    <a:pt x="284" y="151"/>
                  </a:lnTo>
                  <a:lnTo>
                    <a:pt x="275" y="151"/>
                  </a:lnTo>
                  <a:lnTo>
                    <a:pt x="266" y="142"/>
                  </a:lnTo>
                  <a:lnTo>
                    <a:pt x="266" y="132"/>
                  </a:lnTo>
                  <a:lnTo>
                    <a:pt x="247" y="132"/>
                  </a:lnTo>
                  <a:lnTo>
                    <a:pt x="256" y="151"/>
                  </a:lnTo>
                  <a:lnTo>
                    <a:pt x="256" y="161"/>
                  </a:lnTo>
                  <a:lnTo>
                    <a:pt x="237" y="161"/>
                  </a:lnTo>
                  <a:lnTo>
                    <a:pt x="218" y="170"/>
                  </a:lnTo>
                  <a:lnTo>
                    <a:pt x="209" y="189"/>
                  </a:lnTo>
                  <a:lnTo>
                    <a:pt x="199" y="179"/>
                  </a:lnTo>
                  <a:lnTo>
                    <a:pt x="190" y="179"/>
                  </a:lnTo>
                  <a:lnTo>
                    <a:pt x="180" y="179"/>
                  </a:lnTo>
                  <a:lnTo>
                    <a:pt x="190" y="189"/>
                  </a:lnTo>
                  <a:lnTo>
                    <a:pt x="190" y="198"/>
                  </a:lnTo>
                  <a:lnTo>
                    <a:pt x="171" y="198"/>
                  </a:lnTo>
                  <a:lnTo>
                    <a:pt x="152" y="170"/>
                  </a:lnTo>
                  <a:lnTo>
                    <a:pt x="142" y="161"/>
                  </a:lnTo>
                  <a:lnTo>
                    <a:pt x="152" y="161"/>
                  </a:lnTo>
                  <a:lnTo>
                    <a:pt x="171" y="170"/>
                  </a:lnTo>
                  <a:lnTo>
                    <a:pt x="190" y="170"/>
                  </a:lnTo>
                  <a:lnTo>
                    <a:pt x="209" y="161"/>
                  </a:lnTo>
                  <a:lnTo>
                    <a:pt x="218" y="151"/>
                  </a:lnTo>
                  <a:lnTo>
                    <a:pt x="218" y="142"/>
                  </a:lnTo>
                  <a:lnTo>
                    <a:pt x="133" y="123"/>
                  </a:lnTo>
                  <a:lnTo>
                    <a:pt x="95" y="113"/>
                  </a:lnTo>
                  <a:lnTo>
                    <a:pt x="86" y="123"/>
                  </a:lnTo>
                  <a:lnTo>
                    <a:pt x="67" y="123"/>
                  </a:lnTo>
                  <a:lnTo>
                    <a:pt x="67" y="132"/>
                  </a:lnTo>
                  <a:lnTo>
                    <a:pt x="86" y="142"/>
                  </a:lnTo>
                  <a:lnTo>
                    <a:pt x="86" y="151"/>
                  </a:lnTo>
                  <a:lnTo>
                    <a:pt x="86" y="161"/>
                  </a:lnTo>
                  <a:lnTo>
                    <a:pt x="95" y="170"/>
                  </a:lnTo>
                  <a:lnTo>
                    <a:pt x="95" y="189"/>
                  </a:lnTo>
                  <a:lnTo>
                    <a:pt x="105" y="189"/>
                  </a:lnTo>
                  <a:lnTo>
                    <a:pt x="105" y="198"/>
                  </a:lnTo>
                  <a:lnTo>
                    <a:pt x="105" y="208"/>
                  </a:lnTo>
                  <a:lnTo>
                    <a:pt x="114" y="208"/>
                  </a:lnTo>
                  <a:lnTo>
                    <a:pt x="124" y="217"/>
                  </a:lnTo>
                  <a:lnTo>
                    <a:pt x="124" y="227"/>
                  </a:lnTo>
                  <a:lnTo>
                    <a:pt x="114" y="227"/>
                  </a:lnTo>
                  <a:lnTo>
                    <a:pt x="95" y="246"/>
                  </a:lnTo>
                  <a:lnTo>
                    <a:pt x="95" y="255"/>
                  </a:lnTo>
                  <a:lnTo>
                    <a:pt x="105" y="255"/>
                  </a:lnTo>
                  <a:lnTo>
                    <a:pt x="105" y="265"/>
                  </a:lnTo>
                  <a:lnTo>
                    <a:pt x="86" y="274"/>
                  </a:lnTo>
                  <a:lnTo>
                    <a:pt x="76" y="274"/>
                  </a:lnTo>
                  <a:lnTo>
                    <a:pt x="67" y="265"/>
                  </a:lnTo>
                  <a:lnTo>
                    <a:pt x="57" y="265"/>
                  </a:lnTo>
                  <a:lnTo>
                    <a:pt x="38" y="274"/>
                  </a:lnTo>
                  <a:lnTo>
                    <a:pt x="38" y="284"/>
                  </a:lnTo>
                  <a:lnTo>
                    <a:pt x="57" y="284"/>
                  </a:lnTo>
                  <a:lnTo>
                    <a:pt x="57" y="293"/>
                  </a:lnTo>
                  <a:lnTo>
                    <a:pt x="57" y="303"/>
                  </a:lnTo>
                  <a:lnTo>
                    <a:pt x="48" y="312"/>
                  </a:lnTo>
                  <a:lnTo>
                    <a:pt x="38" y="312"/>
                  </a:lnTo>
                  <a:lnTo>
                    <a:pt x="29" y="293"/>
                  </a:lnTo>
                  <a:lnTo>
                    <a:pt x="19" y="293"/>
                  </a:lnTo>
                  <a:lnTo>
                    <a:pt x="19" y="312"/>
                  </a:lnTo>
                  <a:lnTo>
                    <a:pt x="19" y="321"/>
                  </a:lnTo>
                  <a:lnTo>
                    <a:pt x="19" y="340"/>
                  </a:lnTo>
                  <a:lnTo>
                    <a:pt x="0" y="340"/>
                  </a:lnTo>
                  <a:lnTo>
                    <a:pt x="0" y="350"/>
                  </a:lnTo>
                  <a:lnTo>
                    <a:pt x="38" y="350"/>
                  </a:lnTo>
                  <a:lnTo>
                    <a:pt x="48" y="350"/>
                  </a:lnTo>
                  <a:lnTo>
                    <a:pt x="57" y="359"/>
                  </a:lnTo>
                  <a:lnTo>
                    <a:pt x="57" y="378"/>
                  </a:lnTo>
                  <a:lnTo>
                    <a:pt x="57" y="388"/>
                  </a:lnTo>
                  <a:lnTo>
                    <a:pt x="48" y="397"/>
                  </a:lnTo>
                  <a:lnTo>
                    <a:pt x="67" y="416"/>
                  </a:lnTo>
                  <a:lnTo>
                    <a:pt x="57" y="426"/>
                  </a:lnTo>
                  <a:lnTo>
                    <a:pt x="48" y="445"/>
                  </a:lnTo>
                  <a:lnTo>
                    <a:pt x="48" y="454"/>
                  </a:lnTo>
                  <a:lnTo>
                    <a:pt x="76" y="463"/>
                  </a:lnTo>
                  <a:lnTo>
                    <a:pt x="86" y="463"/>
                  </a:lnTo>
                  <a:lnTo>
                    <a:pt x="95" y="454"/>
                  </a:lnTo>
                  <a:lnTo>
                    <a:pt x="124" y="454"/>
                  </a:lnTo>
                  <a:lnTo>
                    <a:pt x="133" y="501"/>
                  </a:lnTo>
                  <a:lnTo>
                    <a:pt x="152" y="501"/>
                  </a:lnTo>
                  <a:lnTo>
                    <a:pt x="171" y="492"/>
                  </a:lnTo>
                  <a:lnTo>
                    <a:pt x="171" y="482"/>
                  </a:lnTo>
                  <a:lnTo>
                    <a:pt x="180" y="482"/>
                  </a:lnTo>
                  <a:lnTo>
                    <a:pt x="190" y="492"/>
                  </a:lnTo>
                  <a:lnTo>
                    <a:pt x="209" y="492"/>
                  </a:lnTo>
                  <a:lnTo>
                    <a:pt x="199" y="492"/>
                  </a:lnTo>
                  <a:lnTo>
                    <a:pt x="199" y="501"/>
                  </a:lnTo>
                  <a:lnTo>
                    <a:pt x="209" y="501"/>
                  </a:lnTo>
                  <a:lnTo>
                    <a:pt x="209" y="511"/>
                  </a:lnTo>
                  <a:lnTo>
                    <a:pt x="209" y="520"/>
                  </a:lnTo>
                  <a:lnTo>
                    <a:pt x="218" y="520"/>
                  </a:lnTo>
                  <a:lnTo>
                    <a:pt x="237" y="511"/>
                  </a:lnTo>
                  <a:lnTo>
                    <a:pt x="247" y="511"/>
                  </a:lnTo>
                  <a:lnTo>
                    <a:pt x="247" y="501"/>
                  </a:lnTo>
                  <a:lnTo>
                    <a:pt x="218" y="492"/>
                  </a:lnTo>
                  <a:lnTo>
                    <a:pt x="218" y="482"/>
                  </a:lnTo>
                  <a:lnTo>
                    <a:pt x="237" y="482"/>
                  </a:lnTo>
                  <a:lnTo>
                    <a:pt x="275" y="473"/>
                  </a:lnTo>
                  <a:lnTo>
                    <a:pt x="284" y="473"/>
                  </a:lnTo>
                  <a:lnTo>
                    <a:pt x="275" y="473"/>
                  </a:lnTo>
                  <a:lnTo>
                    <a:pt x="266" y="482"/>
                  </a:lnTo>
                  <a:lnTo>
                    <a:pt x="266" y="492"/>
                  </a:lnTo>
                  <a:lnTo>
                    <a:pt x="266" y="501"/>
                  </a:lnTo>
                  <a:lnTo>
                    <a:pt x="256" y="501"/>
                  </a:lnTo>
                  <a:lnTo>
                    <a:pt x="247" y="501"/>
                  </a:lnTo>
                  <a:lnTo>
                    <a:pt x="266" y="511"/>
                  </a:lnTo>
                  <a:lnTo>
                    <a:pt x="294" y="530"/>
                  </a:lnTo>
                  <a:lnTo>
                    <a:pt x="332" y="549"/>
                  </a:lnTo>
                  <a:lnTo>
                    <a:pt x="332" y="558"/>
                  </a:lnTo>
                  <a:lnTo>
                    <a:pt x="332" y="568"/>
                  </a:lnTo>
                  <a:lnTo>
                    <a:pt x="341" y="568"/>
                  </a:lnTo>
                  <a:lnTo>
                    <a:pt x="360" y="568"/>
                  </a:lnTo>
                  <a:lnTo>
                    <a:pt x="360" y="587"/>
                  </a:lnTo>
                  <a:lnTo>
                    <a:pt x="370" y="587"/>
                  </a:lnTo>
                  <a:lnTo>
                    <a:pt x="389" y="605"/>
                  </a:lnTo>
                  <a:lnTo>
                    <a:pt x="408" y="605"/>
                  </a:lnTo>
                  <a:lnTo>
                    <a:pt x="417" y="605"/>
                  </a:lnTo>
                  <a:lnTo>
                    <a:pt x="417" y="596"/>
                  </a:lnTo>
                  <a:lnTo>
                    <a:pt x="426" y="596"/>
                  </a:lnTo>
                  <a:lnTo>
                    <a:pt x="426" y="615"/>
                  </a:lnTo>
                  <a:lnTo>
                    <a:pt x="445" y="615"/>
                  </a:lnTo>
                  <a:lnTo>
                    <a:pt x="445" y="596"/>
                  </a:lnTo>
                  <a:lnTo>
                    <a:pt x="445" y="587"/>
                  </a:lnTo>
                  <a:lnTo>
                    <a:pt x="455" y="587"/>
                  </a:lnTo>
                  <a:lnTo>
                    <a:pt x="445" y="587"/>
                  </a:lnTo>
                  <a:lnTo>
                    <a:pt x="426" y="558"/>
                  </a:lnTo>
                  <a:lnTo>
                    <a:pt x="398" y="530"/>
                  </a:lnTo>
                  <a:lnTo>
                    <a:pt x="389" y="511"/>
                  </a:lnTo>
                  <a:lnTo>
                    <a:pt x="398" y="501"/>
                  </a:lnTo>
                  <a:lnTo>
                    <a:pt x="398" y="492"/>
                  </a:lnTo>
                  <a:lnTo>
                    <a:pt x="408" y="501"/>
                  </a:lnTo>
                  <a:lnTo>
                    <a:pt x="436" y="473"/>
                  </a:lnTo>
                  <a:lnTo>
                    <a:pt x="445" y="473"/>
                  </a:lnTo>
                  <a:lnTo>
                    <a:pt x="455" y="482"/>
                  </a:lnTo>
                  <a:lnTo>
                    <a:pt x="455" y="473"/>
                  </a:lnTo>
                  <a:lnTo>
                    <a:pt x="464" y="473"/>
                  </a:lnTo>
                  <a:lnTo>
                    <a:pt x="464" y="482"/>
                  </a:lnTo>
                  <a:lnTo>
                    <a:pt x="464" y="492"/>
                  </a:lnTo>
                  <a:lnTo>
                    <a:pt x="474" y="501"/>
                  </a:lnTo>
                  <a:lnTo>
                    <a:pt x="464" y="501"/>
                  </a:lnTo>
                  <a:lnTo>
                    <a:pt x="455" y="501"/>
                  </a:lnTo>
                  <a:lnTo>
                    <a:pt x="445" y="501"/>
                  </a:lnTo>
                  <a:lnTo>
                    <a:pt x="455" y="511"/>
                  </a:lnTo>
                  <a:lnTo>
                    <a:pt x="445" y="511"/>
                  </a:lnTo>
                  <a:lnTo>
                    <a:pt x="436" y="511"/>
                  </a:lnTo>
                  <a:lnTo>
                    <a:pt x="436" y="520"/>
                  </a:lnTo>
                  <a:lnTo>
                    <a:pt x="455" y="530"/>
                  </a:lnTo>
                  <a:lnTo>
                    <a:pt x="464" y="539"/>
                  </a:lnTo>
                  <a:lnTo>
                    <a:pt x="474" y="549"/>
                  </a:lnTo>
                  <a:lnTo>
                    <a:pt x="483" y="558"/>
                  </a:lnTo>
                  <a:lnTo>
                    <a:pt x="483" y="568"/>
                  </a:lnTo>
                  <a:lnTo>
                    <a:pt x="483" y="558"/>
                  </a:lnTo>
                  <a:lnTo>
                    <a:pt x="493" y="558"/>
                  </a:lnTo>
                  <a:lnTo>
                    <a:pt x="512" y="577"/>
                  </a:lnTo>
                  <a:lnTo>
                    <a:pt x="502" y="587"/>
                  </a:lnTo>
                  <a:lnTo>
                    <a:pt x="493" y="577"/>
                  </a:lnTo>
                  <a:lnTo>
                    <a:pt x="483" y="577"/>
                  </a:lnTo>
                  <a:lnTo>
                    <a:pt x="483" y="596"/>
                  </a:lnTo>
                  <a:lnTo>
                    <a:pt x="512" y="624"/>
                  </a:lnTo>
                  <a:lnTo>
                    <a:pt x="512" y="634"/>
                  </a:lnTo>
                  <a:lnTo>
                    <a:pt x="521" y="634"/>
                  </a:lnTo>
                  <a:lnTo>
                    <a:pt x="540" y="624"/>
                  </a:lnTo>
                  <a:lnTo>
                    <a:pt x="568" y="624"/>
                  </a:lnTo>
                  <a:lnTo>
                    <a:pt x="597" y="643"/>
                  </a:lnTo>
                  <a:lnTo>
                    <a:pt x="616" y="653"/>
                  </a:lnTo>
                  <a:lnTo>
                    <a:pt x="625" y="653"/>
                  </a:lnTo>
                  <a:lnTo>
                    <a:pt x="625" y="662"/>
                  </a:lnTo>
                  <a:lnTo>
                    <a:pt x="625" y="672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88" name="Freeform 38"/>
            <p:cNvSpPr>
              <a:spLocks/>
            </p:cNvSpPr>
            <p:nvPr/>
          </p:nvSpPr>
          <p:spPr bwMode="auto">
            <a:xfrm>
              <a:off x="4575" y="1374"/>
              <a:ext cx="75" cy="67"/>
            </a:xfrm>
            <a:custGeom>
              <a:avLst/>
              <a:gdLst>
                <a:gd name="T0" fmla="*/ 19 w 75"/>
                <a:gd name="T1" fmla="*/ 48 h 67"/>
                <a:gd name="T2" fmla="*/ 9 w 75"/>
                <a:gd name="T3" fmla="*/ 57 h 67"/>
                <a:gd name="T4" fmla="*/ 19 w 75"/>
                <a:gd name="T5" fmla="*/ 57 h 67"/>
                <a:gd name="T6" fmla="*/ 28 w 75"/>
                <a:gd name="T7" fmla="*/ 67 h 67"/>
                <a:gd name="T8" fmla="*/ 28 w 75"/>
                <a:gd name="T9" fmla="*/ 67 h 67"/>
                <a:gd name="T10" fmla="*/ 19 w 75"/>
                <a:gd name="T11" fmla="*/ 67 h 67"/>
                <a:gd name="T12" fmla="*/ 9 w 75"/>
                <a:gd name="T13" fmla="*/ 67 h 67"/>
                <a:gd name="T14" fmla="*/ 9 w 75"/>
                <a:gd name="T15" fmla="*/ 57 h 67"/>
                <a:gd name="T16" fmla="*/ 0 w 75"/>
                <a:gd name="T17" fmla="*/ 48 h 67"/>
                <a:gd name="T18" fmla="*/ 9 w 75"/>
                <a:gd name="T19" fmla="*/ 48 h 67"/>
                <a:gd name="T20" fmla="*/ 9 w 75"/>
                <a:gd name="T21" fmla="*/ 48 h 67"/>
                <a:gd name="T22" fmla="*/ 9 w 75"/>
                <a:gd name="T23" fmla="*/ 38 h 67"/>
                <a:gd name="T24" fmla="*/ 9 w 75"/>
                <a:gd name="T25" fmla="*/ 38 h 67"/>
                <a:gd name="T26" fmla="*/ 9 w 75"/>
                <a:gd name="T27" fmla="*/ 38 h 67"/>
                <a:gd name="T28" fmla="*/ 9 w 75"/>
                <a:gd name="T29" fmla="*/ 38 h 67"/>
                <a:gd name="T30" fmla="*/ 9 w 75"/>
                <a:gd name="T31" fmla="*/ 19 h 67"/>
                <a:gd name="T32" fmla="*/ 0 w 75"/>
                <a:gd name="T33" fmla="*/ 10 h 67"/>
                <a:gd name="T34" fmla="*/ 0 w 75"/>
                <a:gd name="T35" fmla="*/ 0 h 67"/>
                <a:gd name="T36" fmla="*/ 37 w 75"/>
                <a:gd name="T37" fmla="*/ 29 h 67"/>
                <a:gd name="T38" fmla="*/ 56 w 75"/>
                <a:gd name="T39" fmla="*/ 29 h 67"/>
                <a:gd name="T40" fmla="*/ 66 w 75"/>
                <a:gd name="T41" fmla="*/ 19 h 67"/>
                <a:gd name="T42" fmla="*/ 66 w 75"/>
                <a:gd name="T43" fmla="*/ 19 h 67"/>
                <a:gd name="T44" fmla="*/ 66 w 75"/>
                <a:gd name="T45" fmla="*/ 29 h 67"/>
                <a:gd name="T46" fmla="*/ 75 w 75"/>
                <a:gd name="T47" fmla="*/ 38 h 67"/>
                <a:gd name="T48" fmla="*/ 75 w 75"/>
                <a:gd name="T49" fmla="*/ 38 h 67"/>
                <a:gd name="T50" fmla="*/ 66 w 75"/>
                <a:gd name="T51" fmla="*/ 38 h 67"/>
                <a:gd name="T52" fmla="*/ 56 w 75"/>
                <a:gd name="T53" fmla="*/ 48 h 67"/>
                <a:gd name="T54" fmla="*/ 56 w 75"/>
                <a:gd name="T55" fmla="*/ 48 h 67"/>
                <a:gd name="T56" fmla="*/ 56 w 75"/>
                <a:gd name="T57" fmla="*/ 57 h 67"/>
                <a:gd name="T58" fmla="*/ 56 w 75"/>
                <a:gd name="T59" fmla="*/ 57 h 67"/>
                <a:gd name="T60" fmla="*/ 37 w 75"/>
                <a:gd name="T61" fmla="*/ 57 h 67"/>
                <a:gd name="T62" fmla="*/ 19 w 75"/>
                <a:gd name="T63" fmla="*/ 48 h 6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5"/>
                <a:gd name="T97" fmla="*/ 0 h 67"/>
                <a:gd name="T98" fmla="*/ 75 w 75"/>
                <a:gd name="T99" fmla="*/ 67 h 6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5" h="67">
                  <a:moveTo>
                    <a:pt x="19" y="48"/>
                  </a:moveTo>
                  <a:lnTo>
                    <a:pt x="9" y="57"/>
                  </a:lnTo>
                  <a:lnTo>
                    <a:pt x="19" y="57"/>
                  </a:lnTo>
                  <a:lnTo>
                    <a:pt x="28" y="67"/>
                  </a:lnTo>
                  <a:lnTo>
                    <a:pt x="19" y="67"/>
                  </a:lnTo>
                  <a:lnTo>
                    <a:pt x="9" y="67"/>
                  </a:lnTo>
                  <a:lnTo>
                    <a:pt x="9" y="57"/>
                  </a:lnTo>
                  <a:lnTo>
                    <a:pt x="0" y="48"/>
                  </a:lnTo>
                  <a:lnTo>
                    <a:pt x="9" y="48"/>
                  </a:lnTo>
                  <a:lnTo>
                    <a:pt x="9" y="38"/>
                  </a:lnTo>
                  <a:lnTo>
                    <a:pt x="9" y="19"/>
                  </a:lnTo>
                  <a:lnTo>
                    <a:pt x="0" y="10"/>
                  </a:lnTo>
                  <a:lnTo>
                    <a:pt x="0" y="0"/>
                  </a:lnTo>
                  <a:lnTo>
                    <a:pt x="37" y="29"/>
                  </a:lnTo>
                  <a:lnTo>
                    <a:pt x="56" y="29"/>
                  </a:lnTo>
                  <a:lnTo>
                    <a:pt x="66" y="19"/>
                  </a:lnTo>
                  <a:lnTo>
                    <a:pt x="66" y="29"/>
                  </a:lnTo>
                  <a:lnTo>
                    <a:pt x="75" y="38"/>
                  </a:lnTo>
                  <a:lnTo>
                    <a:pt x="66" y="38"/>
                  </a:lnTo>
                  <a:lnTo>
                    <a:pt x="56" y="48"/>
                  </a:lnTo>
                  <a:lnTo>
                    <a:pt x="56" y="57"/>
                  </a:lnTo>
                  <a:lnTo>
                    <a:pt x="37" y="57"/>
                  </a:lnTo>
                  <a:lnTo>
                    <a:pt x="19" y="48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89" name="Freeform 39"/>
            <p:cNvSpPr>
              <a:spLocks/>
            </p:cNvSpPr>
            <p:nvPr/>
          </p:nvSpPr>
          <p:spPr bwMode="auto">
            <a:xfrm>
              <a:off x="4527" y="1441"/>
              <a:ext cx="123" cy="142"/>
            </a:xfrm>
            <a:custGeom>
              <a:avLst/>
              <a:gdLst>
                <a:gd name="T0" fmla="*/ 76 w 123"/>
                <a:gd name="T1" fmla="*/ 0 h 142"/>
                <a:gd name="T2" fmla="*/ 95 w 123"/>
                <a:gd name="T3" fmla="*/ 19 h 142"/>
                <a:gd name="T4" fmla="*/ 114 w 123"/>
                <a:gd name="T5" fmla="*/ 47 h 142"/>
                <a:gd name="T6" fmla="*/ 114 w 123"/>
                <a:gd name="T7" fmla="*/ 56 h 142"/>
                <a:gd name="T8" fmla="*/ 114 w 123"/>
                <a:gd name="T9" fmla="*/ 75 h 142"/>
                <a:gd name="T10" fmla="*/ 123 w 123"/>
                <a:gd name="T11" fmla="*/ 113 h 142"/>
                <a:gd name="T12" fmla="*/ 114 w 123"/>
                <a:gd name="T13" fmla="*/ 113 h 142"/>
                <a:gd name="T14" fmla="*/ 123 w 123"/>
                <a:gd name="T15" fmla="*/ 104 h 142"/>
                <a:gd name="T16" fmla="*/ 114 w 123"/>
                <a:gd name="T17" fmla="*/ 104 h 142"/>
                <a:gd name="T18" fmla="*/ 104 w 123"/>
                <a:gd name="T19" fmla="*/ 113 h 142"/>
                <a:gd name="T20" fmla="*/ 104 w 123"/>
                <a:gd name="T21" fmla="*/ 113 h 142"/>
                <a:gd name="T22" fmla="*/ 85 w 123"/>
                <a:gd name="T23" fmla="*/ 113 h 142"/>
                <a:gd name="T24" fmla="*/ 76 w 123"/>
                <a:gd name="T25" fmla="*/ 123 h 142"/>
                <a:gd name="T26" fmla="*/ 85 w 123"/>
                <a:gd name="T27" fmla="*/ 123 h 142"/>
                <a:gd name="T28" fmla="*/ 76 w 123"/>
                <a:gd name="T29" fmla="*/ 142 h 142"/>
                <a:gd name="T30" fmla="*/ 67 w 123"/>
                <a:gd name="T31" fmla="*/ 142 h 142"/>
                <a:gd name="T32" fmla="*/ 57 w 123"/>
                <a:gd name="T33" fmla="*/ 123 h 142"/>
                <a:gd name="T34" fmla="*/ 48 w 123"/>
                <a:gd name="T35" fmla="*/ 123 h 142"/>
                <a:gd name="T36" fmla="*/ 19 w 123"/>
                <a:gd name="T37" fmla="*/ 123 h 142"/>
                <a:gd name="T38" fmla="*/ 19 w 123"/>
                <a:gd name="T39" fmla="*/ 123 h 142"/>
                <a:gd name="T40" fmla="*/ 19 w 123"/>
                <a:gd name="T41" fmla="*/ 132 h 142"/>
                <a:gd name="T42" fmla="*/ 0 w 123"/>
                <a:gd name="T43" fmla="*/ 123 h 142"/>
                <a:gd name="T44" fmla="*/ 10 w 123"/>
                <a:gd name="T45" fmla="*/ 123 h 142"/>
                <a:gd name="T46" fmla="*/ 38 w 123"/>
                <a:gd name="T47" fmla="*/ 104 h 142"/>
                <a:gd name="T48" fmla="*/ 57 w 123"/>
                <a:gd name="T49" fmla="*/ 104 h 142"/>
                <a:gd name="T50" fmla="*/ 67 w 123"/>
                <a:gd name="T51" fmla="*/ 85 h 142"/>
                <a:gd name="T52" fmla="*/ 67 w 123"/>
                <a:gd name="T53" fmla="*/ 75 h 142"/>
                <a:gd name="T54" fmla="*/ 67 w 123"/>
                <a:gd name="T55" fmla="*/ 75 h 142"/>
                <a:gd name="T56" fmla="*/ 67 w 123"/>
                <a:gd name="T57" fmla="*/ 85 h 142"/>
                <a:gd name="T58" fmla="*/ 76 w 123"/>
                <a:gd name="T59" fmla="*/ 85 h 142"/>
                <a:gd name="T60" fmla="*/ 85 w 123"/>
                <a:gd name="T61" fmla="*/ 37 h 142"/>
                <a:gd name="T62" fmla="*/ 67 w 123"/>
                <a:gd name="T63" fmla="*/ 19 h 14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23"/>
                <a:gd name="T97" fmla="*/ 0 h 142"/>
                <a:gd name="T98" fmla="*/ 123 w 123"/>
                <a:gd name="T99" fmla="*/ 142 h 14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23" h="142">
                  <a:moveTo>
                    <a:pt x="67" y="9"/>
                  </a:moveTo>
                  <a:lnTo>
                    <a:pt x="76" y="0"/>
                  </a:lnTo>
                  <a:lnTo>
                    <a:pt x="95" y="19"/>
                  </a:lnTo>
                  <a:lnTo>
                    <a:pt x="114" y="37"/>
                  </a:lnTo>
                  <a:lnTo>
                    <a:pt x="114" y="47"/>
                  </a:lnTo>
                  <a:lnTo>
                    <a:pt x="114" y="56"/>
                  </a:lnTo>
                  <a:lnTo>
                    <a:pt x="114" y="75"/>
                  </a:lnTo>
                  <a:lnTo>
                    <a:pt x="123" y="94"/>
                  </a:lnTo>
                  <a:lnTo>
                    <a:pt x="123" y="113"/>
                  </a:lnTo>
                  <a:lnTo>
                    <a:pt x="114" y="113"/>
                  </a:lnTo>
                  <a:lnTo>
                    <a:pt x="123" y="104"/>
                  </a:lnTo>
                  <a:lnTo>
                    <a:pt x="114" y="104"/>
                  </a:lnTo>
                  <a:lnTo>
                    <a:pt x="104" y="113"/>
                  </a:lnTo>
                  <a:lnTo>
                    <a:pt x="95" y="123"/>
                  </a:lnTo>
                  <a:lnTo>
                    <a:pt x="85" y="113"/>
                  </a:lnTo>
                  <a:lnTo>
                    <a:pt x="76" y="113"/>
                  </a:lnTo>
                  <a:lnTo>
                    <a:pt x="76" y="123"/>
                  </a:lnTo>
                  <a:lnTo>
                    <a:pt x="85" y="123"/>
                  </a:lnTo>
                  <a:lnTo>
                    <a:pt x="76" y="132"/>
                  </a:lnTo>
                  <a:lnTo>
                    <a:pt x="76" y="142"/>
                  </a:lnTo>
                  <a:lnTo>
                    <a:pt x="67" y="142"/>
                  </a:lnTo>
                  <a:lnTo>
                    <a:pt x="57" y="123"/>
                  </a:lnTo>
                  <a:lnTo>
                    <a:pt x="48" y="123"/>
                  </a:lnTo>
                  <a:lnTo>
                    <a:pt x="29" y="123"/>
                  </a:lnTo>
                  <a:lnTo>
                    <a:pt x="19" y="123"/>
                  </a:lnTo>
                  <a:lnTo>
                    <a:pt x="19" y="132"/>
                  </a:lnTo>
                  <a:lnTo>
                    <a:pt x="0" y="132"/>
                  </a:lnTo>
                  <a:lnTo>
                    <a:pt x="0" y="123"/>
                  </a:lnTo>
                  <a:lnTo>
                    <a:pt x="10" y="123"/>
                  </a:lnTo>
                  <a:lnTo>
                    <a:pt x="19" y="104"/>
                  </a:lnTo>
                  <a:lnTo>
                    <a:pt x="38" y="104"/>
                  </a:lnTo>
                  <a:lnTo>
                    <a:pt x="48" y="104"/>
                  </a:lnTo>
                  <a:lnTo>
                    <a:pt x="57" y="104"/>
                  </a:lnTo>
                  <a:lnTo>
                    <a:pt x="57" y="94"/>
                  </a:lnTo>
                  <a:lnTo>
                    <a:pt x="67" y="85"/>
                  </a:lnTo>
                  <a:lnTo>
                    <a:pt x="67" y="75"/>
                  </a:lnTo>
                  <a:lnTo>
                    <a:pt x="67" y="85"/>
                  </a:lnTo>
                  <a:lnTo>
                    <a:pt x="76" y="85"/>
                  </a:lnTo>
                  <a:lnTo>
                    <a:pt x="85" y="66"/>
                  </a:lnTo>
                  <a:lnTo>
                    <a:pt x="85" y="37"/>
                  </a:lnTo>
                  <a:lnTo>
                    <a:pt x="76" y="28"/>
                  </a:lnTo>
                  <a:lnTo>
                    <a:pt x="67" y="19"/>
                  </a:lnTo>
                  <a:lnTo>
                    <a:pt x="67" y="9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90" name="Freeform 40"/>
            <p:cNvSpPr>
              <a:spLocks/>
            </p:cNvSpPr>
            <p:nvPr/>
          </p:nvSpPr>
          <p:spPr bwMode="auto">
            <a:xfrm>
              <a:off x="4082" y="2056"/>
              <a:ext cx="171" cy="199"/>
            </a:xfrm>
            <a:custGeom>
              <a:avLst/>
              <a:gdLst>
                <a:gd name="T0" fmla="*/ 19 w 171"/>
                <a:gd name="T1" fmla="*/ 28 h 199"/>
                <a:gd name="T2" fmla="*/ 0 w 171"/>
                <a:gd name="T3" fmla="*/ 9 h 199"/>
                <a:gd name="T4" fmla="*/ 10 w 171"/>
                <a:gd name="T5" fmla="*/ 0 h 199"/>
                <a:gd name="T6" fmla="*/ 10 w 171"/>
                <a:gd name="T7" fmla="*/ 9 h 199"/>
                <a:gd name="T8" fmla="*/ 38 w 171"/>
                <a:gd name="T9" fmla="*/ 9 h 199"/>
                <a:gd name="T10" fmla="*/ 48 w 171"/>
                <a:gd name="T11" fmla="*/ 19 h 199"/>
                <a:gd name="T12" fmla="*/ 57 w 171"/>
                <a:gd name="T13" fmla="*/ 38 h 199"/>
                <a:gd name="T14" fmla="*/ 86 w 171"/>
                <a:gd name="T15" fmla="*/ 57 h 199"/>
                <a:gd name="T16" fmla="*/ 86 w 171"/>
                <a:gd name="T17" fmla="*/ 66 h 199"/>
                <a:gd name="T18" fmla="*/ 95 w 171"/>
                <a:gd name="T19" fmla="*/ 66 h 199"/>
                <a:gd name="T20" fmla="*/ 114 w 171"/>
                <a:gd name="T21" fmla="*/ 85 h 199"/>
                <a:gd name="T22" fmla="*/ 123 w 171"/>
                <a:gd name="T23" fmla="*/ 85 h 199"/>
                <a:gd name="T24" fmla="*/ 123 w 171"/>
                <a:gd name="T25" fmla="*/ 85 h 199"/>
                <a:gd name="T26" fmla="*/ 123 w 171"/>
                <a:gd name="T27" fmla="*/ 85 h 199"/>
                <a:gd name="T28" fmla="*/ 123 w 171"/>
                <a:gd name="T29" fmla="*/ 95 h 199"/>
                <a:gd name="T30" fmla="*/ 133 w 171"/>
                <a:gd name="T31" fmla="*/ 95 h 199"/>
                <a:gd name="T32" fmla="*/ 133 w 171"/>
                <a:gd name="T33" fmla="*/ 95 h 199"/>
                <a:gd name="T34" fmla="*/ 133 w 171"/>
                <a:gd name="T35" fmla="*/ 104 h 199"/>
                <a:gd name="T36" fmla="*/ 133 w 171"/>
                <a:gd name="T37" fmla="*/ 123 h 199"/>
                <a:gd name="T38" fmla="*/ 152 w 171"/>
                <a:gd name="T39" fmla="*/ 123 h 199"/>
                <a:gd name="T40" fmla="*/ 142 w 171"/>
                <a:gd name="T41" fmla="*/ 132 h 199"/>
                <a:gd name="T42" fmla="*/ 152 w 171"/>
                <a:gd name="T43" fmla="*/ 132 h 199"/>
                <a:gd name="T44" fmla="*/ 171 w 171"/>
                <a:gd name="T45" fmla="*/ 151 h 199"/>
                <a:gd name="T46" fmla="*/ 171 w 171"/>
                <a:gd name="T47" fmla="*/ 189 h 199"/>
                <a:gd name="T48" fmla="*/ 161 w 171"/>
                <a:gd name="T49" fmla="*/ 199 h 199"/>
                <a:gd name="T50" fmla="*/ 152 w 171"/>
                <a:gd name="T51" fmla="*/ 199 h 199"/>
                <a:gd name="T52" fmla="*/ 133 w 171"/>
                <a:gd name="T53" fmla="*/ 189 h 199"/>
                <a:gd name="T54" fmla="*/ 104 w 171"/>
                <a:gd name="T55" fmla="*/ 161 h 199"/>
                <a:gd name="T56" fmla="*/ 86 w 171"/>
                <a:gd name="T57" fmla="*/ 123 h 199"/>
                <a:gd name="T58" fmla="*/ 67 w 171"/>
                <a:gd name="T59" fmla="*/ 95 h 199"/>
                <a:gd name="T60" fmla="*/ 48 w 171"/>
                <a:gd name="T61" fmla="*/ 66 h 199"/>
                <a:gd name="T62" fmla="*/ 38 w 171"/>
                <a:gd name="T63" fmla="*/ 57 h 199"/>
                <a:gd name="T64" fmla="*/ 38 w 171"/>
                <a:gd name="T65" fmla="*/ 57 h 199"/>
                <a:gd name="T66" fmla="*/ 38 w 171"/>
                <a:gd name="T67" fmla="*/ 47 h 19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71"/>
                <a:gd name="T103" fmla="*/ 0 h 199"/>
                <a:gd name="T104" fmla="*/ 171 w 171"/>
                <a:gd name="T105" fmla="*/ 199 h 19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71" h="199">
                  <a:moveTo>
                    <a:pt x="38" y="47"/>
                  </a:moveTo>
                  <a:lnTo>
                    <a:pt x="19" y="28"/>
                  </a:lnTo>
                  <a:lnTo>
                    <a:pt x="0" y="19"/>
                  </a:lnTo>
                  <a:lnTo>
                    <a:pt x="0" y="9"/>
                  </a:lnTo>
                  <a:lnTo>
                    <a:pt x="10" y="0"/>
                  </a:lnTo>
                  <a:lnTo>
                    <a:pt x="10" y="9"/>
                  </a:lnTo>
                  <a:lnTo>
                    <a:pt x="29" y="9"/>
                  </a:lnTo>
                  <a:lnTo>
                    <a:pt x="38" y="9"/>
                  </a:lnTo>
                  <a:lnTo>
                    <a:pt x="48" y="19"/>
                  </a:lnTo>
                  <a:lnTo>
                    <a:pt x="57" y="28"/>
                  </a:lnTo>
                  <a:lnTo>
                    <a:pt x="57" y="38"/>
                  </a:lnTo>
                  <a:lnTo>
                    <a:pt x="76" y="47"/>
                  </a:lnTo>
                  <a:lnTo>
                    <a:pt x="86" y="57"/>
                  </a:lnTo>
                  <a:lnTo>
                    <a:pt x="86" y="66"/>
                  </a:lnTo>
                  <a:lnTo>
                    <a:pt x="95" y="66"/>
                  </a:lnTo>
                  <a:lnTo>
                    <a:pt x="104" y="76"/>
                  </a:lnTo>
                  <a:lnTo>
                    <a:pt x="114" y="85"/>
                  </a:lnTo>
                  <a:lnTo>
                    <a:pt x="123" y="85"/>
                  </a:lnTo>
                  <a:lnTo>
                    <a:pt x="123" y="95"/>
                  </a:lnTo>
                  <a:lnTo>
                    <a:pt x="133" y="95"/>
                  </a:lnTo>
                  <a:lnTo>
                    <a:pt x="133" y="104"/>
                  </a:lnTo>
                  <a:lnTo>
                    <a:pt x="133" y="113"/>
                  </a:lnTo>
                  <a:lnTo>
                    <a:pt x="133" y="123"/>
                  </a:lnTo>
                  <a:lnTo>
                    <a:pt x="152" y="123"/>
                  </a:lnTo>
                  <a:lnTo>
                    <a:pt x="152" y="132"/>
                  </a:lnTo>
                  <a:lnTo>
                    <a:pt x="142" y="132"/>
                  </a:lnTo>
                  <a:lnTo>
                    <a:pt x="152" y="132"/>
                  </a:lnTo>
                  <a:lnTo>
                    <a:pt x="152" y="142"/>
                  </a:lnTo>
                  <a:lnTo>
                    <a:pt x="171" y="151"/>
                  </a:lnTo>
                  <a:lnTo>
                    <a:pt x="171" y="180"/>
                  </a:lnTo>
                  <a:lnTo>
                    <a:pt x="171" y="189"/>
                  </a:lnTo>
                  <a:lnTo>
                    <a:pt x="171" y="199"/>
                  </a:lnTo>
                  <a:lnTo>
                    <a:pt x="161" y="199"/>
                  </a:lnTo>
                  <a:lnTo>
                    <a:pt x="152" y="199"/>
                  </a:lnTo>
                  <a:lnTo>
                    <a:pt x="142" y="199"/>
                  </a:lnTo>
                  <a:lnTo>
                    <a:pt x="133" y="189"/>
                  </a:lnTo>
                  <a:lnTo>
                    <a:pt x="123" y="170"/>
                  </a:lnTo>
                  <a:lnTo>
                    <a:pt x="104" y="161"/>
                  </a:lnTo>
                  <a:lnTo>
                    <a:pt x="95" y="142"/>
                  </a:lnTo>
                  <a:lnTo>
                    <a:pt x="86" y="123"/>
                  </a:lnTo>
                  <a:lnTo>
                    <a:pt x="76" y="104"/>
                  </a:lnTo>
                  <a:lnTo>
                    <a:pt x="67" y="95"/>
                  </a:lnTo>
                  <a:lnTo>
                    <a:pt x="57" y="76"/>
                  </a:lnTo>
                  <a:lnTo>
                    <a:pt x="48" y="66"/>
                  </a:lnTo>
                  <a:lnTo>
                    <a:pt x="38" y="57"/>
                  </a:lnTo>
                  <a:lnTo>
                    <a:pt x="38" y="47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91" name="Freeform 41"/>
            <p:cNvSpPr>
              <a:spLocks/>
            </p:cNvSpPr>
            <p:nvPr/>
          </p:nvSpPr>
          <p:spPr bwMode="auto">
            <a:xfrm>
              <a:off x="4291" y="2340"/>
              <a:ext cx="605" cy="492"/>
            </a:xfrm>
            <a:custGeom>
              <a:avLst/>
              <a:gdLst>
                <a:gd name="T0" fmla="*/ 198 w 605"/>
                <a:gd name="T1" fmla="*/ 104 h 492"/>
                <a:gd name="T2" fmla="*/ 208 w 605"/>
                <a:gd name="T3" fmla="*/ 113 h 492"/>
                <a:gd name="T4" fmla="*/ 208 w 605"/>
                <a:gd name="T5" fmla="*/ 95 h 492"/>
                <a:gd name="T6" fmla="*/ 217 w 605"/>
                <a:gd name="T7" fmla="*/ 95 h 492"/>
                <a:gd name="T8" fmla="*/ 255 w 605"/>
                <a:gd name="T9" fmla="*/ 57 h 492"/>
                <a:gd name="T10" fmla="*/ 274 w 605"/>
                <a:gd name="T11" fmla="*/ 66 h 492"/>
                <a:gd name="T12" fmla="*/ 284 w 605"/>
                <a:gd name="T13" fmla="*/ 76 h 492"/>
                <a:gd name="T14" fmla="*/ 293 w 605"/>
                <a:gd name="T15" fmla="*/ 66 h 492"/>
                <a:gd name="T16" fmla="*/ 312 w 605"/>
                <a:gd name="T17" fmla="*/ 38 h 492"/>
                <a:gd name="T18" fmla="*/ 350 w 605"/>
                <a:gd name="T19" fmla="*/ 19 h 492"/>
                <a:gd name="T20" fmla="*/ 340 w 605"/>
                <a:gd name="T21" fmla="*/ 9 h 492"/>
                <a:gd name="T22" fmla="*/ 350 w 605"/>
                <a:gd name="T23" fmla="*/ 19 h 492"/>
                <a:gd name="T24" fmla="*/ 397 w 605"/>
                <a:gd name="T25" fmla="*/ 19 h 492"/>
                <a:gd name="T26" fmla="*/ 407 w 605"/>
                <a:gd name="T27" fmla="*/ 28 h 492"/>
                <a:gd name="T28" fmla="*/ 416 w 605"/>
                <a:gd name="T29" fmla="*/ 28 h 492"/>
                <a:gd name="T30" fmla="*/ 397 w 605"/>
                <a:gd name="T31" fmla="*/ 47 h 492"/>
                <a:gd name="T32" fmla="*/ 407 w 605"/>
                <a:gd name="T33" fmla="*/ 57 h 492"/>
                <a:gd name="T34" fmla="*/ 397 w 605"/>
                <a:gd name="T35" fmla="*/ 57 h 492"/>
                <a:gd name="T36" fmla="*/ 426 w 605"/>
                <a:gd name="T37" fmla="*/ 104 h 492"/>
                <a:gd name="T38" fmla="*/ 454 w 605"/>
                <a:gd name="T39" fmla="*/ 123 h 492"/>
                <a:gd name="T40" fmla="*/ 482 w 605"/>
                <a:gd name="T41" fmla="*/ 38 h 492"/>
                <a:gd name="T42" fmla="*/ 511 w 605"/>
                <a:gd name="T43" fmla="*/ 19 h 492"/>
                <a:gd name="T44" fmla="*/ 520 w 605"/>
                <a:gd name="T45" fmla="*/ 66 h 492"/>
                <a:gd name="T46" fmla="*/ 530 w 605"/>
                <a:gd name="T47" fmla="*/ 76 h 492"/>
                <a:gd name="T48" fmla="*/ 530 w 605"/>
                <a:gd name="T49" fmla="*/ 95 h 492"/>
                <a:gd name="T50" fmla="*/ 539 w 605"/>
                <a:gd name="T51" fmla="*/ 142 h 492"/>
                <a:gd name="T52" fmla="*/ 568 w 605"/>
                <a:gd name="T53" fmla="*/ 170 h 492"/>
                <a:gd name="T54" fmla="*/ 568 w 605"/>
                <a:gd name="T55" fmla="*/ 199 h 492"/>
                <a:gd name="T56" fmla="*/ 587 w 605"/>
                <a:gd name="T57" fmla="*/ 208 h 492"/>
                <a:gd name="T58" fmla="*/ 605 w 605"/>
                <a:gd name="T59" fmla="*/ 246 h 492"/>
                <a:gd name="T60" fmla="*/ 596 w 605"/>
                <a:gd name="T61" fmla="*/ 293 h 492"/>
                <a:gd name="T62" fmla="*/ 568 w 605"/>
                <a:gd name="T63" fmla="*/ 360 h 492"/>
                <a:gd name="T64" fmla="*/ 492 w 605"/>
                <a:gd name="T65" fmla="*/ 435 h 492"/>
                <a:gd name="T66" fmla="*/ 426 w 605"/>
                <a:gd name="T67" fmla="*/ 483 h 492"/>
                <a:gd name="T68" fmla="*/ 397 w 605"/>
                <a:gd name="T69" fmla="*/ 473 h 492"/>
                <a:gd name="T70" fmla="*/ 388 w 605"/>
                <a:gd name="T71" fmla="*/ 483 h 492"/>
                <a:gd name="T72" fmla="*/ 359 w 605"/>
                <a:gd name="T73" fmla="*/ 483 h 492"/>
                <a:gd name="T74" fmla="*/ 340 w 605"/>
                <a:gd name="T75" fmla="*/ 483 h 492"/>
                <a:gd name="T76" fmla="*/ 331 w 605"/>
                <a:gd name="T77" fmla="*/ 426 h 492"/>
                <a:gd name="T78" fmla="*/ 331 w 605"/>
                <a:gd name="T79" fmla="*/ 407 h 492"/>
                <a:gd name="T80" fmla="*/ 312 w 605"/>
                <a:gd name="T81" fmla="*/ 416 h 492"/>
                <a:gd name="T82" fmla="*/ 340 w 605"/>
                <a:gd name="T83" fmla="*/ 388 h 492"/>
                <a:gd name="T84" fmla="*/ 331 w 605"/>
                <a:gd name="T85" fmla="*/ 388 h 492"/>
                <a:gd name="T86" fmla="*/ 321 w 605"/>
                <a:gd name="T87" fmla="*/ 397 h 492"/>
                <a:gd name="T88" fmla="*/ 303 w 605"/>
                <a:gd name="T89" fmla="*/ 416 h 492"/>
                <a:gd name="T90" fmla="*/ 293 w 605"/>
                <a:gd name="T91" fmla="*/ 379 h 492"/>
                <a:gd name="T92" fmla="*/ 255 w 605"/>
                <a:gd name="T93" fmla="*/ 360 h 492"/>
                <a:gd name="T94" fmla="*/ 198 w 605"/>
                <a:gd name="T95" fmla="*/ 379 h 492"/>
                <a:gd name="T96" fmla="*/ 142 w 605"/>
                <a:gd name="T97" fmla="*/ 397 h 492"/>
                <a:gd name="T98" fmla="*/ 75 w 605"/>
                <a:gd name="T99" fmla="*/ 407 h 492"/>
                <a:gd name="T100" fmla="*/ 9 w 605"/>
                <a:gd name="T101" fmla="*/ 407 h 492"/>
                <a:gd name="T102" fmla="*/ 37 w 605"/>
                <a:gd name="T103" fmla="*/ 360 h 492"/>
                <a:gd name="T104" fmla="*/ 28 w 605"/>
                <a:gd name="T105" fmla="*/ 350 h 492"/>
                <a:gd name="T106" fmla="*/ 19 w 605"/>
                <a:gd name="T107" fmla="*/ 265 h 492"/>
                <a:gd name="T108" fmla="*/ 28 w 605"/>
                <a:gd name="T109" fmla="*/ 274 h 492"/>
                <a:gd name="T110" fmla="*/ 28 w 605"/>
                <a:gd name="T111" fmla="*/ 265 h 492"/>
                <a:gd name="T112" fmla="*/ 28 w 605"/>
                <a:gd name="T113" fmla="*/ 246 h 492"/>
                <a:gd name="T114" fmla="*/ 47 w 605"/>
                <a:gd name="T115" fmla="*/ 199 h 492"/>
                <a:gd name="T116" fmla="*/ 56 w 605"/>
                <a:gd name="T117" fmla="*/ 199 h 492"/>
                <a:gd name="T118" fmla="*/ 75 w 605"/>
                <a:gd name="T119" fmla="*/ 180 h 492"/>
                <a:gd name="T120" fmla="*/ 151 w 605"/>
                <a:gd name="T121" fmla="*/ 161 h 492"/>
                <a:gd name="T122" fmla="*/ 179 w 605"/>
                <a:gd name="T123" fmla="*/ 132 h 49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605"/>
                <a:gd name="T187" fmla="*/ 0 h 492"/>
                <a:gd name="T188" fmla="*/ 605 w 605"/>
                <a:gd name="T189" fmla="*/ 492 h 49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605" h="492">
                  <a:moveTo>
                    <a:pt x="179" y="123"/>
                  </a:moveTo>
                  <a:lnTo>
                    <a:pt x="179" y="113"/>
                  </a:lnTo>
                  <a:lnTo>
                    <a:pt x="189" y="104"/>
                  </a:lnTo>
                  <a:lnTo>
                    <a:pt x="198" y="104"/>
                  </a:lnTo>
                  <a:lnTo>
                    <a:pt x="198" y="113"/>
                  </a:lnTo>
                  <a:lnTo>
                    <a:pt x="208" y="113"/>
                  </a:lnTo>
                  <a:lnTo>
                    <a:pt x="208" y="104"/>
                  </a:lnTo>
                  <a:lnTo>
                    <a:pt x="208" y="95"/>
                  </a:lnTo>
                  <a:lnTo>
                    <a:pt x="217" y="95"/>
                  </a:lnTo>
                  <a:lnTo>
                    <a:pt x="217" y="85"/>
                  </a:lnTo>
                  <a:lnTo>
                    <a:pt x="236" y="76"/>
                  </a:lnTo>
                  <a:lnTo>
                    <a:pt x="236" y="66"/>
                  </a:lnTo>
                  <a:lnTo>
                    <a:pt x="255" y="57"/>
                  </a:lnTo>
                  <a:lnTo>
                    <a:pt x="265" y="57"/>
                  </a:lnTo>
                  <a:lnTo>
                    <a:pt x="274" y="57"/>
                  </a:lnTo>
                  <a:lnTo>
                    <a:pt x="274" y="66"/>
                  </a:lnTo>
                  <a:lnTo>
                    <a:pt x="274" y="76"/>
                  </a:lnTo>
                  <a:lnTo>
                    <a:pt x="284" y="76"/>
                  </a:lnTo>
                  <a:lnTo>
                    <a:pt x="293" y="76"/>
                  </a:lnTo>
                  <a:lnTo>
                    <a:pt x="303" y="66"/>
                  </a:lnTo>
                  <a:lnTo>
                    <a:pt x="293" y="66"/>
                  </a:lnTo>
                  <a:lnTo>
                    <a:pt x="303" y="57"/>
                  </a:lnTo>
                  <a:lnTo>
                    <a:pt x="312" y="47"/>
                  </a:lnTo>
                  <a:lnTo>
                    <a:pt x="312" y="38"/>
                  </a:lnTo>
                  <a:lnTo>
                    <a:pt x="331" y="28"/>
                  </a:lnTo>
                  <a:lnTo>
                    <a:pt x="350" y="28"/>
                  </a:lnTo>
                  <a:lnTo>
                    <a:pt x="350" y="19"/>
                  </a:lnTo>
                  <a:lnTo>
                    <a:pt x="340" y="19"/>
                  </a:lnTo>
                  <a:lnTo>
                    <a:pt x="340" y="9"/>
                  </a:lnTo>
                  <a:lnTo>
                    <a:pt x="350" y="9"/>
                  </a:lnTo>
                  <a:lnTo>
                    <a:pt x="350" y="19"/>
                  </a:lnTo>
                  <a:lnTo>
                    <a:pt x="359" y="19"/>
                  </a:lnTo>
                  <a:lnTo>
                    <a:pt x="378" y="19"/>
                  </a:lnTo>
                  <a:lnTo>
                    <a:pt x="397" y="19"/>
                  </a:lnTo>
                  <a:lnTo>
                    <a:pt x="397" y="28"/>
                  </a:lnTo>
                  <a:lnTo>
                    <a:pt x="407" y="28"/>
                  </a:lnTo>
                  <a:lnTo>
                    <a:pt x="407" y="19"/>
                  </a:lnTo>
                  <a:lnTo>
                    <a:pt x="416" y="19"/>
                  </a:lnTo>
                  <a:lnTo>
                    <a:pt x="416" y="28"/>
                  </a:lnTo>
                  <a:lnTo>
                    <a:pt x="407" y="47"/>
                  </a:lnTo>
                  <a:lnTo>
                    <a:pt x="397" y="47"/>
                  </a:lnTo>
                  <a:lnTo>
                    <a:pt x="397" y="57"/>
                  </a:lnTo>
                  <a:lnTo>
                    <a:pt x="407" y="57"/>
                  </a:lnTo>
                  <a:lnTo>
                    <a:pt x="407" y="66"/>
                  </a:lnTo>
                  <a:lnTo>
                    <a:pt x="397" y="57"/>
                  </a:lnTo>
                  <a:lnTo>
                    <a:pt x="388" y="66"/>
                  </a:lnTo>
                  <a:lnTo>
                    <a:pt x="388" y="85"/>
                  </a:lnTo>
                  <a:lnTo>
                    <a:pt x="416" y="95"/>
                  </a:lnTo>
                  <a:lnTo>
                    <a:pt x="426" y="104"/>
                  </a:lnTo>
                  <a:lnTo>
                    <a:pt x="435" y="104"/>
                  </a:lnTo>
                  <a:lnTo>
                    <a:pt x="445" y="113"/>
                  </a:lnTo>
                  <a:lnTo>
                    <a:pt x="454" y="123"/>
                  </a:lnTo>
                  <a:lnTo>
                    <a:pt x="463" y="113"/>
                  </a:lnTo>
                  <a:lnTo>
                    <a:pt x="473" y="85"/>
                  </a:lnTo>
                  <a:lnTo>
                    <a:pt x="482" y="57"/>
                  </a:lnTo>
                  <a:lnTo>
                    <a:pt x="482" y="38"/>
                  </a:lnTo>
                  <a:lnTo>
                    <a:pt x="492" y="19"/>
                  </a:lnTo>
                  <a:lnTo>
                    <a:pt x="501" y="0"/>
                  </a:lnTo>
                  <a:lnTo>
                    <a:pt x="511" y="0"/>
                  </a:lnTo>
                  <a:lnTo>
                    <a:pt x="511" y="19"/>
                  </a:lnTo>
                  <a:lnTo>
                    <a:pt x="511" y="28"/>
                  </a:lnTo>
                  <a:lnTo>
                    <a:pt x="511" y="38"/>
                  </a:lnTo>
                  <a:lnTo>
                    <a:pt x="511" y="66"/>
                  </a:lnTo>
                  <a:lnTo>
                    <a:pt x="520" y="66"/>
                  </a:lnTo>
                  <a:lnTo>
                    <a:pt x="530" y="66"/>
                  </a:lnTo>
                  <a:lnTo>
                    <a:pt x="530" y="76"/>
                  </a:lnTo>
                  <a:lnTo>
                    <a:pt x="530" y="85"/>
                  </a:lnTo>
                  <a:lnTo>
                    <a:pt x="530" y="95"/>
                  </a:lnTo>
                  <a:lnTo>
                    <a:pt x="539" y="113"/>
                  </a:lnTo>
                  <a:lnTo>
                    <a:pt x="539" y="132"/>
                  </a:lnTo>
                  <a:lnTo>
                    <a:pt x="539" y="142"/>
                  </a:lnTo>
                  <a:lnTo>
                    <a:pt x="539" y="151"/>
                  </a:lnTo>
                  <a:lnTo>
                    <a:pt x="558" y="161"/>
                  </a:lnTo>
                  <a:lnTo>
                    <a:pt x="568" y="170"/>
                  </a:lnTo>
                  <a:lnTo>
                    <a:pt x="568" y="180"/>
                  </a:lnTo>
                  <a:lnTo>
                    <a:pt x="568" y="189"/>
                  </a:lnTo>
                  <a:lnTo>
                    <a:pt x="568" y="199"/>
                  </a:lnTo>
                  <a:lnTo>
                    <a:pt x="577" y="199"/>
                  </a:lnTo>
                  <a:lnTo>
                    <a:pt x="587" y="208"/>
                  </a:lnTo>
                  <a:lnTo>
                    <a:pt x="587" y="227"/>
                  </a:lnTo>
                  <a:lnTo>
                    <a:pt x="596" y="227"/>
                  </a:lnTo>
                  <a:lnTo>
                    <a:pt x="596" y="237"/>
                  </a:lnTo>
                  <a:lnTo>
                    <a:pt x="605" y="246"/>
                  </a:lnTo>
                  <a:lnTo>
                    <a:pt x="605" y="265"/>
                  </a:lnTo>
                  <a:lnTo>
                    <a:pt x="596" y="265"/>
                  </a:lnTo>
                  <a:lnTo>
                    <a:pt x="596" y="274"/>
                  </a:lnTo>
                  <a:lnTo>
                    <a:pt x="596" y="293"/>
                  </a:lnTo>
                  <a:lnTo>
                    <a:pt x="596" y="312"/>
                  </a:lnTo>
                  <a:lnTo>
                    <a:pt x="587" y="331"/>
                  </a:lnTo>
                  <a:lnTo>
                    <a:pt x="577" y="350"/>
                  </a:lnTo>
                  <a:lnTo>
                    <a:pt x="568" y="360"/>
                  </a:lnTo>
                  <a:lnTo>
                    <a:pt x="558" y="369"/>
                  </a:lnTo>
                  <a:lnTo>
                    <a:pt x="549" y="379"/>
                  </a:lnTo>
                  <a:lnTo>
                    <a:pt x="530" y="407"/>
                  </a:lnTo>
                  <a:lnTo>
                    <a:pt x="492" y="435"/>
                  </a:lnTo>
                  <a:lnTo>
                    <a:pt x="473" y="464"/>
                  </a:lnTo>
                  <a:lnTo>
                    <a:pt x="463" y="473"/>
                  </a:lnTo>
                  <a:lnTo>
                    <a:pt x="445" y="473"/>
                  </a:lnTo>
                  <a:lnTo>
                    <a:pt x="426" y="483"/>
                  </a:lnTo>
                  <a:lnTo>
                    <a:pt x="416" y="483"/>
                  </a:lnTo>
                  <a:lnTo>
                    <a:pt x="407" y="492"/>
                  </a:lnTo>
                  <a:lnTo>
                    <a:pt x="397" y="473"/>
                  </a:lnTo>
                  <a:lnTo>
                    <a:pt x="388" y="473"/>
                  </a:lnTo>
                  <a:lnTo>
                    <a:pt x="388" y="483"/>
                  </a:lnTo>
                  <a:lnTo>
                    <a:pt x="369" y="492"/>
                  </a:lnTo>
                  <a:lnTo>
                    <a:pt x="359" y="483"/>
                  </a:lnTo>
                  <a:lnTo>
                    <a:pt x="350" y="483"/>
                  </a:lnTo>
                  <a:lnTo>
                    <a:pt x="340" y="483"/>
                  </a:lnTo>
                  <a:lnTo>
                    <a:pt x="331" y="464"/>
                  </a:lnTo>
                  <a:lnTo>
                    <a:pt x="340" y="454"/>
                  </a:lnTo>
                  <a:lnTo>
                    <a:pt x="340" y="435"/>
                  </a:lnTo>
                  <a:lnTo>
                    <a:pt x="331" y="426"/>
                  </a:lnTo>
                  <a:lnTo>
                    <a:pt x="331" y="416"/>
                  </a:lnTo>
                  <a:lnTo>
                    <a:pt x="331" y="407"/>
                  </a:lnTo>
                  <a:lnTo>
                    <a:pt x="321" y="426"/>
                  </a:lnTo>
                  <a:lnTo>
                    <a:pt x="312" y="426"/>
                  </a:lnTo>
                  <a:lnTo>
                    <a:pt x="312" y="416"/>
                  </a:lnTo>
                  <a:lnTo>
                    <a:pt x="321" y="416"/>
                  </a:lnTo>
                  <a:lnTo>
                    <a:pt x="331" y="407"/>
                  </a:lnTo>
                  <a:lnTo>
                    <a:pt x="340" y="397"/>
                  </a:lnTo>
                  <a:lnTo>
                    <a:pt x="340" y="388"/>
                  </a:lnTo>
                  <a:lnTo>
                    <a:pt x="331" y="388"/>
                  </a:lnTo>
                  <a:lnTo>
                    <a:pt x="321" y="397"/>
                  </a:lnTo>
                  <a:lnTo>
                    <a:pt x="312" y="397"/>
                  </a:lnTo>
                  <a:lnTo>
                    <a:pt x="303" y="416"/>
                  </a:lnTo>
                  <a:lnTo>
                    <a:pt x="293" y="416"/>
                  </a:lnTo>
                  <a:lnTo>
                    <a:pt x="293" y="407"/>
                  </a:lnTo>
                  <a:lnTo>
                    <a:pt x="293" y="397"/>
                  </a:lnTo>
                  <a:lnTo>
                    <a:pt x="293" y="379"/>
                  </a:lnTo>
                  <a:lnTo>
                    <a:pt x="284" y="379"/>
                  </a:lnTo>
                  <a:lnTo>
                    <a:pt x="265" y="369"/>
                  </a:lnTo>
                  <a:lnTo>
                    <a:pt x="255" y="360"/>
                  </a:lnTo>
                  <a:lnTo>
                    <a:pt x="227" y="360"/>
                  </a:lnTo>
                  <a:lnTo>
                    <a:pt x="198" y="379"/>
                  </a:lnTo>
                  <a:lnTo>
                    <a:pt x="170" y="379"/>
                  </a:lnTo>
                  <a:lnTo>
                    <a:pt x="161" y="379"/>
                  </a:lnTo>
                  <a:lnTo>
                    <a:pt x="142" y="397"/>
                  </a:lnTo>
                  <a:lnTo>
                    <a:pt x="123" y="407"/>
                  </a:lnTo>
                  <a:lnTo>
                    <a:pt x="104" y="407"/>
                  </a:lnTo>
                  <a:lnTo>
                    <a:pt x="94" y="407"/>
                  </a:lnTo>
                  <a:lnTo>
                    <a:pt x="75" y="407"/>
                  </a:lnTo>
                  <a:lnTo>
                    <a:pt x="37" y="426"/>
                  </a:lnTo>
                  <a:lnTo>
                    <a:pt x="28" y="426"/>
                  </a:lnTo>
                  <a:lnTo>
                    <a:pt x="19" y="416"/>
                  </a:lnTo>
                  <a:lnTo>
                    <a:pt x="9" y="407"/>
                  </a:lnTo>
                  <a:lnTo>
                    <a:pt x="0" y="397"/>
                  </a:lnTo>
                  <a:lnTo>
                    <a:pt x="19" y="397"/>
                  </a:lnTo>
                  <a:lnTo>
                    <a:pt x="28" y="369"/>
                  </a:lnTo>
                  <a:lnTo>
                    <a:pt x="37" y="360"/>
                  </a:lnTo>
                  <a:lnTo>
                    <a:pt x="28" y="360"/>
                  </a:lnTo>
                  <a:lnTo>
                    <a:pt x="28" y="350"/>
                  </a:lnTo>
                  <a:lnTo>
                    <a:pt x="28" y="312"/>
                  </a:lnTo>
                  <a:lnTo>
                    <a:pt x="28" y="303"/>
                  </a:lnTo>
                  <a:lnTo>
                    <a:pt x="28" y="284"/>
                  </a:lnTo>
                  <a:lnTo>
                    <a:pt x="19" y="265"/>
                  </a:lnTo>
                  <a:lnTo>
                    <a:pt x="28" y="274"/>
                  </a:lnTo>
                  <a:lnTo>
                    <a:pt x="28" y="265"/>
                  </a:lnTo>
                  <a:lnTo>
                    <a:pt x="37" y="265"/>
                  </a:lnTo>
                  <a:lnTo>
                    <a:pt x="28" y="246"/>
                  </a:lnTo>
                  <a:lnTo>
                    <a:pt x="37" y="237"/>
                  </a:lnTo>
                  <a:lnTo>
                    <a:pt x="47" y="218"/>
                  </a:lnTo>
                  <a:lnTo>
                    <a:pt x="47" y="199"/>
                  </a:lnTo>
                  <a:lnTo>
                    <a:pt x="56" y="199"/>
                  </a:lnTo>
                  <a:lnTo>
                    <a:pt x="66" y="189"/>
                  </a:lnTo>
                  <a:lnTo>
                    <a:pt x="75" y="180"/>
                  </a:lnTo>
                  <a:lnTo>
                    <a:pt x="94" y="170"/>
                  </a:lnTo>
                  <a:lnTo>
                    <a:pt x="113" y="170"/>
                  </a:lnTo>
                  <a:lnTo>
                    <a:pt x="123" y="161"/>
                  </a:lnTo>
                  <a:lnTo>
                    <a:pt x="151" y="161"/>
                  </a:lnTo>
                  <a:lnTo>
                    <a:pt x="161" y="151"/>
                  </a:lnTo>
                  <a:lnTo>
                    <a:pt x="170" y="142"/>
                  </a:lnTo>
                  <a:lnTo>
                    <a:pt x="179" y="132"/>
                  </a:lnTo>
                  <a:lnTo>
                    <a:pt x="179" y="123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92" name="Freeform 42"/>
            <p:cNvSpPr>
              <a:spLocks/>
            </p:cNvSpPr>
            <p:nvPr/>
          </p:nvSpPr>
          <p:spPr bwMode="auto">
            <a:xfrm>
              <a:off x="2558" y="1147"/>
              <a:ext cx="104" cy="152"/>
            </a:xfrm>
            <a:custGeom>
              <a:avLst/>
              <a:gdLst>
                <a:gd name="T0" fmla="*/ 85 w 104"/>
                <a:gd name="T1" fmla="*/ 85 h 152"/>
                <a:gd name="T2" fmla="*/ 85 w 104"/>
                <a:gd name="T3" fmla="*/ 104 h 152"/>
                <a:gd name="T4" fmla="*/ 85 w 104"/>
                <a:gd name="T5" fmla="*/ 104 h 152"/>
                <a:gd name="T6" fmla="*/ 104 w 104"/>
                <a:gd name="T7" fmla="*/ 104 h 152"/>
                <a:gd name="T8" fmla="*/ 104 w 104"/>
                <a:gd name="T9" fmla="*/ 114 h 152"/>
                <a:gd name="T10" fmla="*/ 85 w 104"/>
                <a:gd name="T11" fmla="*/ 123 h 152"/>
                <a:gd name="T12" fmla="*/ 95 w 104"/>
                <a:gd name="T13" fmla="*/ 123 h 152"/>
                <a:gd name="T14" fmla="*/ 95 w 104"/>
                <a:gd name="T15" fmla="*/ 133 h 152"/>
                <a:gd name="T16" fmla="*/ 85 w 104"/>
                <a:gd name="T17" fmla="*/ 142 h 152"/>
                <a:gd name="T18" fmla="*/ 47 w 104"/>
                <a:gd name="T19" fmla="*/ 142 h 152"/>
                <a:gd name="T20" fmla="*/ 38 w 104"/>
                <a:gd name="T21" fmla="*/ 142 h 152"/>
                <a:gd name="T22" fmla="*/ 38 w 104"/>
                <a:gd name="T23" fmla="*/ 142 h 152"/>
                <a:gd name="T24" fmla="*/ 38 w 104"/>
                <a:gd name="T25" fmla="*/ 152 h 152"/>
                <a:gd name="T26" fmla="*/ 19 w 104"/>
                <a:gd name="T27" fmla="*/ 152 h 152"/>
                <a:gd name="T28" fmla="*/ 47 w 104"/>
                <a:gd name="T29" fmla="*/ 133 h 152"/>
                <a:gd name="T30" fmla="*/ 47 w 104"/>
                <a:gd name="T31" fmla="*/ 123 h 152"/>
                <a:gd name="T32" fmla="*/ 19 w 104"/>
                <a:gd name="T33" fmla="*/ 123 h 152"/>
                <a:gd name="T34" fmla="*/ 19 w 104"/>
                <a:gd name="T35" fmla="*/ 114 h 152"/>
                <a:gd name="T36" fmla="*/ 38 w 104"/>
                <a:gd name="T37" fmla="*/ 104 h 152"/>
                <a:gd name="T38" fmla="*/ 38 w 104"/>
                <a:gd name="T39" fmla="*/ 95 h 152"/>
                <a:gd name="T40" fmla="*/ 47 w 104"/>
                <a:gd name="T41" fmla="*/ 85 h 152"/>
                <a:gd name="T42" fmla="*/ 38 w 104"/>
                <a:gd name="T43" fmla="*/ 66 h 152"/>
                <a:gd name="T44" fmla="*/ 38 w 104"/>
                <a:gd name="T45" fmla="*/ 66 h 152"/>
                <a:gd name="T46" fmla="*/ 38 w 104"/>
                <a:gd name="T47" fmla="*/ 57 h 152"/>
                <a:gd name="T48" fmla="*/ 19 w 104"/>
                <a:gd name="T49" fmla="*/ 57 h 152"/>
                <a:gd name="T50" fmla="*/ 10 w 104"/>
                <a:gd name="T51" fmla="*/ 57 h 152"/>
                <a:gd name="T52" fmla="*/ 10 w 104"/>
                <a:gd name="T53" fmla="*/ 47 h 152"/>
                <a:gd name="T54" fmla="*/ 10 w 104"/>
                <a:gd name="T55" fmla="*/ 47 h 152"/>
                <a:gd name="T56" fmla="*/ 10 w 104"/>
                <a:gd name="T57" fmla="*/ 38 h 152"/>
                <a:gd name="T58" fmla="*/ 0 w 104"/>
                <a:gd name="T59" fmla="*/ 29 h 152"/>
                <a:gd name="T60" fmla="*/ 10 w 104"/>
                <a:gd name="T61" fmla="*/ 19 h 152"/>
                <a:gd name="T62" fmla="*/ 47 w 104"/>
                <a:gd name="T63" fmla="*/ 0 h 152"/>
                <a:gd name="T64" fmla="*/ 47 w 104"/>
                <a:gd name="T65" fmla="*/ 19 h 152"/>
                <a:gd name="T66" fmla="*/ 57 w 104"/>
                <a:gd name="T67" fmla="*/ 29 h 152"/>
                <a:gd name="T68" fmla="*/ 66 w 104"/>
                <a:gd name="T69" fmla="*/ 29 h 152"/>
                <a:gd name="T70" fmla="*/ 47 w 104"/>
                <a:gd name="T71" fmla="*/ 47 h 152"/>
                <a:gd name="T72" fmla="*/ 76 w 104"/>
                <a:gd name="T73" fmla="*/ 76 h 15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4"/>
                <a:gd name="T112" fmla="*/ 0 h 152"/>
                <a:gd name="T113" fmla="*/ 104 w 104"/>
                <a:gd name="T114" fmla="*/ 152 h 15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4" h="152">
                  <a:moveTo>
                    <a:pt x="66" y="76"/>
                  </a:moveTo>
                  <a:lnTo>
                    <a:pt x="85" y="85"/>
                  </a:lnTo>
                  <a:lnTo>
                    <a:pt x="85" y="104"/>
                  </a:lnTo>
                  <a:lnTo>
                    <a:pt x="104" y="104"/>
                  </a:lnTo>
                  <a:lnTo>
                    <a:pt x="104" y="114"/>
                  </a:lnTo>
                  <a:lnTo>
                    <a:pt x="95" y="123"/>
                  </a:lnTo>
                  <a:lnTo>
                    <a:pt x="85" y="123"/>
                  </a:lnTo>
                  <a:lnTo>
                    <a:pt x="95" y="123"/>
                  </a:lnTo>
                  <a:lnTo>
                    <a:pt x="95" y="133"/>
                  </a:lnTo>
                  <a:lnTo>
                    <a:pt x="85" y="142"/>
                  </a:lnTo>
                  <a:lnTo>
                    <a:pt x="57" y="142"/>
                  </a:lnTo>
                  <a:lnTo>
                    <a:pt x="47" y="142"/>
                  </a:lnTo>
                  <a:lnTo>
                    <a:pt x="38" y="142"/>
                  </a:lnTo>
                  <a:lnTo>
                    <a:pt x="38" y="152"/>
                  </a:lnTo>
                  <a:lnTo>
                    <a:pt x="29" y="152"/>
                  </a:lnTo>
                  <a:lnTo>
                    <a:pt x="19" y="152"/>
                  </a:lnTo>
                  <a:lnTo>
                    <a:pt x="19" y="142"/>
                  </a:lnTo>
                  <a:lnTo>
                    <a:pt x="47" y="133"/>
                  </a:lnTo>
                  <a:lnTo>
                    <a:pt x="47" y="123"/>
                  </a:lnTo>
                  <a:lnTo>
                    <a:pt x="38" y="123"/>
                  </a:lnTo>
                  <a:lnTo>
                    <a:pt x="19" y="123"/>
                  </a:lnTo>
                  <a:lnTo>
                    <a:pt x="19" y="114"/>
                  </a:lnTo>
                  <a:lnTo>
                    <a:pt x="29" y="104"/>
                  </a:lnTo>
                  <a:lnTo>
                    <a:pt x="38" y="104"/>
                  </a:lnTo>
                  <a:lnTo>
                    <a:pt x="38" y="95"/>
                  </a:lnTo>
                  <a:lnTo>
                    <a:pt x="47" y="85"/>
                  </a:lnTo>
                  <a:lnTo>
                    <a:pt x="38" y="85"/>
                  </a:lnTo>
                  <a:lnTo>
                    <a:pt x="38" y="66"/>
                  </a:lnTo>
                  <a:lnTo>
                    <a:pt x="38" y="57"/>
                  </a:lnTo>
                  <a:lnTo>
                    <a:pt x="19" y="57"/>
                  </a:lnTo>
                  <a:lnTo>
                    <a:pt x="10" y="57"/>
                  </a:lnTo>
                  <a:lnTo>
                    <a:pt x="10" y="47"/>
                  </a:lnTo>
                  <a:lnTo>
                    <a:pt x="10" y="38"/>
                  </a:lnTo>
                  <a:lnTo>
                    <a:pt x="0" y="29"/>
                  </a:lnTo>
                  <a:lnTo>
                    <a:pt x="10" y="19"/>
                  </a:lnTo>
                  <a:lnTo>
                    <a:pt x="38" y="0"/>
                  </a:lnTo>
                  <a:lnTo>
                    <a:pt x="47" y="0"/>
                  </a:lnTo>
                  <a:lnTo>
                    <a:pt x="47" y="19"/>
                  </a:lnTo>
                  <a:lnTo>
                    <a:pt x="38" y="19"/>
                  </a:lnTo>
                  <a:lnTo>
                    <a:pt x="57" y="29"/>
                  </a:lnTo>
                  <a:lnTo>
                    <a:pt x="66" y="29"/>
                  </a:lnTo>
                  <a:lnTo>
                    <a:pt x="47" y="47"/>
                  </a:lnTo>
                  <a:lnTo>
                    <a:pt x="66" y="76"/>
                  </a:lnTo>
                  <a:lnTo>
                    <a:pt x="76" y="76"/>
                  </a:lnTo>
                  <a:lnTo>
                    <a:pt x="66" y="76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93" name="Freeform 43"/>
            <p:cNvSpPr>
              <a:spLocks/>
            </p:cNvSpPr>
            <p:nvPr/>
          </p:nvSpPr>
          <p:spPr bwMode="auto">
            <a:xfrm>
              <a:off x="2511" y="1213"/>
              <a:ext cx="57" cy="57"/>
            </a:xfrm>
            <a:custGeom>
              <a:avLst/>
              <a:gdLst>
                <a:gd name="T0" fmla="*/ 28 w 57"/>
                <a:gd name="T1" fmla="*/ 0 h 57"/>
                <a:gd name="T2" fmla="*/ 28 w 57"/>
                <a:gd name="T3" fmla="*/ 0 h 57"/>
                <a:gd name="T4" fmla="*/ 47 w 57"/>
                <a:gd name="T5" fmla="*/ 0 h 57"/>
                <a:gd name="T6" fmla="*/ 47 w 57"/>
                <a:gd name="T7" fmla="*/ 0 h 57"/>
                <a:gd name="T8" fmla="*/ 57 w 57"/>
                <a:gd name="T9" fmla="*/ 0 h 57"/>
                <a:gd name="T10" fmla="*/ 57 w 57"/>
                <a:gd name="T11" fmla="*/ 10 h 57"/>
                <a:gd name="T12" fmla="*/ 47 w 57"/>
                <a:gd name="T13" fmla="*/ 19 h 57"/>
                <a:gd name="T14" fmla="*/ 47 w 57"/>
                <a:gd name="T15" fmla="*/ 29 h 57"/>
                <a:gd name="T16" fmla="*/ 57 w 57"/>
                <a:gd name="T17" fmla="*/ 29 h 57"/>
                <a:gd name="T18" fmla="*/ 57 w 57"/>
                <a:gd name="T19" fmla="*/ 38 h 57"/>
                <a:gd name="T20" fmla="*/ 28 w 57"/>
                <a:gd name="T21" fmla="*/ 57 h 57"/>
                <a:gd name="T22" fmla="*/ 0 w 57"/>
                <a:gd name="T23" fmla="*/ 57 h 57"/>
                <a:gd name="T24" fmla="*/ 0 w 57"/>
                <a:gd name="T25" fmla="*/ 48 h 57"/>
                <a:gd name="T26" fmla="*/ 19 w 57"/>
                <a:gd name="T27" fmla="*/ 38 h 57"/>
                <a:gd name="T28" fmla="*/ 9 w 57"/>
                <a:gd name="T29" fmla="*/ 29 h 57"/>
                <a:gd name="T30" fmla="*/ 0 w 57"/>
                <a:gd name="T31" fmla="*/ 29 h 57"/>
                <a:gd name="T32" fmla="*/ 0 w 57"/>
                <a:gd name="T33" fmla="*/ 29 h 57"/>
                <a:gd name="T34" fmla="*/ 9 w 57"/>
                <a:gd name="T35" fmla="*/ 29 h 57"/>
                <a:gd name="T36" fmla="*/ 9 w 57"/>
                <a:gd name="T37" fmla="*/ 19 h 57"/>
                <a:gd name="T38" fmla="*/ 9 w 57"/>
                <a:gd name="T39" fmla="*/ 19 h 57"/>
                <a:gd name="T40" fmla="*/ 9 w 57"/>
                <a:gd name="T41" fmla="*/ 19 h 57"/>
                <a:gd name="T42" fmla="*/ 19 w 57"/>
                <a:gd name="T43" fmla="*/ 10 h 57"/>
                <a:gd name="T44" fmla="*/ 28 w 57"/>
                <a:gd name="T45" fmla="*/ 19 h 57"/>
                <a:gd name="T46" fmla="*/ 28 w 57"/>
                <a:gd name="T47" fmla="*/ 19 h 57"/>
                <a:gd name="T48" fmla="*/ 28 w 57"/>
                <a:gd name="T49" fmla="*/ 0 h 5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7"/>
                <a:gd name="T76" fmla="*/ 0 h 57"/>
                <a:gd name="T77" fmla="*/ 57 w 57"/>
                <a:gd name="T78" fmla="*/ 57 h 5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7" h="57">
                  <a:moveTo>
                    <a:pt x="28" y="0"/>
                  </a:moveTo>
                  <a:lnTo>
                    <a:pt x="28" y="0"/>
                  </a:lnTo>
                  <a:lnTo>
                    <a:pt x="47" y="0"/>
                  </a:lnTo>
                  <a:lnTo>
                    <a:pt x="57" y="0"/>
                  </a:lnTo>
                  <a:lnTo>
                    <a:pt x="57" y="10"/>
                  </a:lnTo>
                  <a:lnTo>
                    <a:pt x="47" y="19"/>
                  </a:lnTo>
                  <a:lnTo>
                    <a:pt x="47" y="29"/>
                  </a:lnTo>
                  <a:lnTo>
                    <a:pt x="57" y="29"/>
                  </a:lnTo>
                  <a:lnTo>
                    <a:pt x="57" y="38"/>
                  </a:lnTo>
                  <a:lnTo>
                    <a:pt x="28" y="57"/>
                  </a:lnTo>
                  <a:lnTo>
                    <a:pt x="0" y="57"/>
                  </a:lnTo>
                  <a:lnTo>
                    <a:pt x="0" y="48"/>
                  </a:lnTo>
                  <a:lnTo>
                    <a:pt x="19" y="38"/>
                  </a:lnTo>
                  <a:lnTo>
                    <a:pt x="9" y="29"/>
                  </a:lnTo>
                  <a:lnTo>
                    <a:pt x="0" y="29"/>
                  </a:lnTo>
                  <a:lnTo>
                    <a:pt x="9" y="29"/>
                  </a:lnTo>
                  <a:lnTo>
                    <a:pt x="9" y="19"/>
                  </a:lnTo>
                  <a:lnTo>
                    <a:pt x="19" y="10"/>
                  </a:lnTo>
                  <a:lnTo>
                    <a:pt x="28" y="19"/>
                  </a:lnTo>
                  <a:lnTo>
                    <a:pt x="28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94" name="Freeform 44"/>
            <p:cNvSpPr>
              <a:spLocks/>
            </p:cNvSpPr>
            <p:nvPr/>
          </p:nvSpPr>
          <p:spPr bwMode="auto">
            <a:xfrm>
              <a:off x="4158" y="1753"/>
              <a:ext cx="142" cy="256"/>
            </a:xfrm>
            <a:custGeom>
              <a:avLst/>
              <a:gdLst>
                <a:gd name="T0" fmla="*/ 85 w 142"/>
                <a:gd name="T1" fmla="*/ 208 h 256"/>
                <a:gd name="T2" fmla="*/ 85 w 142"/>
                <a:gd name="T3" fmla="*/ 208 h 256"/>
                <a:gd name="T4" fmla="*/ 85 w 142"/>
                <a:gd name="T5" fmla="*/ 208 h 256"/>
                <a:gd name="T6" fmla="*/ 85 w 142"/>
                <a:gd name="T7" fmla="*/ 199 h 256"/>
                <a:gd name="T8" fmla="*/ 104 w 142"/>
                <a:gd name="T9" fmla="*/ 189 h 256"/>
                <a:gd name="T10" fmla="*/ 104 w 142"/>
                <a:gd name="T11" fmla="*/ 180 h 256"/>
                <a:gd name="T12" fmla="*/ 104 w 142"/>
                <a:gd name="T13" fmla="*/ 170 h 256"/>
                <a:gd name="T14" fmla="*/ 104 w 142"/>
                <a:gd name="T15" fmla="*/ 170 h 256"/>
                <a:gd name="T16" fmla="*/ 104 w 142"/>
                <a:gd name="T17" fmla="*/ 142 h 256"/>
                <a:gd name="T18" fmla="*/ 76 w 142"/>
                <a:gd name="T19" fmla="*/ 104 h 256"/>
                <a:gd name="T20" fmla="*/ 57 w 142"/>
                <a:gd name="T21" fmla="*/ 85 h 256"/>
                <a:gd name="T22" fmla="*/ 28 w 142"/>
                <a:gd name="T23" fmla="*/ 66 h 256"/>
                <a:gd name="T24" fmla="*/ 28 w 142"/>
                <a:gd name="T25" fmla="*/ 57 h 256"/>
                <a:gd name="T26" fmla="*/ 38 w 142"/>
                <a:gd name="T27" fmla="*/ 47 h 256"/>
                <a:gd name="T28" fmla="*/ 0 w 142"/>
                <a:gd name="T29" fmla="*/ 28 h 256"/>
                <a:gd name="T30" fmla="*/ 0 w 142"/>
                <a:gd name="T31" fmla="*/ 9 h 256"/>
                <a:gd name="T32" fmla="*/ 10 w 142"/>
                <a:gd name="T33" fmla="*/ 9 h 256"/>
                <a:gd name="T34" fmla="*/ 19 w 142"/>
                <a:gd name="T35" fmla="*/ 9 h 256"/>
                <a:gd name="T36" fmla="*/ 57 w 142"/>
                <a:gd name="T37" fmla="*/ 9 h 256"/>
                <a:gd name="T38" fmla="*/ 66 w 142"/>
                <a:gd name="T39" fmla="*/ 9 h 256"/>
                <a:gd name="T40" fmla="*/ 66 w 142"/>
                <a:gd name="T41" fmla="*/ 19 h 256"/>
                <a:gd name="T42" fmla="*/ 95 w 142"/>
                <a:gd name="T43" fmla="*/ 28 h 256"/>
                <a:gd name="T44" fmla="*/ 85 w 142"/>
                <a:gd name="T45" fmla="*/ 38 h 256"/>
                <a:gd name="T46" fmla="*/ 76 w 142"/>
                <a:gd name="T47" fmla="*/ 38 h 256"/>
                <a:gd name="T48" fmla="*/ 76 w 142"/>
                <a:gd name="T49" fmla="*/ 47 h 256"/>
                <a:gd name="T50" fmla="*/ 66 w 142"/>
                <a:gd name="T51" fmla="*/ 66 h 256"/>
                <a:gd name="T52" fmla="*/ 76 w 142"/>
                <a:gd name="T53" fmla="*/ 85 h 256"/>
                <a:gd name="T54" fmla="*/ 133 w 142"/>
                <a:gd name="T55" fmla="*/ 142 h 256"/>
                <a:gd name="T56" fmla="*/ 133 w 142"/>
                <a:gd name="T57" fmla="*/ 151 h 256"/>
                <a:gd name="T58" fmla="*/ 142 w 142"/>
                <a:gd name="T59" fmla="*/ 180 h 256"/>
                <a:gd name="T60" fmla="*/ 133 w 142"/>
                <a:gd name="T61" fmla="*/ 189 h 256"/>
                <a:gd name="T62" fmla="*/ 133 w 142"/>
                <a:gd name="T63" fmla="*/ 208 h 256"/>
                <a:gd name="T64" fmla="*/ 104 w 142"/>
                <a:gd name="T65" fmla="*/ 218 h 256"/>
                <a:gd name="T66" fmla="*/ 76 w 142"/>
                <a:gd name="T67" fmla="*/ 256 h 256"/>
                <a:gd name="T68" fmla="*/ 66 w 142"/>
                <a:gd name="T69" fmla="*/ 246 h 256"/>
                <a:gd name="T70" fmla="*/ 76 w 142"/>
                <a:gd name="T71" fmla="*/ 237 h 256"/>
                <a:gd name="T72" fmla="*/ 66 w 142"/>
                <a:gd name="T73" fmla="*/ 227 h 256"/>
                <a:gd name="T74" fmla="*/ 57 w 142"/>
                <a:gd name="T75" fmla="*/ 218 h 256"/>
                <a:gd name="T76" fmla="*/ 57 w 142"/>
                <a:gd name="T77" fmla="*/ 218 h 25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42"/>
                <a:gd name="T118" fmla="*/ 0 h 256"/>
                <a:gd name="T119" fmla="*/ 142 w 142"/>
                <a:gd name="T120" fmla="*/ 256 h 25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42" h="256">
                  <a:moveTo>
                    <a:pt x="57" y="218"/>
                  </a:moveTo>
                  <a:lnTo>
                    <a:pt x="85" y="208"/>
                  </a:lnTo>
                  <a:lnTo>
                    <a:pt x="85" y="199"/>
                  </a:lnTo>
                  <a:lnTo>
                    <a:pt x="104" y="189"/>
                  </a:lnTo>
                  <a:lnTo>
                    <a:pt x="104" y="180"/>
                  </a:lnTo>
                  <a:lnTo>
                    <a:pt x="104" y="170"/>
                  </a:lnTo>
                  <a:lnTo>
                    <a:pt x="104" y="151"/>
                  </a:lnTo>
                  <a:lnTo>
                    <a:pt x="104" y="142"/>
                  </a:lnTo>
                  <a:lnTo>
                    <a:pt x="85" y="123"/>
                  </a:lnTo>
                  <a:lnTo>
                    <a:pt x="76" y="104"/>
                  </a:lnTo>
                  <a:lnTo>
                    <a:pt x="66" y="104"/>
                  </a:lnTo>
                  <a:lnTo>
                    <a:pt x="57" y="85"/>
                  </a:lnTo>
                  <a:lnTo>
                    <a:pt x="47" y="85"/>
                  </a:lnTo>
                  <a:lnTo>
                    <a:pt x="28" y="66"/>
                  </a:lnTo>
                  <a:lnTo>
                    <a:pt x="28" y="57"/>
                  </a:lnTo>
                  <a:lnTo>
                    <a:pt x="38" y="57"/>
                  </a:lnTo>
                  <a:lnTo>
                    <a:pt x="38" y="47"/>
                  </a:lnTo>
                  <a:lnTo>
                    <a:pt x="28" y="47"/>
                  </a:lnTo>
                  <a:lnTo>
                    <a:pt x="0" y="28"/>
                  </a:lnTo>
                  <a:lnTo>
                    <a:pt x="0" y="19"/>
                  </a:lnTo>
                  <a:lnTo>
                    <a:pt x="0" y="9"/>
                  </a:lnTo>
                  <a:lnTo>
                    <a:pt x="10" y="9"/>
                  </a:lnTo>
                  <a:lnTo>
                    <a:pt x="19" y="9"/>
                  </a:lnTo>
                  <a:lnTo>
                    <a:pt x="38" y="0"/>
                  </a:lnTo>
                  <a:lnTo>
                    <a:pt x="57" y="9"/>
                  </a:lnTo>
                  <a:lnTo>
                    <a:pt x="66" y="9"/>
                  </a:lnTo>
                  <a:lnTo>
                    <a:pt x="66" y="19"/>
                  </a:lnTo>
                  <a:lnTo>
                    <a:pt x="85" y="28"/>
                  </a:lnTo>
                  <a:lnTo>
                    <a:pt x="95" y="28"/>
                  </a:lnTo>
                  <a:lnTo>
                    <a:pt x="85" y="38"/>
                  </a:lnTo>
                  <a:lnTo>
                    <a:pt x="76" y="38"/>
                  </a:lnTo>
                  <a:lnTo>
                    <a:pt x="76" y="47"/>
                  </a:lnTo>
                  <a:lnTo>
                    <a:pt x="66" y="66"/>
                  </a:lnTo>
                  <a:lnTo>
                    <a:pt x="66" y="76"/>
                  </a:lnTo>
                  <a:lnTo>
                    <a:pt x="76" y="85"/>
                  </a:lnTo>
                  <a:lnTo>
                    <a:pt x="104" y="114"/>
                  </a:lnTo>
                  <a:lnTo>
                    <a:pt x="133" y="142"/>
                  </a:lnTo>
                  <a:lnTo>
                    <a:pt x="133" y="151"/>
                  </a:lnTo>
                  <a:lnTo>
                    <a:pt x="133" y="180"/>
                  </a:lnTo>
                  <a:lnTo>
                    <a:pt x="142" y="180"/>
                  </a:lnTo>
                  <a:lnTo>
                    <a:pt x="133" y="189"/>
                  </a:lnTo>
                  <a:lnTo>
                    <a:pt x="133" y="199"/>
                  </a:lnTo>
                  <a:lnTo>
                    <a:pt x="133" y="208"/>
                  </a:lnTo>
                  <a:lnTo>
                    <a:pt x="114" y="227"/>
                  </a:lnTo>
                  <a:lnTo>
                    <a:pt x="104" y="218"/>
                  </a:lnTo>
                  <a:lnTo>
                    <a:pt x="104" y="227"/>
                  </a:lnTo>
                  <a:lnTo>
                    <a:pt x="76" y="256"/>
                  </a:lnTo>
                  <a:lnTo>
                    <a:pt x="66" y="256"/>
                  </a:lnTo>
                  <a:lnTo>
                    <a:pt x="66" y="246"/>
                  </a:lnTo>
                  <a:lnTo>
                    <a:pt x="76" y="237"/>
                  </a:lnTo>
                  <a:lnTo>
                    <a:pt x="76" y="227"/>
                  </a:lnTo>
                  <a:lnTo>
                    <a:pt x="66" y="227"/>
                  </a:lnTo>
                  <a:lnTo>
                    <a:pt x="57" y="218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95" name="Freeform 45"/>
            <p:cNvSpPr>
              <a:spLocks/>
            </p:cNvSpPr>
            <p:nvPr/>
          </p:nvSpPr>
          <p:spPr bwMode="auto">
            <a:xfrm>
              <a:off x="4101" y="1800"/>
              <a:ext cx="133" cy="265"/>
            </a:xfrm>
            <a:custGeom>
              <a:avLst/>
              <a:gdLst>
                <a:gd name="T0" fmla="*/ 85 w 133"/>
                <a:gd name="T1" fmla="*/ 256 h 265"/>
                <a:gd name="T2" fmla="*/ 85 w 133"/>
                <a:gd name="T3" fmla="*/ 265 h 265"/>
                <a:gd name="T4" fmla="*/ 67 w 133"/>
                <a:gd name="T5" fmla="*/ 246 h 265"/>
                <a:gd name="T6" fmla="*/ 57 w 133"/>
                <a:gd name="T7" fmla="*/ 246 h 265"/>
                <a:gd name="T8" fmla="*/ 38 w 133"/>
                <a:gd name="T9" fmla="*/ 218 h 265"/>
                <a:gd name="T10" fmla="*/ 38 w 133"/>
                <a:gd name="T11" fmla="*/ 218 h 265"/>
                <a:gd name="T12" fmla="*/ 29 w 133"/>
                <a:gd name="T13" fmla="*/ 218 h 265"/>
                <a:gd name="T14" fmla="*/ 29 w 133"/>
                <a:gd name="T15" fmla="*/ 199 h 265"/>
                <a:gd name="T16" fmla="*/ 29 w 133"/>
                <a:gd name="T17" fmla="*/ 171 h 265"/>
                <a:gd name="T18" fmla="*/ 38 w 133"/>
                <a:gd name="T19" fmla="*/ 171 h 265"/>
                <a:gd name="T20" fmla="*/ 38 w 133"/>
                <a:gd name="T21" fmla="*/ 123 h 265"/>
                <a:gd name="T22" fmla="*/ 19 w 133"/>
                <a:gd name="T23" fmla="*/ 104 h 265"/>
                <a:gd name="T24" fmla="*/ 19 w 133"/>
                <a:gd name="T25" fmla="*/ 95 h 265"/>
                <a:gd name="T26" fmla="*/ 19 w 133"/>
                <a:gd name="T27" fmla="*/ 67 h 265"/>
                <a:gd name="T28" fmla="*/ 0 w 133"/>
                <a:gd name="T29" fmla="*/ 19 h 265"/>
                <a:gd name="T30" fmla="*/ 29 w 133"/>
                <a:gd name="T31" fmla="*/ 0 h 265"/>
                <a:gd name="T32" fmla="*/ 48 w 133"/>
                <a:gd name="T33" fmla="*/ 19 h 265"/>
                <a:gd name="T34" fmla="*/ 48 w 133"/>
                <a:gd name="T35" fmla="*/ 19 h 265"/>
                <a:gd name="T36" fmla="*/ 57 w 133"/>
                <a:gd name="T37" fmla="*/ 29 h 265"/>
                <a:gd name="T38" fmla="*/ 57 w 133"/>
                <a:gd name="T39" fmla="*/ 38 h 265"/>
                <a:gd name="T40" fmla="*/ 57 w 133"/>
                <a:gd name="T41" fmla="*/ 48 h 265"/>
                <a:gd name="T42" fmla="*/ 67 w 133"/>
                <a:gd name="T43" fmla="*/ 38 h 265"/>
                <a:gd name="T44" fmla="*/ 67 w 133"/>
                <a:gd name="T45" fmla="*/ 38 h 265"/>
                <a:gd name="T46" fmla="*/ 85 w 133"/>
                <a:gd name="T47" fmla="*/ 38 h 265"/>
                <a:gd name="T48" fmla="*/ 95 w 133"/>
                <a:gd name="T49" fmla="*/ 38 h 265"/>
                <a:gd name="T50" fmla="*/ 114 w 133"/>
                <a:gd name="T51" fmla="*/ 57 h 265"/>
                <a:gd name="T52" fmla="*/ 123 w 133"/>
                <a:gd name="T53" fmla="*/ 85 h 265"/>
                <a:gd name="T54" fmla="*/ 123 w 133"/>
                <a:gd name="T55" fmla="*/ 85 h 265"/>
                <a:gd name="T56" fmla="*/ 133 w 133"/>
                <a:gd name="T57" fmla="*/ 114 h 265"/>
                <a:gd name="T58" fmla="*/ 114 w 133"/>
                <a:gd name="T59" fmla="*/ 104 h 265"/>
                <a:gd name="T60" fmla="*/ 85 w 133"/>
                <a:gd name="T61" fmla="*/ 133 h 265"/>
                <a:gd name="T62" fmla="*/ 85 w 133"/>
                <a:gd name="T63" fmla="*/ 142 h 265"/>
                <a:gd name="T64" fmla="*/ 95 w 133"/>
                <a:gd name="T65" fmla="*/ 152 h 265"/>
                <a:gd name="T66" fmla="*/ 67 w 133"/>
                <a:gd name="T67" fmla="*/ 133 h 265"/>
                <a:gd name="T68" fmla="*/ 57 w 133"/>
                <a:gd name="T69" fmla="*/ 123 h 265"/>
                <a:gd name="T70" fmla="*/ 48 w 133"/>
                <a:gd name="T71" fmla="*/ 123 h 265"/>
                <a:gd name="T72" fmla="*/ 48 w 133"/>
                <a:gd name="T73" fmla="*/ 152 h 265"/>
                <a:gd name="T74" fmla="*/ 38 w 133"/>
                <a:gd name="T75" fmla="*/ 199 h 265"/>
                <a:gd name="T76" fmla="*/ 57 w 133"/>
                <a:gd name="T77" fmla="*/ 199 h 265"/>
                <a:gd name="T78" fmla="*/ 67 w 133"/>
                <a:gd name="T79" fmla="*/ 218 h 265"/>
                <a:gd name="T80" fmla="*/ 76 w 133"/>
                <a:gd name="T81" fmla="*/ 237 h 265"/>
                <a:gd name="T82" fmla="*/ 95 w 133"/>
                <a:gd name="T83" fmla="*/ 256 h 26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33"/>
                <a:gd name="T127" fmla="*/ 0 h 265"/>
                <a:gd name="T128" fmla="*/ 133 w 133"/>
                <a:gd name="T129" fmla="*/ 265 h 26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33" h="265">
                  <a:moveTo>
                    <a:pt x="95" y="256"/>
                  </a:moveTo>
                  <a:lnTo>
                    <a:pt x="85" y="256"/>
                  </a:lnTo>
                  <a:lnTo>
                    <a:pt x="85" y="265"/>
                  </a:lnTo>
                  <a:lnTo>
                    <a:pt x="76" y="265"/>
                  </a:lnTo>
                  <a:lnTo>
                    <a:pt x="67" y="246"/>
                  </a:lnTo>
                  <a:lnTo>
                    <a:pt x="57" y="246"/>
                  </a:lnTo>
                  <a:lnTo>
                    <a:pt x="48" y="227"/>
                  </a:lnTo>
                  <a:lnTo>
                    <a:pt x="38" y="218"/>
                  </a:lnTo>
                  <a:lnTo>
                    <a:pt x="29" y="218"/>
                  </a:lnTo>
                  <a:lnTo>
                    <a:pt x="29" y="199"/>
                  </a:lnTo>
                  <a:lnTo>
                    <a:pt x="29" y="171"/>
                  </a:lnTo>
                  <a:lnTo>
                    <a:pt x="38" y="171"/>
                  </a:lnTo>
                  <a:lnTo>
                    <a:pt x="38" y="142"/>
                  </a:lnTo>
                  <a:lnTo>
                    <a:pt x="38" y="123"/>
                  </a:lnTo>
                  <a:lnTo>
                    <a:pt x="29" y="114"/>
                  </a:lnTo>
                  <a:lnTo>
                    <a:pt x="19" y="104"/>
                  </a:lnTo>
                  <a:lnTo>
                    <a:pt x="19" y="95"/>
                  </a:lnTo>
                  <a:lnTo>
                    <a:pt x="19" y="85"/>
                  </a:lnTo>
                  <a:lnTo>
                    <a:pt x="19" y="67"/>
                  </a:lnTo>
                  <a:lnTo>
                    <a:pt x="0" y="48"/>
                  </a:lnTo>
                  <a:lnTo>
                    <a:pt x="0" y="19"/>
                  </a:lnTo>
                  <a:lnTo>
                    <a:pt x="29" y="10"/>
                  </a:lnTo>
                  <a:lnTo>
                    <a:pt x="29" y="0"/>
                  </a:lnTo>
                  <a:lnTo>
                    <a:pt x="38" y="19"/>
                  </a:lnTo>
                  <a:lnTo>
                    <a:pt x="48" y="19"/>
                  </a:lnTo>
                  <a:lnTo>
                    <a:pt x="57" y="19"/>
                  </a:lnTo>
                  <a:lnTo>
                    <a:pt x="57" y="29"/>
                  </a:lnTo>
                  <a:lnTo>
                    <a:pt x="57" y="38"/>
                  </a:lnTo>
                  <a:lnTo>
                    <a:pt x="57" y="48"/>
                  </a:lnTo>
                  <a:lnTo>
                    <a:pt x="67" y="38"/>
                  </a:lnTo>
                  <a:lnTo>
                    <a:pt x="76" y="48"/>
                  </a:lnTo>
                  <a:lnTo>
                    <a:pt x="85" y="38"/>
                  </a:lnTo>
                  <a:lnTo>
                    <a:pt x="95" y="38"/>
                  </a:lnTo>
                  <a:lnTo>
                    <a:pt x="95" y="48"/>
                  </a:lnTo>
                  <a:lnTo>
                    <a:pt x="114" y="57"/>
                  </a:lnTo>
                  <a:lnTo>
                    <a:pt x="114" y="67"/>
                  </a:lnTo>
                  <a:lnTo>
                    <a:pt x="123" y="85"/>
                  </a:lnTo>
                  <a:lnTo>
                    <a:pt x="123" y="95"/>
                  </a:lnTo>
                  <a:lnTo>
                    <a:pt x="133" y="114"/>
                  </a:lnTo>
                  <a:lnTo>
                    <a:pt x="123" y="114"/>
                  </a:lnTo>
                  <a:lnTo>
                    <a:pt x="114" y="104"/>
                  </a:lnTo>
                  <a:lnTo>
                    <a:pt x="85" y="104"/>
                  </a:lnTo>
                  <a:lnTo>
                    <a:pt x="85" y="133"/>
                  </a:lnTo>
                  <a:lnTo>
                    <a:pt x="85" y="142"/>
                  </a:lnTo>
                  <a:lnTo>
                    <a:pt x="95" y="152"/>
                  </a:lnTo>
                  <a:lnTo>
                    <a:pt x="85" y="152"/>
                  </a:lnTo>
                  <a:lnTo>
                    <a:pt x="67" y="133"/>
                  </a:lnTo>
                  <a:lnTo>
                    <a:pt x="57" y="123"/>
                  </a:lnTo>
                  <a:lnTo>
                    <a:pt x="48" y="123"/>
                  </a:lnTo>
                  <a:lnTo>
                    <a:pt x="48" y="142"/>
                  </a:lnTo>
                  <a:lnTo>
                    <a:pt x="48" y="152"/>
                  </a:lnTo>
                  <a:lnTo>
                    <a:pt x="38" y="180"/>
                  </a:lnTo>
                  <a:lnTo>
                    <a:pt x="38" y="199"/>
                  </a:lnTo>
                  <a:lnTo>
                    <a:pt x="57" y="199"/>
                  </a:lnTo>
                  <a:lnTo>
                    <a:pt x="57" y="209"/>
                  </a:lnTo>
                  <a:lnTo>
                    <a:pt x="67" y="218"/>
                  </a:lnTo>
                  <a:lnTo>
                    <a:pt x="67" y="227"/>
                  </a:lnTo>
                  <a:lnTo>
                    <a:pt x="76" y="237"/>
                  </a:lnTo>
                  <a:lnTo>
                    <a:pt x="85" y="246"/>
                  </a:lnTo>
                  <a:lnTo>
                    <a:pt x="95" y="256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96" name="Freeform 46"/>
            <p:cNvSpPr>
              <a:spLocks/>
            </p:cNvSpPr>
            <p:nvPr/>
          </p:nvSpPr>
          <p:spPr bwMode="auto">
            <a:xfrm>
              <a:off x="4158" y="2046"/>
              <a:ext cx="66" cy="95"/>
            </a:xfrm>
            <a:custGeom>
              <a:avLst/>
              <a:gdLst>
                <a:gd name="T0" fmla="*/ 28 w 66"/>
                <a:gd name="T1" fmla="*/ 10 h 95"/>
                <a:gd name="T2" fmla="*/ 28 w 66"/>
                <a:gd name="T3" fmla="*/ 10 h 95"/>
                <a:gd name="T4" fmla="*/ 28 w 66"/>
                <a:gd name="T5" fmla="*/ 19 h 95"/>
                <a:gd name="T6" fmla="*/ 19 w 66"/>
                <a:gd name="T7" fmla="*/ 19 h 95"/>
                <a:gd name="T8" fmla="*/ 10 w 66"/>
                <a:gd name="T9" fmla="*/ 0 h 95"/>
                <a:gd name="T10" fmla="*/ 0 w 66"/>
                <a:gd name="T11" fmla="*/ 0 h 95"/>
                <a:gd name="T12" fmla="*/ 0 w 66"/>
                <a:gd name="T13" fmla="*/ 0 h 95"/>
                <a:gd name="T14" fmla="*/ 10 w 66"/>
                <a:gd name="T15" fmla="*/ 10 h 95"/>
                <a:gd name="T16" fmla="*/ 10 w 66"/>
                <a:gd name="T17" fmla="*/ 29 h 95"/>
                <a:gd name="T18" fmla="*/ 19 w 66"/>
                <a:gd name="T19" fmla="*/ 48 h 95"/>
                <a:gd name="T20" fmla="*/ 47 w 66"/>
                <a:gd name="T21" fmla="*/ 76 h 95"/>
                <a:gd name="T22" fmla="*/ 57 w 66"/>
                <a:gd name="T23" fmla="*/ 86 h 95"/>
                <a:gd name="T24" fmla="*/ 66 w 66"/>
                <a:gd name="T25" fmla="*/ 95 h 95"/>
                <a:gd name="T26" fmla="*/ 66 w 66"/>
                <a:gd name="T27" fmla="*/ 95 h 95"/>
                <a:gd name="T28" fmla="*/ 66 w 66"/>
                <a:gd name="T29" fmla="*/ 86 h 95"/>
                <a:gd name="T30" fmla="*/ 66 w 66"/>
                <a:gd name="T31" fmla="*/ 76 h 95"/>
                <a:gd name="T32" fmla="*/ 57 w 66"/>
                <a:gd name="T33" fmla="*/ 57 h 95"/>
                <a:gd name="T34" fmla="*/ 57 w 66"/>
                <a:gd name="T35" fmla="*/ 48 h 95"/>
                <a:gd name="T36" fmla="*/ 57 w 66"/>
                <a:gd name="T37" fmla="*/ 38 h 95"/>
                <a:gd name="T38" fmla="*/ 57 w 66"/>
                <a:gd name="T39" fmla="*/ 29 h 95"/>
                <a:gd name="T40" fmla="*/ 47 w 66"/>
                <a:gd name="T41" fmla="*/ 10 h 95"/>
                <a:gd name="T42" fmla="*/ 38 w 66"/>
                <a:gd name="T43" fmla="*/ 10 h 95"/>
                <a:gd name="T44" fmla="*/ 38 w 66"/>
                <a:gd name="T45" fmla="*/ 10 h 95"/>
                <a:gd name="T46" fmla="*/ 28 w 66"/>
                <a:gd name="T47" fmla="*/ 10 h 9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6"/>
                <a:gd name="T73" fmla="*/ 0 h 95"/>
                <a:gd name="T74" fmla="*/ 66 w 66"/>
                <a:gd name="T75" fmla="*/ 95 h 9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6" h="95">
                  <a:moveTo>
                    <a:pt x="28" y="10"/>
                  </a:moveTo>
                  <a:lnTo>
                    <a:pt x="28" y="10"/>
                  </a:lnTo>
                  <a:lnTo>
                    <a:pt x="28" y="19"/>
                  </a:lnTo>
                  <a:lnTo>
                    <a:pt x="19" y="19"/>
                  </a:lnTo>
                  <a:lnTo>
                    <a:pt x="10" y="0"/>
                  </a:lnTo>
                  <a:lnTo>
                    <a:pt x="0" y="0"/>
                  </a:lnTo>
                  <a:lnTo>
                    <a:pt x="10" y="10"/>
                  </a:lnTo>
                  <a:lnTo>
                    <a:pt x="10" y="29"/>
                  </a:lnTo>
                  <a:lnTo>
                    <a:pt x="19" y="48"/>
                  </a:lnTo>
                  <a:lnTo>
                    <a:pt x="47" y="76"/>
                  </a:lnTo>
                  <a:lnTo>
                    <a:pt x="57" y="86"/>
                  </a:lnTo>
                  <a:lnTo>
                    <a:pt x="66" y="95"/>
                  </a:lnTo>
                  <a:lnTo>
                    <a:pt x="66" y="86"/>
                  </a:lnTo>
                  <a:lnTo>
                    <a:pt x="66" y="76"/>
                  </a:lnTo>
                  <a:lnTo>
                    <a:pt x="57" y="57"/>
                  </a:lnTo>
                  <a:lnTo>
                    <a:pt x="57" y="48"/>
                  </a:lnTo>
                  <a:lnTo>
                    <a:pt x="57" y="38"/>
                  </a:lnTo>
                  <a:lnTo>
                    <a:pt x="57" y="29"/>
                  </a:lnTo>
                  <a:lnTo>
                    <a:pt x="47" y="10"/>
                  </a:lnTo>
                  <a:lnTo>
                    <a:pt x="38" y="10"/>
                  </a:lnTo>
                  <a:lnTo>
                    <a:pt x="28" y="1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97" name="Freeform 47"/>
            <p:cNvSpPr>
              <a:spLocks/>
            </p:cNvSpPr>
            <p:nvPr/>
          </p:nvSpPr>
          <p:spPr bwMode="auto">
            <a:xfrm>
              <a:off x="4300" y="2084"/>
              <a:ext cx="152" cy="142"/>
            </a:xfrm>
            <a:custGeom>
              <a:avLst/>
              <a:gdLst>
                <a:gd name="T0" fmla="*/ 95 w 152"/>
                <a:gd name="T1" fmla="*/ 0 h 142"/>
                <a:gd name="T2" fmla="*/ 76 w 152"/>
                <a:gd name="T3" fmla="*/ 57 h 142"/>
                <a:gd name="T4" fmla="*/ 57 w 152"/>
                <a:gd name="T5" fmla="*/ 48 h 142"/>
                <a:gd name="T6" fmla="*/ 10 w 152"/>
                <a:gd name="T7" fmla="*/ 57 h 142"/>
                <a:gd name="T8" fmla="*/ 10 w 152"/>
                <a:gd name="T9" fmla="*/ 38 h 142"/>
                <a:gd name="T10" fmla="*/ 10 w 152"/>
                <a:gd name="T11" fmla="*/ 38 h 142"/>
                <a:gd name="T12" fmla="*/ 0 w 152"/>
                <a:gd name="T13" fmla="*/ 48 h 142"/>
                <a:gd name="T14" fmla="*/ 0 w 152"/>
                <a:gd name="T15" fmla="*/ 76 h 142"/>
                <a:gd name="T16" fmla="*/ 10 w 152"/>
                <a:gd name="T17" fmla="*/ 85 h 142"/>
                <a:gd name="T18" fmla="*/ 10 w 152"/>
                <a:gd name="T19" fmla="*/ 95 h 142"/>
                <a:gd name="T20" fmla="*/ 19 w 152"/>
                <a:gd name="T21" fmla="*/ 95 h 142"/>
                <a:gd name="T22" fmla="*/ 10 w 152"/>
                <a:gd name="T23" fmla="*/ 104 h 142"/>
                <a:gd name="T24" fmla="*/ 19 w 152"/>
                <a:gd name="T25" fmla="*/ 104 h 142"/>
                <a:gd name="T26" fmla="*/ 19 w 152"/>
                <a:gd name="T27" fmla="*/ 123 h 142"/>
                <a:gd name="T28" fmla="*/ 38 w 152"/>
                <a:gd name="T29" fmla="*/ 123 h 142"/>
                <a:gd name="T30" fmla="*/ 38 w 152"/>
                <a:gd name="T31" fmla="*/ 123 h 142"/>
                <a:gd name="T32" fmla="*/ 57 w 152"/>
                <a:gd name="T33" fmla="*/ 123 h 142"/>
                <a:gd name="T34" fmla="*/ 76 w 152"/>
                <a:gd name="T35" fmla="*/ 133 h 142"/>
                <a:gd name="T36" fmla="*/ 85 w 152"/>
                <a:gd name="T37" fmla="*/ 133 h 142"/>
                <a:gd name="T38" fmla="*/ 85 w 152"/>
                <a:gd name="T39" fmla="*/ 142 h 142"/>
                <a:gd name="T40" fmla="*/ 104 w 152"/>
                <a:gd name="T41" fmla="*/ 133 h 142"/>
                <a:gd name="T42" fmla="*/ 114 w 152"/>
                <a:gd name="T43" fmla="*/ 133 h 142"/>
                <a:gd name="T44" fmla="*/ 114 w 152"/>
                <a:gd name="T45" fmla="*/ 123 h 142"/>
                <a:gd name="T46" fmla="*/ 114 w 152"/>
                <a:gd name="T47" fmla="*/ 114 h 142"/>
                <a:gd name="T48" fmla="*/ 114 w 152"/>
                <a:gd name="T49" fmla="*/ 104 h 142"/>
                <a:gd name="T50" fmla="*/ 133 w 152"/>
                <a:gd name="T51" fmla="*/ 76 h 142"/>
                <a:gd name="T52" fmla="*/ 142 w 152"/>
                <a:gd name="T53" fmla="*/ 57 h 142"/>
                <a:gd name="T54" fmla="*/ 152 w 152"/>
                <a:gd name="T55" fmla="*/ 57 h 142"/>
                <a:gd name="T56" fmla="*/ 152 w 152"/>
                <a:gd name="T57" fmla="*/ 57 h 142"/>
                <a:gd name="T58" fmla="*/ 133 w 152"/>
                <a:gd name="T59" fmla="*/ 38 h 142"/>
                <a:gd name="T60" fmla="*/ 142 w 152"/>
                <a:gd name="T61" fmla="*/ 29 h 142"/>
                <a:gd name="T62" fmla="*/ 123 w 152"/>
                <a:gd name="T63" fmla="*/ 10 h 142"/>
                <a:gd name="T64" fmla="*/ 123 w 152"/>
                <a:gd name="T65" fmla="*/ 10 h 14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2"/>
                <a:gd name="T100" fmla="*/ 0 h 142"/>
                <a:gd name="T101" fmla="*/ 152 w 152"/>
                <a:gd name="T102" fmla="*/ 142 h 14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2" h="142">
                  <a:moveTo>
                    <a:pt x="114" y="0"/>
                  </a:moveTo>
                  <a:lnTo>
                    <a:pt x="95" y="0"/>
                  </a:lnTo>
                  <a:lnTo>
                    <a:pt x="85" y="19"/>
                  </a:lnTo>
                  <a:lnTo>
                    <a:pt x="76" y="57"/>
                  </a:lnTo>
                  <a:lnTo>
                    <a:pt x="66" y="48"/>
                  </a:lnTo>
                  <a:lnTo>
                    <a:pt x="57" y="48"/>
                  </a:lnTo>
                  <a:lnTo>
                    <a:pt x="38" y="57"/>
                  </a:lnTo>
                  <a:lnTo>
                    <a:pt x="10" y="57"/>
                  </a:lnTo>
                  <a:lnTo>
                    <a:pt x="10" y="48"/>
                  </a:lnTo>
                  <a:lnTo>
                    <a:pt x="10" y="38"/>
                  </a:lnTo>
                  <a:lnTo>
                    <a:pt x="0" y="48"/>
                  </a:lnTo>
                  <a:lnTo>
                    <a:pt x="0" y="67"/>
                  </a:lnTo>
                  <a:lnTo>
                    <a:pt x="0" y="76"/>
                  </a:lnTo>
                  <a:lnTo>
                    <a:pt x="0" y="85"/>
                  </a:lnTo>
                  <a:lnTo>
                    <a:pt x="10" y="85"/>
                  </a:lnTo>
                  <a:lnTo>
                    <a:pt x="10" y="95"/>
                  </a:lnTo>
                  <a:lnTo>
                    <a:pt x="19" y="95"/>
                  </a:lnTo>
                  <a:lnTo>
                    <a:pt x="10" y="104"/>
                  </a:lnTo>
                  <a:lnTo>
                    <a:pt x="19" y="114"/>
                  </a:lnTo>
                  <a:lnTo>
                    <a:pt x="19" y="104"/>
                  </a:lnTo>
                  <a:lnTo>
                    <a:pt x="19" y="114"/>
                  </a:lnTo>
                  <a:lnTo>
                    <a:pt x="19" y="123"/>
                  </a:lnTo>
                  <a:lnTo>
                    <a:pt x="28" y="123"/>
                  </a:lnTo>
                  <a:lnTo>
                    <a:pt x="38" y="123"/>
                  </a:lnTo>
                  <a:lnTo>
                    <a:pt x="38" y="133"/>
                  </a:lnTo>
                  <a:lnTo>
                    <a:pt x="57" y="123"/>
                  </a:lnTo>
                  <a:lnTo>
                    <a:pt x="66" y="123"/>
                  </a:lnTo>
                  <a:lnTo>
                    <a:pt x="76" y="133"/>
                  </a:lnTo>
                  <a:lnTo>
                    <a:pt x="85" y="133"/>
                  </a:lnTo>
                  <a:lnTo>
                    <a:pt x="85" y="142"/>
                  </a:lnTo>
                  <a:lnTo>
                    <a:pt x="95" y="142"/>
                  </a:lnTo>
                  <a:lnTo>
                    <a:pt x="104" y="133"/>
                  </a:lnTo>
                  <a:lnTo>
                    <a:pt x="114" y="133"/>
                  </a:lnTo>
                  <a:lnTo>
                    <a:pt x="104" y="123"/>
                  </a:lnTo>
                  <a:lnTo>
                    <a:pt x="114" y="123"/>
                  </a:lnTo>
                  <a:lnTo>
                    <a:pt x="114" y="114"/>
                  </a:lnTo>
                  <a:lnTo>
                    <a:pt x="114" y="104"/>
                  </a:lnTo>
                  <a:lnTo>
                    <a:pt x="123" y="95"/>
                  </a:lnTo>
                  <a:lnTo>
                    <a:pt x="133" y="76"/>
                  </a:lnTo>
                  <a:lnTo>
                    <a:pt x="133" y="57"/>
                  </a:lnTo>
                  <a:lnTo>
                    <a:pt x="142" y="57"/>
                  </a:lnTo>
                  <a:lnTo>
                    <a:pt x="152" y="57"/>
                  </a:lnTo>
                  <a:lnTo>
                    <a:pt x="133" y="48"/>
                  </a:lnTo>
                  <a:lnTo>
                    <a:pt x="133" y="38"/>
                  </a:lnTo>
                  <a:lnTo>
                    <a:pt x="142" y="29"/>
                  </a:lnTo>
                  <a:lnTo>
                    <a:pt x="123" y="29"/>
                  </a:lnTo>
                  <a:lnTo>
                    <a:pt x="123" y="10"/>
                  </a:lnTo>
                  <a:lnTo>
                    <a:pt x="114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98" name="Freeform 48"/>
            <p:cNvSpPr>
              <a:spLocks/>
            </p:cNvSpPr>
            <p:nvPr/>
          </p:nvSpPr>
          <p:spPr bwMode="auto">
            <a:xfrm>
              <a:off x="4631" y="2160"/>
              <a:ext cx="152" cy="161"/>
            </a:xfrm>
            <a:custGeom>
              <a:avLst/>
              <a:gdLst>
                <a:gd name="T0" fmla="*/ 152 w 152"/>
                <a:gd name="T1" fmla="*/ 114 h 161"/>
                <a:gd name="T2" fmla="*/ 152 w 152"/>
                <a:gd name="T3" fmla="*/ 123 h 161"/>
                <a:gd name="T4" fmla="*/ 152 w 152"/>
                <a:gd name="T5" fmla="*/ 133 h 161"/>
                <a:gd name="T6" fmla="*/ 152 w 152"/>
                <a:gd name="T7" fmla="*/ 161 h 161"/>
                <a:gd name="T8" fmla="*/ 133 w 152"/>
                <a:gd name="T9" fmla="*/ 151 h 161"/>
                <a:gd name="T10" fmla="*/ 133 w 152"/>
                <a:gd name="T11" fmla="*/ 142 h 161"/>
                <a:gd name="T12" fmla="*/ 114 w 152"/>
                <a:gd name="T13" fmla="*/ 142 h 161"/>
                <a:gd name="T14" fmla="*/ 95 w 152"/>
                <a:gd name="T15" fmla="*/ 142 h 161"/>
                <a:gd name="T16" fmla="*/ 105 w 152"/>
                <a:gd name="T17" fmla="*/ 123 h 161"/>
                <a:gd name="T18" fmla="*/ 114 w 152"/>
                <a:gd name="T19" fmla="*/ 123 h 161"/>
                <a:gd name="T20" fmla="*/ 105 w 152"/>
                <a:gd name="T21" fmla="*/ 104 h 161"/>
                <a:gd name="T22" fmla="*/ 95 w 152"/>
                <a:gd name="T23" fmla="*/ 85 h 161"/>
                <a:gd name="T24" fmla="*/ 57 w 152"/>
                <a:gd name="T25" fmla="*/ 66 h 161"/>
                <a:gd name="T26" fmla="*/ 48 w 152"/>
                <a:gd name="T27" fmla="*/ 66 h 161"/>
                <a:gd name="T28" fmla="*/ 38 w 152"/>
                <a:gd name="T29" fmla="*/ 66 h 161"/>
                <a:gd name="T30" fmla="*/ 48 w 152"/>
                <a:gd name="T31" fmla="*/ 57 h 161"/>
                <a:gd name="T32" fmla="*/ 29 w 152"/>
                <a:gd name="T33" fmla="*/ 76 h 161"/>
                <a:gd name="T34" fmla="*/ 29 w 152"/>
                <a:gd name="T35" fmla="*/ 66 h 161"/>
                <a:gd name="T36" fmla="*/ 29 w 152"/>
                <a:gd name="T37" fmla="*/ 57 h 161"/>
                <a:gd name="T38" fmla="*/ 19 w 152"/>
                <a:gd name="T39" fmla="*/ 47 h 161"/>
                <a:gd name="T40" fmla="*/ 19 w 152"/>
                <a:gd name="T41" fmla="*/ 47 h 161"/>
                <a:gd name="T42" fmla="*/ 29 w 152"/>
                <a:gd name="T43" fmla="*/ 47 h 161"/>
                <a:gd name="T44" fmla="*/ 38 w 152"/>
                <a:gd name="T45" fmla="*/ 38 h 161"/>
                <a:gd name="T46" fmla="*/ 48 w 152"/>
                <a:gd name="T47" fmla="*/ 47 h 161"/>
                <a:gd name="T48" fmla="*/ 48 w 152"/>
                <a:gd name="T49" fmla="*/ 38 h 161"/>
                <a:gd name="T50" fmla="*/ 10 w 152"/>
                <a:gd name="T51" fmla="*/ 38 h 161"/>
                <a:gd name="T52" fmla="*/ 10 w 152"/>
                <a:gd name="T53" fmla="*/ 28 h 161"/>
                <a:gd name="T54" fmla="*/ 0 w 152"/>
                <a:gd name="T55" fmla="*/ 19 h 161"/>
                <a:gd name="T56" fmla="*/ 0 w 152"/>
                <a:gd name="T57" fmla="*/ 19 h 161"/>
                <a:gd name="T58" fmla="*/ 10 w 152"/>
                <a:gd name="T59" fmla="*/ 9 h 161"/>
                <a:gd name="T60" fmla="*/ 38 w 152"/>
                <a:gd name="T61" fmla="*/ 9 h 161"/>
                <a:gd name="T62" fmla="*/ 48 w 152"/>
                <a:gd name="T63" fmla="*/ 9 h 161"/>
                <a:gd name="T64" fmla="*/ 48 w 152"/>
                <a:gd name="T65" fmla="*/ 38 h 161"/>
                <a:gd name="T66" fmla="*/ 57 w 152"/>
                <a:gd name="T67" fmla="*/ 47 h 161"/>
                <a:gd name="T68" fmla="*/ 67 w 152"/>
                <a:gd name="T69" fmla="*/ 57 h 161"/>
                <a:gd name="T70" fmla="*/ 86 w 152"/>
                <a:gd name="T71" fmla="*/ 38 h 161"/>
                <a:gd name="T72" fmla="*/ 114 w 152"/>
                <a:gd name="T73" fmla="*/ 19 h 161"/>
                <a:gd name="T74" fmla="*/ 142 w 152"/>
                <a:gd name="T75" fmla="*/ 38 h 161"/>
                <a:gd name="T76" fmla="*/ 152 w 152"/>
                <a:gd name="T77" fmla="*/ 38 h 16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52"/>
                <a:gd name="T118" fmla="*/ 0 h 161"/>
                <a:gd name="T119" fmla="*/ 152 w 152"/>
                <a:gd name="T120" fmla="*/ 161 h 16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52" h="161">
                  <a:moveTo>
                    <a:pt x="152" y="114"/>
                  </a:moveTo>
                  <a:lnTo>
                    <a:pt x="152" y="114"/>
                  </a:lnTo>
                  <a:lnTo>
                    <a:pt x="142" y="114"/>
                  </a:lnTo>
                  <a:lnTo>
                    <a:pt x="152" y="123"/>
                  </a:lnTo>
                  <a:lnTo>
                    <a:pt x="152" y="133"/>
                  </a:lnTo>
                  <a:lnTo>
                    <a:pt x="152" y="151"/>
                  </a:lnTo>
                  <a:lnTo>
                    <a:pt x="152" y="161"/>
                  </a:lnTo>
                  <a:lnTo>
                    <a:pt x="133" y="151"/>
                  </a:lnTo>
                  <a:lnTo>
                    <a:pt x="133" y="142"/>
                  </a:lnTo>
                  <a:lnTo>
                    <a:pt x="114" y="142"/>
                  </a:lnTo>
                  <a:lnTo>
                    <a:pt x="95" y="142"/>
                  </a:lnTo>
                  <a:lnTo>
                    <a:pt x="95" y="133"/>
                  </a:lnTo>
                  <a:lnTo>
                    <a:pt x="105" y="123"/>
                  </a:lnTo>
                  <a:lnTo>
                    <a:pt x="114" y="123"/>
                  </a:lnTo>
                  <a:lnTo>
                    <a:pt x="114" y="114"/>
                  </a:lnTo>
                  <a:lnTo>
                    <a:pt x="105" y="104"/>
                  </a:lnTo>
                  <a:lnTo>
                    <a:pt x="105" y="95"/>
                  </a:lnTo>
                  <a:lnTo>
                    <a:pt x="95" y="85"/>
                  </a:lnTo>
                  <a:lnTo>
                    <a:pt x="67" y="76"/>
                  </a:lnTo>
                  <a:lnTo>
                    <a:pt x="57" y="66"/>
                  </a:lnTo>
                  <a:lnTo>
                    <a:pt x="48" y="66"/>
                  </a:lnTo>
                  <a:lnTo>
                    <a:pt x="38" y="66"/>
                  </a:lnTo>
                  <a:lnTo>
                    <a:pt x="48" y="57"/>
                  </a:lnTo>
                  <a:lnTo>
                    <a:pt x="38" y="66"/>
                  </a:lnTo>
                  <a:lnTo>
                    <a:pt x="29" y="76"/>
                  </a:lnTo>
                  <a:lnTo>
                    <a:pt x="29" y="66"/>
                  </a:lnTo>
                  <a:lnTo>
                    <a:pt x="29" y="57"/>
                  </a:lnTo>
                  <a:lnTo>
                    <a:pt x="19" y="47"/>
                  </a:lnTo>
                  <a:lnTo>
                    <a:pt x="29" y="47"/>
                  </a:lnTo>
                  <a:lnTo>
                    <a:pt x="38" y="38"/>
                  </a:lnTo>
                  <a:lnTo>
                    <a:pt x="48" y="47"/>
                  </a:lnTo>
                  <a:lnTo>
                    <a:pt x="48" y="38"/>
                  </a:lnTo>
                  <a:lnTo>
                    <a:pt x="38" y="38"/>
                  </a:lnTo>
                  <a:lnTo>
                    <a:pt x="10" y="38"/>
                  </a:lnTo>
                  <a:lnTo>
                    <a:pt x="10" y="28"/>
                  </a:lnTo>
                  <a:lnTo>
                    <a:pt x="0" y="19"/>
                  </a:lnTo>
                  <a:lnTo>
                    <a:pt x="10" y="9"/>
                  </a:lnTo>
                  <a:lnTo>
                    <a:pt x="29" y="0"/>
                  </a:lnTo>
                  <a:lnTo>
                    <a:pt x="38" y="9"/>
                  </a:lnTo>
                  <a:lnTo>
                    <a:pt x="48" y="9"/>
                  </a:lnTo>
                  <a:lnTo>
                    <a:pt x="48" y="28"/>
                  </a:lnTo>
                  <a:lnTo>
                    <a:pt x="48" y="38"/>
                  </a:lnTo>
                  <a:lnTo>
                    <a:pt x="57" y="47"/>
                  </a:lnTo>
                  <a:lnTo>
                    <a:pt x="57" y="57"/>
                  </a:lnTo>
                  <a:lnTo>
                    <a:pt x="67" y="57"/>
                  </a:lnTo>
                  <a:lnTo>
                    <a:pt x="76" y="47"/>
                  </a:lnTo>
                  <a:lnTo>
                    <a:pt x="86" y="38"/>
                  </a:lnTo>
                  <a:lnTo>
                    <a:pt x="95" y="19"/>
                  </a:lnTo>
                  <a:lnTo>
                    <a:pt x="114" y="19"/>
                  </a:lnTo>
                  <a:lnTo>
                    <a:pt x="123" y="28"/>
                  </a:lnTo>
                  <a:lnTo>
                    <a:pt x="142" y="38"/>
                  </a:lnTo>
                  <a:lnTo>
                    <a:pt x="152" y="38"/>
                  </a:lnTo>
                  <a:lnTo>
                    <a:pt x="152" y="114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99" name="Freeform 49"/>
            <p:cNvSpPr>
              <a:spLocks/>
            </p:cNvSpPr>
            <p:nvPr/>
          </p:nvSpPr>
          <p:spPr bwMode="auto">
            <a:xfrm>
              <a:off x="4773" y="2198"/>
              <a:ext cx="142" cy="151"/>
            </a:xfrm>
            <a:custGeom>
              <a:avLst/>
              <a:gdLst>
                <a:gd name="T0" fmla="*/ 10 w 142"/>
                <a:gd name="T1" fmla="*/ 76 h 151"/>
                <a:gd name="T2" fmla="*/ 10 w 142"/>
                <a:gd name="T3" fmla="*/ 85 h 151"/>
                <a:gd name="T4" fmla="*/ 10 w 142"/>
                <a:gd name="T5" fmla="*/ 95 h 151"/>
                <a:gd name="T6" fmla="*/ 10 w 142"/>
                <a:gd name="T7" fmla="*/ 123 h 151"/>
                <a:gd name="T8" fmla="*/ 19 w 142"/>
                <a:gd name="T9" fmla="*/ 123 h 151"/>
                <a:gd name="T10" fmla="*/ 38 w 142"/>
                <a:gd name="T11" fmla="*/ 113 h 151"/>
                <a:gd name="T12" fmla="*/ 38 w 142"/>
                <a:gd name="T13" fmla="*/ 113 h 151"/>
                <a:gd name="T14" fmla="*/ 29 w 142"/>
                <a:gd name="T15" fmla="*/ 113 h 151"/>
                <a:gd name="T16" fmla="*/ 38 w 142"/>
                <a:gd name="T17" fmla="*/ 113 h 151"/>
                <a:gd name="T18" fmla="*/ 38 w 142"/>
                <a:gd name="T19" fmla="*/ 113 h 151"/>
                <a:gd name="T20" fmla="*/ 67 w 142"/>
                <a:gd name="T21" fmla="*/ 95 h 151"/>
                <a:gd name="T22" fmla="*/ 86 w 142"/>
                <a:gd name="T23" fmla="*/ 113 h 151"/>
                <a:gd name="T24" fmla="*/ 86 w 142"/>
                <a:gd name="T25" fmla="*/ 123 h 151"/>
                <a:gd name="T26" fmla="*/ 86 w 142"/>
                <a:gd name="T27" fmla="*/ 132 h 151"/>
                <a:gd name="T28" fmla="*/ 133 w 142"/>
                <a:gd name="T29" fmla="*/ 142 h 151"/>
                <a:gd name="T30" fmla="*/ 142 w 142"/>
                <a:gd name="T31" fmla="*/ 132 h 151"/>
                <a:gd name="T32" fmla="*/ 133 w 142"/>
                <a:gd name="T33" fmla="*/ 132 h 151"/>
                <a:gd name="T34" fmla="*/ 123 w 142"/>
                <a:gd name="T35" fmla="*/ 113 h 151"/>
                <a:gd name="T36" fmla="*/ 114 w 142"/>
                <a:gd name="T37" fmla="*/ 113 h 151"/>
                <a:gd name="T38" fmla="*/ 105 w 142"/>
                <a:gd name="T39" fmla="*/ 95 h 151"/>
                <a:gd name="T40" fmla="*/ 105 w 142"/>
                <a:gd name="T41" fmla="*/ 95 h 151"/>
                <a:gd name="T42" fmla="*/ 95 w 142"/>
                <a:gd name="T43" fmla="*/ 85 h 151"/>
                <a:gd name="T44" fmla="*/ 95 w 142"/>
                <a:gd name="T45" fmla="*/ 85 h 151"/>
                <a:gd name="T46" fmla="*/ 123 w 142"/>
                <a:gd name="T47" fmla="*/ 85 h 151"/>
                <a:gd name="T48" fmla="*/ 105 w 142"/>
                <a:gd name="T49" fmla="*/ 66 h 151"/>
                <a:gd name="T50" fmla="*/ 86 w 142"/>
                <a:gd name="T51" fmla="*/ 57 h 151"/>
                <a:gd name="T52" fmla="*/ 76 w 142"/>
                <a:gd name="T53" fmla="*/ 57 h 151"/>
                <a:gd name="T54" fmla="*/ 76 w 142"/>
                <a:gd name="T55" fmla="*/ 47 h 151"/>
                <a:gd name="T56" fmla="*/ 67 w 142"/>
                <a:gd name="T57" fmla="*/ 28 h 151"/>
                <a:gd name="T58" fmla="*/ 48 w 142"/>
                <a:gd name="T59" fmla="*/ 19 h 151"/>
                <a:gd name="T60" fmla="*/ 10 w 142"/>
                <a:gd name="T61" fmla="*/ 0 h 151"/>
                <a:gd name="T62" fmla="*/ 10 w 142"/>
                <a:gd name="T63" fmla="*/ 76 h 15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2"/>
                <a:gd name="T97" fmla="*/ 0 h 151"/>
                <a:gd name="T98" fmla="*/ 142 w 142"/>
                <a:gd name="T99" fmla="*/ 151 h 15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2" h="151">
                  <a:moveTo>
                    <a:pt x="10" y="76"/>
                  </a:moveTo>
                  <a:lnTo>
                    <a:pt x="10" y="76"/>
                  </a:lnTo>
                  <a:lnTo>
                    <a:pt x="0" y="76"/>
                  </a:lnTo>
                  <a:lnTo>
                    <a:pt x="10" y="85"/>
                  </a:lnTo>
                  <a:lnTo>
                    <a:pt x="10" y="95"/>
                  </a:lnTo>
                  <a:lnTo>
                    <a:pt x="10" y="113"/>
                  </a:lnTo>
                  <a:lnTo>
                    <a:pt x="10" y="123"/>
                  </a:lnTo>
                  <a:lnTo>
                    <a:pt x="19" y="123"/>
                  </a:lnTo>
                  <a:lnTo>
                    <a:pt x="29" y="123"/>
                  </a:lnTo>
                  <a:lnTo>
                    <a:pt x="38" y="113"/>
                  </a:lnTo>
                  <a:lnTo>
                    <a:pt x="29" y="113"/>
                  </a:lnTo>
                  <a:lnTo>
                    <a:pt x="38" y="113"/>
                  </a:lnTo>
                  <a:lnTo>
                    <a:pt x="38" y="95"/>
                  </a:lnTo>
                  <a:lnTo>
                    <a:pt x="67" y="95"/>
                  </a:lnTo>
                  <a:lnTo>
                    <a:pt x="86" y="104"/>
                  </a:lnTo>
                  <a:lnTo>
                    <a:pt x="86" y="113"/>
                  </a:lnTo>
                  <a:lnTo>
                    <a:pt x="86" y="123"/>
                  </a:lnTo>
                  <a:lnTo>
                    <a:pt x="86" y="132"/>
                  </a:lnTo>
                  <a:lnTo>
                    <a:pt x="123" y="142"/>
                  </a:lnTo>
                  <a:lnTo>
                    <a:pt x="133" y="142"/>
                  </a:lnTo>
                  <a:lnTo>
                    <a:pt x="142" y="151"/>
                  </a:lnTo>
                  <a:lnTo>
                    <a:pt x="142" y="132"/>
                  </a:lnTo>
                  <a:lnTo>
                    <a:pt x="133" y="132"/>
                  </a:lnTo>
                  <a:lnTo>
                    <a:pt x="123" y="113"/>
                  </a:lnTo>
                  <a:lnTo>
                    <a:pt x="114" y="113"/>
                  </a:lnTo>
                  <a:lnTo>
                    <a:pt x="105" y="104"/>
                  </a:lnTo>
                  <a:lnTo>
                    <a:pt x="105" y="95"/>
                  </a:lnTo>
                  <a:lnTo>
                    <a:pt x="95" y="85"/>
                  </a:lnTo>
                  <a:lnTo>
                    <a:pt x="105" y="85"/>
                  </a:lnTo>
                  <a:lnTo>
                    <a:pt x="123" y="85"/>
                  </a:lnTo>
                  <a:lnTo>
                    <a:pt x="123" y="76"/>
                  </a:lnTo>
                  <a:lnTo>
                    <a:pt x="105" y="66"/>
                  </a:lnTo>
                  <a:lnTo>
                    <a:pt x="95" y="57"/>
                  </a:lnTo>
                  <a:lnTo>
                    <a:pt x="86" y="57"/>
                  </a:lnTo>
                  <a:lnTo>
                    <a:pt x="76" y="57"/>
                  </a:lnTo>
                  <a:lnTo>
                    <a:pt x="76" y="47"/>
                  </a:lnTo>
                  <a:lnTo>
                    <a:pt x="76" y="38"/>
                  </a:lnTo>
                  <a:lnTo>
                    <a:pt x="67" y="28"/>
                  </a:lnTo>
                  <a:lnTo>
                    <a:pt x="48" y="19"/>
                  </a:lnTo>
                  <a:lnTo>
                    <a:pt x="19" y="9"/>
                  </a:lnTo>
                  <a:lnTo>
                    <a:pt x="10" y="0"/>
                  </a:lnTo>
                  <a:lnTo>
                    <a:pt x="10" y="76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900" name="Freeform 50"/>
            <p:cNvSpPr>
              <a:spLocks/>
            </p:cNvSpPr>
            <p:nvPr/>
          </p:nvSpPr>
          <p:spPr bwMode="auto">
            <a:xfrm>
              <a:off x="4016" y="1668"/>
              <a:ext cx="123" cy="303"/>
            </a:xfrm>
            <a:custGeom>
              <a:avLst/>
              <a:gdLst>
                <a:gd name="T0" fmla="*/ 19 w 123"/>
                <a:gd name="T1" fmla="*/ 151 h 303"/>
                <a:gd name="T2" fmla="*/ 38 w 123"/>
                <a:gd name="T3" fmla="*/ 199 h 303"/>
                <a:gd name="T4" fmla="*/ 38 w 123"/>
                <a:gd name="T5" fmla="*/ 208 h 303"/>
                <a:gd name="T6" fmla="*/ 47 w 123"/>
                <a:gd name="T7" fmla="*/ 208 h 303"/>
                <a:gd name="T8" fmla="*/ 76 w 123"/>
                <a:gd name="T9" fmla="*/ 217 h 303"/>
                <a:gd name="T10" fmla="*/ 76 w 123"/>
                <a:gd name="T11" fmla="*/ 189 h 303"/>
                <a:gd name="T12" fmla="*/ 104 w 123"/>
                <a:gd name="T13" fmla="*/ 246 h 303"/>
                <a:gd name="T14" fmla="*/ 114 w 123"/>
                <a:gd name="T15" fmla="*/ 265 h 303"/>
                <a:gd name="T16" fmla="*/ 114 w 123"/>
                <a:gd name="T17" fmla="*/ 284 h 303"/>
                <a:gd name="T18" fmla="*/ 114 w 123"/>
                <a:gd name="T19" fmla="*/ 303 h 303"/>
                <a:gd name="T20" fmla="*/ 123 w 123"/>
                <a:gd name="T21" fmla="*/ 303 h 303"/>
                <a:gd name="T22" fmla="*/ 123 w 123"/>
                <a:gd name="T23" fmla="*/ 255 h 303"/>
                <a:gd name="T24" fmla="*/ 104 w 123"/>
                <a:gd name="T25" fmla="*/ 236 h 303"/>
                <a:gd name="T26" fmla="*/ 104 w 123"/>
                <a:gd name="T27" fmla="*/ 227 h 303"/>
                <a:gd name="T28" fmla="*/ 104 w 123"/>
                <a:gd name="T29" fmla="*/ 199 h 303"/>
                <a:gd name="T30" fmla="*/ 85 w 123"/>
                <a:gd name="T31" fmla="*/ 151 h 303"/>
                <a:gd name="T32" fmla="*/ 123 w 123"/>
                <a:gd name="T33" fmla="*/ 123 h 303"/>
                <a:gd name="T34" fmla="*/ 123 w 123"/>
                <a:gd name="T35" fmla="*/ 123 h 303"/>
                <a:gd name="T36" fmla="*/ 104 w 123"/>
                <a:gd name="T37" fmla="*/ 104 h 303"/>
                <a:gd name="T38" fmla="*/ 104 w 123"/>
                <a:gd name="T39" fmla="*/ 104 h 303"/>
                <a:gd name="T40" fmla="*/ 104 w 123"/>
                <a:gd name="T41" fmla="*/ 94 h 303"/>
                <a:gd name="T42" fmla="*/ 85 w 123"/>
                <a:gd name="T43" fmla="*/ 75 h 303"/>
                <a:gd name="T44" fmla="*/ 76 w 123"/>
                <a:gd name="T45" fmla="*/ 75 h 303"/>
                <a:gd name="T46" fmla="*/ 66 w 123"/>
                <a:gd name="T47" fmla="*/ 47 h 303"/>
                <a:gd name="T48" fmla="*/ 85 w 123"/>
                <a:gd name="T49" fmla="*/ 38 h 303"/>
                <a:gd name="T50" fmla="*/ 76 w 123"/>
                <a:gd name="T51" fmla="*/ 9 h 303"/>
                <a:gd name="T52" fmla="*/ 66 w 123"/>
                <a:gd name="T53" fmla="*/ 0 h 303"/>
                <a:gd name="T54" fmla="*/ 57 w 123"/>
                <a:gd name="T55" fmla="*/ 0 h 303"/>
                <a:gd name="T56" fmla="*/ 47 w 123"/>
                <a:gd name="T57" fmla="*/ 9 h 303"/>
                <a:gd name="T58" fmla="*/ 47 w 123"/>
                <a:gd name="T59" fmla="*/ 19 h 303"/>
                <a:gd name="T60" fmla="*/ 47 w 123"/>
                <a:gd name="T61" fmla="*/ 19 h 303"/>
                <a:gd name="T62" fmla="*/ 28 w 123"/>
                <a:gd name="T63" fmla="*/ 28 h 303"/>
                <a:gd name="T64" fmla="*/ 28 w 123"/>
                <a:gd name="T65" fmla="*/ 38 h 303"/>
                <a:gd name="T66" fmla="*/ 19 w 123"/>
                <a:gd name="T67" fmla="*/ 57 h 303"/>
                <a:gd name="T68" fmla="*/ 28 w 123"/>
                <a:gd name="T69" fmla="*/ 57 h 303"/>
                <a:gd name="T70" fmla="*/ 19 w 123"/>
                <a:gd name="T71" fmla="*/ 75 h 303"/>
                <a:gd name="T72" fmla="*/ 19 w 123"/>
                <a:gd name="T73" fmla="*/ 75 h 303"/>
                <a:gd name="T74" fmla="*/ 10 w 123"/>
                <a:gd name="T75" fmla="*/ 75 h 303"/>
                <a:gd name="T76" fmla="*/ 10 w 123"/>
                <a:gd name="T77" fmla="*/ 85 h 303"/>
                <a:gd name="T78" fmla="*/ 10 w 123"/>
                <a:gd name="T79" fmla="*/ 104 h 303"/>
                <a:gd name="T80" fmla="*/ 0 w 123"/>
                <a:gd name="T81" fmla="*/ 113 h 303"/>
                <a:gd name="T82" fmla="*/ 0 w 123"/>
                <a:gd name="T83" fmla="*/ 123 h 303"/>
                <a:gd name="T84" fmla="*/ 0 w 123"/>
                <a:gd name="T85" fmla="*/ 132 h 30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23"/>
                <a:gd name="T130" fmla="*/ 0 h 303"/>
                <a:gd name="T131" fmla="*/ 123 w 123"/>
                <a:gd name="T132" fmla="*/ 303 h 30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23" h="303">
                  <a:moveTo>
                    <a:pt x="0" y="132"/>
                  </a:moveTo>
                  <a:lnTo>
                    <a:pt x="19" y="151"/>
                  </a:lnTo>
                  <a:lnTo>
                    <a:pt x="47" y="170"/>
                  </a:lnTo>
                  <a:lnTo>
                    <a:pt x="38" y="199"/>
                  </a:lnTo>
                  <a:lnTo>
                    <a:pt x="38" y="208"/>
                  </a:lnTo>
                  <a:lnTo>
                    <a:pt x="47" y="208"/>
                  </a:lnTo>
                  <a:lnTo>
                    <a:pt x="57" y="217"/>
                  </a:lnTo>
                  <a:lnTo>
                    <a:pt x="76" y="217"/>
                  </a:lnTo>
                  <a:lnTo>
                    <a:pt x="76" y="189"/>
                  </a:lnTo>
                  <a:lnTo>
                    <a:pt x="95" y="199"/>
                  </a:lnTo>
                  <a:lnTo>
                    <a:pt x="104" y="246"/>
                  </a:lnTo>
                  <a:lnTo>
                    <a:pt x="114" y="255"/>
                  </a:lnTo>
                  <a:lnTo>
                    <a:pt x="114" y="265"/>
                  </a:lnTo>
                  <a:lnTo>
                    <a:pt x="114" y="284"/>
                  </a:lnTo>
                  <a:lnTo>
                    <a:pt x="114" y="293"/>
                  </a:lnTo>
                  <a:lnTo>
                    <a:pt x="114" y="303"/>
                  </a:lnTo>
                  <a:lnTo>
                    <a:pt x="123" y="303"/>
                  </a:lnTo>
                  <a:lnTo>
                    <a:pt x="123" y="274"/>
                  </a:lnTo>
                  <a:lnTo>
                    <a:pt x="123" y="255"/>
                  </a:lnTo>
                  <a:lnTo>
                    <a:pt x="114" y="246"/>
                  </a:lnTo>
                  <a:lnTo>
                    <a:pt x="104" y="236"/>
                  </a:lnTo>
                  <a:lnTo>
                    <a:pt x="104" y="227"/>
                  </a:lnTo>
                  <a:lnTo>
                    <a:pt x="104" y="217"/>
                  </a:lnTo>
                  <a:lnTo>
                    <a:pt x="104" y="199"/>
                  </a:lnTo>
                  <a:lnTo>
                    <a:pt x="85" y="180"/>
                  </a:lnTo>
                  <a:lnTo>
                    <a:pt x="85" y="151"/>
                  </a:lnTo>
                  <a:lnTo>
                    <a:pt x="123" y="132"/>
                  </a:lnTo>
                  <a:lnTo>
                    <a:pt x="123" y="123"/>
                  </a:lnTo>
                  <a:lnTo>
                    <a:pt x="114" y="123"/>
                  </a:lnTo>
                  <a:lnTo>
                    <a:pt x="104" y="104"/>
                  </a:lnTo>
                  <a:lnTo>
                    <a:pt x="104" y="94"/>
                  </a:lnTo>
                  <a:lnTo>
                    <a:pt x="95" y="85"/>
                  </a:lnTo>
                  <a:lnTo>
                    <a:pt x="85" y="75"/>
                  </a:lnTo>
                  <a:lnTo>
                    <a:pt x="76" y="75"/>
                  </a:lnTo>
                  <a:lnTo>
                    <a:pt x="66" y="75"/>
                  </a:lnTo>
                  <a:lnTo>
                    <a:pt x="66" y="47"/>
                  </a:lnTo>
                  <a:lnTo>
                    <a:pt x="85" y="47"/>
                  </a:lnTo>
                  <a:lnTo>
                    <a:pt x="85" y="38"/>
                  </a:lnTo>
                  <a:lnTo>
                    <a:pt x="85" y="28"/>
                  </a:lnTo>
                  <a:lnTo>
                    <a:pt x="76" y="9"/>
                  </a:lnTo>
                  <a:lnTo>
                    <a:pt x="66" y="9"/>
                  </a:lnTo>
                  <a:lnTo>
                    <a:pt x="66" y="0"/>
                  </a:lnTo>
                  <a:lnTo>
                    <a:pt x="57" y="0"/>
                  </a:lnTo>
                  <a:lnTo>
                    <a:pt x="47" y="9"/>
                  </a:lnTo>
                  <a:lnTo>
                    <a:pt x="47" y="19"/>
                  </a:lnTo>
                  <a:lnTo>
                    <a:pt x="38" y="19"/>
                  </a:lnTo>
                  <a:lnTo>
                    <a:pt x="28" y="28"/>
                  </a:lnTo>
                  <a:lnTo>
                    <a:pt x="28" y="38"/>
                  </a:lnTo>
                  <a:lnTo>
                    <a:pt x="19" y="57"/>
                  </a:lnTo>
                  <a:lnTo>
                    <a:pt x="28" y="57"/>
                  </a:lnTo>
                  <a:lnTo>
                    <a:pt x="28" y="66"/>
                  </a:lnTo>
                  <a:lnTo>
                    <a:pt x="19" y="75"/>
                  </a:lnTo>
                  <a:lnTo>
                    <a:pt x="10" y="75"/>
                  </a:lnTo>
                  <a:lnTo>
                    <a:pt x="10" y="85"/>
                  </a:lnTo>
                  <a:lnTo>
                    <a:pt x="10" y="104"/>
                  </a:lnTo>
                  <a:lnTo>
                    <a:pt x="0" y="113"/>
                  </a:lnTo>
                  <a:lnTo>
                    <a:pt x="0" y="123"/>
                  </a:lnTo>
                  <a:lnTo>
                    <a:pt x="0" y="132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901" name="Freeform 51"/>
            <p:cNvSpPr>
              <a:spLocks/>
            </p:cNvSpPr>
            <p:nvPr/>
          </p:nvSpPr>
          <p:spPr bwMode="auto">
            <a:xfrm>
              <a:off x="3656" y="1535"/>
              <a:ext cx="417" cy="483"/>
            </a:xfrm>
            <a:custGeom>
              <a:avLst/>
              <a:gdLst>
                <a:gd name="T0" fmla="*/ 407 w 417"/>
                <a:gd name="T1" fmla="*/ 152 h 483"/>
                <a:gd name="T2" fmla="*/ 398 w 417"/>
                <a:gd name="T3" fmla="*/ 152 h 483"/>
                <a:gd name="T4" fmla="*/ 388 w 417"/>
                <a:gd name="T5" fmla="*/ 171 h 483"/>
                <a:gd name="T6" fmla="*/ 379 w 417"/>
                <a:gd name="T7" fmla="*/ 190 h 483"/>
                <a:gd name="T8" fmla="*/ 379 w 417"/>
                <a:gd name="T9" fmla="*/ 208 h 483"/>
                <a:gd name="T10" fmla="*/ 370 w 417"/>
                <a:gd name="T11" fmla="*/ 208 h 483"/>
                <a:gd name="T12" fmla="*/ 370 w 417"/>
                <a:gd name="T13" fmla="*/ 218 h 483"/>
                <a:gd name="T14" fmla="*/ 351 w 417"/>
                <a:gd name="T15" fmla="*/ 218 h 483"/>
                <a:gd name="T16" fmla="*/ 332 w 417"/>
                <a:gd name="T17" fmla="*/ 227 h 483"/>
                <a:gd name="T18" fmla="*/ 341 w 417"/>
                <a:gd name="T19" fmla="*/ 208 h 483"/>
                <a:gd name="T20" fmla="*/ 351 w 417"/>
                <a:gd name="T21" fmla="*/ 190 h 483"/>
                <a:gd name="T22" fmla="*/ 322 w 417"/>
                <a:gd name="T23" fmla="*/ 190 h 483"/>
                <a:gd name="T24" fmla="*/ 313 w 417"/>
                <a:gd name="T25" fmla="*/ 180 h 483"/>
                <a:gd name="T26" fmla="*/ 313 w 417"/>
                <a:gd name="T27" fmla="*/ 180 h 483"/>
                <a:gd name="T28" fmla="*/ 284 w 417"/>
                <a:gd name="T29" fmla="*/ 180 h 483"/>
                <a:gd name="T30" fmla="*/ 294 w 417"/>
                <a:gd name="T31" fmla="*/ 199 h 483"/>
                <a:gd name="T32" fmla="*/ 303 w 417"/>
                <a:gd name="T33" fmla="*/ 208 h 483"/>
                <a:gd name="T34" fmla="*/ 303 w 417"/>
                <a:gd name="T35" fmla="*/ 218 h 483"/>
                <a:gd name="T36" fmla="*/ 303 w 417"/>
                <a:gd name="T37" fmla="*/ 246 h 483"/>
                <a:gd name="T38" fmla="*/ 294 w 417"/>
                <a:gd name="T39" fmla="*/ 246 h 483"/>
                <a:gd name="T40" fmla="*/ 275 w 417"/>
                <a:gd name="T41" fmla="*/ 275 h 483"/>
                <a:gd name="T42" fmla="*/ 246 w 417"/>
                <a:gd name="T43" fmla="*/ 303 h 483"/>
                <a:gd name="T44" fmla="*/ 218 w 417"/>
                <a:gd name="T45" fmla="*/ 341 h 483"/>
                <a:gd name="T46" fmla="*/ 199 w 417"/>
                <a:gd name="T47" fmla="*/ 388 h 483"/>
                <a:gd name="T48" fmla="*/ 199 w 417"/>
                <a:gd name="T49" fmla="*/ 445 h 483"/>
                <a:gd name="T50" fmla="*/ 190 w 417"/>
                <a:gd name="T51" fmla="*/ 464 h 483"/>
                <a:gd name="T52" fmla="*/ 171 w 417"/>
                <a:gd name="T53" fmla="*/ 483 h 483"/>
                <a:gd name="T54" fmla="*/ 133 w 417"/>
                <a:gd name="T55" fmla="*/ 417 h 483"/>
                <a:gd name="T56" fmla="*/ 76 w 417"/>
                <a:gd name="T57" fmla="*/ 284 h 483"/>
                <a:gd name="T58" fmla="*/ 67 w 417"/>
                <a:gd name="T59" fmla="*/ 256 h 483"/>
                <a:gd name="T60" fmla="*/ 19 w 417"/>
                <a:gd name="T61" fmla="*/ 246 h 483"/>
                <a:gd name="T62" fmla="*/ 29 w 417"/>
                <a:gd name="T63" fmla="*/ 237 h 483"/>
                <a:gd name="T64" fmla="*/ 29 w 417"/>
                <a:gd name="T65" fmla="*/ 227 h 483"/>
                <a:gd name="T66" fmla="*/ 0 w 417"/>
                <a:gd name="T67" fmla="*/ 208 h 483"/>
                <a:gd name="T68" fmla="*/ 38 w 417"/>
                <a:gd name="T69" fmla="*/ 199 h 483"/>
                <a:gd name="T70" fmla="*/ 19 w 417"/>
                <a:gd name="T71" fmla="*/ 180 h 483"/>
                <a:gd name="T72" fmla="*/ 10 w 417"/>
                <a:gd name="T73" fmla="*/ 161 h 483"/>
                <a:gd name="T74" fmla="*/ 29 w 417"/>
                <a:gd name="T75" fmla="*/ 142 h 483"/>
                <a:gd name="T76" fmla="*/ 57 w 417"/>
                <a:gd name="T77" fmla="*/ 114 h 483"/>
                <a:gd name="T78" fmla="*/ 67 w 417"/>
                <a:gd name="T79" fmla="*/ 85 h 483"/>
                <a:gd name="T80" fmla="*/ 76 w 417"/>
                <a:gd name="T81" fmla="*/ 66 h 483"/>
                <a:gd name="T82" fmla="*/ 48 w 417"/>
                <a:gd name="T83" fmla="*/ 38 h 483"/>
                <a:gd name="T84" fmla="*/ 57 w 417"/>
                <a:gd name="T85" fmla="*/ 19 h 483"/>
                <a:gd name="T86" fmla="*/ 76 w 417"/>
                <a:gd name="T87" fmla="*/ 29 h 483"/>
                <a:gd name="T88" fmla="*/ 133 w 417"/>
                <a:gd name="T89" fmla="*/ 10 h 483"/>
                <a:gd name="T90" fmla="*/ 133 w 417"/>
                <a:gd name="T91" fmla="*/ 19 h 483"/>
                <a:gd name="T92" fmla="*/ 133 w 417"/>
                <a:gd name="T93" fmla="*/ 57 h 483"/>
                <a:gd name="T94" fmla="*/ 123 w 417"/>
                <a:gd name="T95" fmla="*/ 66 h 483"/>
                <a:gd name="T96" fmla="*/ 152 w 417"/>
                <a:gd name="T97" fmla="*/ 95 h 483"/>
                <a:gd name="T98" fmla="*/ 161 w 417"/>
                <a:gd name="T99" fmla="*/ 114 h 483"/>
                <a:gd name="T100" fmla="*/ 209 w 417"/>
                <a:gd name="T101" fmla="*/ 152 h 483"/>
                <a:gd name="T102" fmla="*/ 228 w 417"/>
                <a:gd name="T103" fmla="*/ 152 h 483"/>
                <a:gd name="T104" fmla="*/ 256 w 417"/>
                <a:gd name="T105" fmla="*/ 171 h 483"/>
                <a:gd name="T106" fmla="*/ 284 w 417"/>
                <a:gd name="T107" fmla="*/ 171 h 483"/>
                <a:gd name="T108" fmla="*/ 284 w 417"/>
                <a:gd name="T109" fmla="*/ 142 h 483"/>
                <a:gd name="T110" fmla="*/ 294 w 417"/>
                <a:gd name="T111" fmla="*/ 161 h 483"/>
                <a:gd name="T112" fmla="*/ 332 w 417"/>
                <a:gd name="T113" fmla="*/ 161 h 483"/>
                <a:gd name="T114" fmla="*/ 370 w 417"/>
                <a:gd name="T115" fmla="*/ 114 h 483"/>
                <a:gd name="T116" fmla="*/ 388 w 417"/>
                <a:gd name="T117" fmla="*/ 114 h 483"/>
                <a:gd name="T118" fmla="*/ 398 w 417"/>
                <a:gd name="T119" fmla="*/ 123 h 483"/>
                <a:gd name="T120" fmla="*/ 407 w 417"/>
                <a:gd name="T121" fmla="*/ 133 h 483"/>
                <a:gd name="T122" fmla="*/ 407 w 417"/>
                <a:gd name="T123" fmla="*/ 142 h 48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17"/>
                <a:gd name="T187" fmla="*/ 0 h 483"/>
                <a:gd name="T188" fmla="*/ 417 w 417"/>
                <a:gd name="T189" fmla="*/ 483 h 48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17" h="483">
                  <a:moveTo>
                    <a:pt x="407" y="142"/>
                  </a:moveTo>
                  <a:lnTo>
                    <a:pt x="407" y="142"/>
                  </a:lnTo>
                  <a:lnTo>
                    <a:pt x="407" y="152"/>
                  </a:lnTo>
                  <a:lnTo>
                    <a:pt x="398" y="152"/>
                  </a:lnTo>
                  <a:lnTo>
                    <a:pt x="388" y="161"/>
                  </a:lnTo>
                  <a:lnTo>
                    <a:pt x="388" y="171"/>
                  </a:lnTo>
                  <a:lnTo>
                    <a:pt x="379" y="190"/>
                  </a:lnTo>
                  <a:lnTo>
                    <a:pt x="388" y="190"/>
                  </a:lnTo>
                  <a:lnTo>
                    <a:pt x="388" y="199"/>
                  </a:lnTo>
                  <a:lnTo>
                    <a:pt x="379" y="208"/>
                  </a:lnTo>
                  <a:lnTo>
                    <a:pt x="370" y="208"/>
                  </a:lnTo>
                  <a:lnTo>
                    <a:pt x="370" y="218"/>
                  </a:lnTo>
                  <a:lnTo>
                    <a:pt x="370" y="237"/>
                  </a:lnTo>
                  <a:lnTo>
                    <a:pt x="360" y="237"/>
                  </a:lnTo>
                  <a:lnTo>
                    <a:pt x="351" y="218"/>
                  </a:lnTo>
                  <a:lnTo>
                    <a:pt x="351" y="227"/>
                  </a:lnTo>
                  <a:lnTo>
                    <a:pt x="332" y="227"/>
                  </a:lnTo>
                  <a:lnTo>
                    <a:pt x="332" y="208"/>
                  </a:lnTo>
                  <a:lnTo>
                    <a:pt x="341" y="208"/>
                  </a:lnTo>
                  <a:lnTo>
                    <a:pt x="351" y="199"/>
                  </a:lnTo>
                  <a:lnTo>
                    <a:pt x="351" y="190"/>
                  </a:lnTo>
                  <a:lnTo>
                    <a:pt x="332" y="190"/>
                  </a:lnTo>
                  <a:lnTo>
                    <a:pt x="322" y="190"/>
                  </a:lnTo>
                  <a:lnTo>
                    <a:pt x="313" y="190"/>
                  </a:lnTo>
                  <a:lnTo>
                    <a:pt x="313" y="180"/>
                  </a:lnTo>
                  <a:lnTo>
                    <a:pt x="294" y="171"/>
                  </a:lnTo>
                  <a:lnTo>
                    <a:pt x="284" y="171"/>
                  </a:lnTo>
                  <a:lnTo>
                    <a:pt x="284" y="180"/>
                  </a:lnTo>
                  <a:lnTo>
                    <a:pt x="294" y="180"/>
                  </a:lnTo>
                  <a:lnTo>
                    <a:pt x="294" y="190"/>
                  </a:lnTo>
                  <a:lnTo>
                    <a:pt x="294" y="199"/>
                  </a:lnTo>
                  <a:lnTo>
                    <a:pt x="303" y="208"/>
                  </a:lnTo>
                  <a:lnTo>
                    <a:pt x="294" y="208"/>
                  </a:lnTo>
                  <a:lnTo>
                    <a:pt x="303" y="218"/>
                  </a:lnTo>
                  <a:lnTo>
                    <a:pt x="303" y="227"/>
                  </a:lnTo>
                  <a:lnTo>
                    <a:pt x="313" y="246"/>
                  </a:lnTo>
                  <a:lnTo>
                    <a:pt x="303" y="246"/>
                  </a:lnTo>
                  <a:lnTo>
                    <a:pt x="294" y="246"/>
                  </a:lnTo>
                  <a:lnTo>
                    <a:pt x="284" y="246"/>
                  </a:lnTo>
                  <a:lnTo>
                    <a:pt x="284" y="265"/>
                  </a:lnTo>
                  <a:lnTo>
                    <a:pt x="275" y="275"/>
                  </a:lnTo>
                  <a:lnTo>
                    <a:pt x="265" y="284"/>
                  </a:lnTo>
                  <a:lnTo>
                    <a:pt x="256" y="284"/>
                  </a:lnTo>
                  <a:lnTo>
                    <a:pt x="246" y="303"/>
                  </a:lnTo>
                  <a:lnTo>
                    <a:pt x="246" y="313"/>
                  </a:lnTo>
                  <a:lnTo>
                    <a:pt x="228" y="332"/>
                  </a:lnTo>
                  <a:lnTo>
                    <a:pt x="218" y="341"/>
                  </a:lnTo>
                  <a:lnTo>
                    <a:pt x="190" y="350"/>
                  </a:lnTo>
                  <a:lnTo>
                    <a:pt x="190" y="369"/>
                  </a:lnTo>
                  <a:lnTo>
                    <a:pt x="199" y="388"/>
                  </a:lnTo>
                  <a:lnTo>
                    <a:pt x="190" y="417"/>
                  </a:lnTo>
                  <a:lnTo>
                    <a:pt x="199" y="436"/>
                  </a:lnTo>
                  <a:lnTo>
                    <a:pt x="199" y="445"/>
                  </a:lnTo>
                  <a:lnTo>
                    <a:pt x="180" y="455"/>
                  </a:lnTo>
                  <a:lnTo>
                    <a:pt x="190" y="464"/>
                  </a:lnTo>
                  <a:lnTo>
                    <a:pt x="180" y="464"/>
                  </a:lnTo>
                  <a:lnTo>
                    <a:pt x="171" y="483"/>
                  </a:lnTo>
                  <a:lnTo>
                    <a:pt x="152" y="483"/>
                  </a:lnTo>
                  <a:lnTo>
                    <a:pt x="133" y="445"/>
                  </a:lnTo>
                  <a:lnTo>
                    <a:pt x="133" y="417"/>
                  </a:lnTo>
                  <a:lnTo>
                    <a:pt x="104" y="379"/>
                  </a:lnTo>
                  <a:lnTo>
                    <a:pt x="86" y="332"/>
                  </a:lnTo>
                  <a:lnTo>
                    <a:pt x="76" y="284"/>
                  </a:lnTo>
                  <a:lnTo>
                    <a:pt x="76" y="256"/>
                  </a:lnTo>
                  <a:lnTo>
                    <a:pt x="67" y="237"/>
                  </a:lnTo>
                  <a:lnTo>
                    <a:pt x="67" y="256"/>
                  </a:lnTo>
                  <a:lnTo>
                    <a:pt x="57" y="265"/>
                  </a:lnTo>
                  <a:lnTo>
                    <a:pt x="38" y="265"/>
                  </a:lnTo>
                  <a:lnTo>
                    <a:pt x="19" y="246"/>
                  </a:lnTo>
                  <a:lnTo>
                    <a:pt x="19" y="237"/>
                  </a:lnTo>
                  <a:lnTo>
                    <a:pt x="29" y="237"/>
                  </a:lnTo>
                  <a:lnTo>
                    <a:pt x="29" y="227"/>
                  </a:lnTo>
                  <a:lnTo>
                    <a:pt x="19" y="237"/>
                  </a:lnTo>
                  <a:lnTo>
                    <a:pt x="0" y="218"/>
                  </a:lnTo>
                  <a:lnTo>
                    <a:pt x="0" y="208"/>
                  </a:lnTo>
                  <a:lnTo>
                    <a:pt x="19" y="208"/>
                  </a:lnTo>
                  <a:lnTo>
                    <a:pt x="38" y="199"/>
                  </a:lnTo>
                  <a:lnTo>
                    <a:pt x="38" y="190"/>
                  </a:lnTo>
                  <a:lnTo>
                    <a:pt x="29" y="180"/>
                  </a:lnTo>
                  <a:lnTo>
                    <a:pt x="19" y="180"/>
                  </a:lnTo>
                  <a:lnTo>
                    <a:pt x="19" y="171"/>
                  </a:lnTo>
                  <a:lnTo>
                    <a:pt x="19" y="161"/>
                  </a:lnTo>
                  <a:lnTo>
                    <a:pt x="10" y="161"/>
                  </a:lnTo>
                  <a:lnTo>
                    <a:pt x="10" y="142"/>
                  </a:lnTo>
                  <a:lnTo>
                    <a:pt x="29" y="142"/>
                  </a:lnTo>
                  <a:lnTo>
                    <a:pt x="38" y="142"/>
                  </a:lnTo>
                  <a:lnTo>
                    <a:pt x="48" y="123"/>
                  </a:lnTo>
                  <a:lnTo>
                    <a:pt x="57" y="114"/>
                  </a:lnTo>
                  <a:lnTo>
                    <a:pt x="57" y="104"/>
                  </a:lnTo>
                  <a:lnTo>
                    <a:pt x="67" y="95"/>
                  </a:lnTo>
                  <a:lnTo>
                    <a:pt x="67" y="85"/>
                  </a:lnTo>
                  <a:lnTo>
                    <a:pt x="67" y="76"/>
                  </a:lnTo>
                  <a:lnTo>
                    <a:pt x="76" y="66"/>
                  </a:lnTo>
                  <a:lnTo>
                    <a:pt x="67" y="66"/>
                  </a:lnTo>
                  <a:lnTo>
                    <a:pt x="48" y="38"/>
                  </a:lnTo>
                  <a:lnTo>
                    <a:pt x="48" y="29"/>
                  </a:lnTo>
                  <a:lnTo>
                    <a:pt x="57" y="19"/>
                  </a:lnTo>
                  <a:lnTo>
                    <a:pt x="67" y="29"/>
                  </a:lnTo>
                  <a:lnTo>
                    <a:pt x="76" y="29"/>
                  </a:lnTo>
                  <a:lnTo>
                    <a:pt x="104" y="0"/>
                  </a:lnTo>
                  <a:lnTo>
                    <a:pt x="123" y="0"/>
                  </a:lnTo>
                  <a:lnTo>
                    <a:pt x="133" y="10"/>
                  </a:lnTo>
                  <a:lnTo>
                    <a:pt x="133" y="19"/>
                  </a:lnTo>
                  <a:lnTo>
                    <a:pt x="123" y="38"/>
                  </a:lnTo>
                  <a:lnTo>
                    <a:pt x="123" y="48"/>
                  </a:lnTo>
                  <a:lnTo>
                    <a:pt x="133" y="57"/>
                  </a:lnTo>
                  <a:lnTo>
                    <a:pt x="133" y="66"/>
                  </a:lnTo>
                  <a:lnTo>
                    <a:pt x="123" y="66"/>
                  </a:lnTo>
                  <a:lnTo>
                    <a:pt x="123" y="76"/>
                  </a:lnTo>
                  <a:lnTo>
                    <a:pt x="142" y="85"/>
                  </a:lnTo>
                  <a:lnTo>
                    <a:pt x="152" y="95"/>
                  </a:lnTo>
                  <a:lnTo>
                    <a:pt x="161" y="104"/>
                  </a:lnTo>
                  <a:lnTo>
                    <a:pt x="161" y="114"/>
                  </a:lnTo>
                  <a:lnTo>
                    <a:pt x="161" y="123"/>
                  </a:lnTo>
                  <a:lnTo>
                    <a:pt x="171" y="133"/>
                  </a:lnTo>
                  <a:lnTo>
                    <a:pt x="209" y="152"/>
                  </a:lnTo>
                  <a:lnTo>
                    <a:pt x="218" y="152"/>
                  </a:lnTo>
                  <a:lnTo>
                    <a:pt x="228" y="152"/>
                  </a:lnTo>
                  <a:lnTo>
                    <a:pt x="237" y="161"/>
                  </a:lnTo>
                  <a:lnTo>
                    <a:pt x="256" y="171"/>
                  </a:lnTo>
                  <a:lnTo>
                    <a:pt x="265" y="171"/>
                  </a:lnTo>
                  <a:lnTo>
                    <a:pt x="275" y="171"/>
                  </a:lnTo>
                  <a:lnTo>
                    <a:pt x="284" y="171"/>
                  </a:lnTo>
                  <a:lnTo>
                    <a:pt x="275" y="152"/>
                  </a:lnTo>
                  <a:lnTo>
                    <a:pt x="275" y="142"/>
                  </a:lnTo>
                  <a:lnTo>
                    <a:pt x="284" y="142"/>
                  </a:lnTo>
                  <a:lnTo>
                    <a:pt x="294" y="152"/>
                  </a:lnTo>
                  <a:lnTo>
                    <a:pt x="294" y="161"/>
                  </a:lnTo>
                  <a:lnTo>
                    <a:pt x="303" y="161"/>
                  </a:lnTo>
                  <a:lnTo>
                    <a:pt x="322" y="161"/>
                  </a:lnTo>
                  <a:lnTo>
                    <a:pt x="332" y="161"/>
                  </a:lnTo>
                  <a:lnTo>
                    <a:pt x="341" y="142"/>
                  </a:lnTo>
                  <a:lnTo>
                    <a:pt x="351" y="123"/>
                  </a:lnTo>
                  <a:lnTo>
                    <a:pt x="370" y="114"/>
                  </a:lnTo>
                  <a:lnTo>
                    <a:pt x="370" y="123"/>
                  </a:lnTo>
                  <a:lnTo>
                    <a:pt x="388" y="114"/>
                  </a:lnTo>
                  <a:lnTo>
                    <a:pt x="398" y="123"/>
                  </a:lnTo>
                  <a:lnTo>
                    <a:pt x="398" y="133"/>
                  </a:lnTo>
                  <a:lnTo>
                    <a:pt x="407" y="133"/>
                  </a:lnTo>
                  <a:lnTo>
                    <a:pt x="417" y="133"/>
                  </a:lnTo>
                  <a:lnTo>
                    <a:pt x="407" y="142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902" name="Freeform 52"/>
            <p:cNvSpPr>
              <a:spLocks/>
            </p:cNvSpPr>
            <p:nvPr/>
          </p:nvSpPr>
          <p:spPr bwMode="auto">
            <a:xfrm>
              <a:off x="3817" y="1630"/>
              <a:ext cx="123" cy="76"/>
            </a:xfrm>
            <a:custGeom>
              <a:avLst/>
              <a:gdLst>
                <a:gd name="T0" fmla="*/ 114 w 123"/>
                <a:gd name="T1" fmla="*/ 47 h 76"/>
                <a:gd name="T2" fmla="*/ 95 w 123"/>
                <a:gd name="T3" fmla="*/ 47 h 76"/>
                <a:gd name="T4" fmla="*/ 85 w 123"/>
                <a:gd name="T5" fmla="*/ 38 h 76"/>
                <a:gd name="T6" fmla="*/ 85 w 123"/>
                <a:gd name="T7" fmla="*/ 38 h 76"/>
                <a:gd name="T8" fmla="*/ 85 w 123"/>
                <a:gd name="T9" fmla="*/ 47 h 76"/>
                <a:gd name="T10" fmla="*/ 85 w 123"/>
                <a:gd name="T11" fmla="*/ 38 h 76"/>
                <a:gd name="T12" fmla="*/ 76 w 123"/>
                <a:gd name="T13" fmla="*/ 38 h 76"/>
                <a:gd name="T14" fmla="*/ 67 w 123"/>
                <a:gd name="T15" fmla="*/ 38 h 76"/>
                <a:gd name="T16" fmla="*/ 48 w 123"/>
                <a:gd name="T17" fmla="*/ 28 h 76"/>
                <a:gd name="T18" fmla="*/ 29 w 123"/>
                <a:gd name="T19" fmla="*/ 9 h 76"/>
                <a:gd name="T20" fmla="*/ 19 w 123"/>
                <a:gd name="T21" fmla="*/ 0 h 76"/>
                <a:gd name="T22" fmla="*/ 19 w 123"/>
                <a:gd name="T23" fmla="*/ 0 h 76"/>
                <a:gd name="T24" fmla="*/ 10 w 123"/>
                <a:gd name="T25" fmla="*/ 9 h 76"/>
                <a:gd name="T26" fmla="*/ 10 w 123"/>
                <a:gd name="T27" fmla="*/ 9 h 76"/>
                <a:gd name="T28" fmla="*/ 0 w 123"/>
                <a:gd name="T29" fmla="*/ 19 h 76"/>
                <a:gd name="T30" fmla="*/ 0 w 123"/>
                <a:gd name="T31" fmla="*/ 28 h 76"/>
                <a:gd name="T32" fmla="*/ 10 w 123"/>
                <a:gd name="T33" fmla="*/ 38 h 76"/>
                <a:gd name="T34" fmla="*/ 48 w 123"/>
                <a:gd name="T35" fmla="*/ 57 h 76"/>
                <a:gd name="T36" fmla="*/ 48 w 123"/>
                <a:gd name="T37" fmla="*/ 57 h 76"/>
                <a:gd name="T38" fmla="*/ 57 w 123"/>
                <a:gd name="T39" fmla="*/ 57 h 76"/>
                <a:gd name="T40" fmla="*/ 67 w 123"/>
                <a:gd name="T41" fmla="*/ 57 h 76"/>
                <a:gd name="T42" fmla="*/ 67 w 123"/>
                <a:gd name="T43" fmla="*/ 57 h 76"/>
                <a:gd name="T44" fmla="*/ 76 w 123"/>
                <a:gd name="T45" fmla="*/ 66 h 76"/>
                <a:gd name="T46" fmla="*/ 95 w 123"/>
                <a:gd name="T47" fmla="*/ 76 h 76"/>
                <a:gd name="T48" fmla="*/ 104 w 123"/>
                <a:gd name="T49" fmla="*/ 76 h 76"/>
                <a:gd name="T50" fmla="*/ 114 w 123"/>
                <a:gd name="T51" fmla="*/ 76 h 76"/>
                <a:gd name="T52" fmla="*/ 123 w 123"/>
                <a:gd name="T53" fmla="*/ 76 h 76"/>
                <a:gd name="T54" fmla="*/ 114 w 123"/>
                <a:gd name="T55" fmla="*/ 57 h 76"/>
                <a:gd name="T56" fmla="*/ 114 w 123"/>
                <a:gd name="T57" fmla="*/ 47 h 76"/>
                <a:gd name="T58" fmla="*/ 114 w 123"/>
                <a:gd name="T59" fmla="*/ 47 h 7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23"/>
                <a:gd name="T91" fmla="*/ 0 h 76"/>
                <a:gd name="T92" fmla="*/ 123 w 123"/>
                <a:gd name="T93" fmla="*/ 76 h 7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23" h="76">
                  <a:moveTo>
                    <a:pt x="114" y="47"/>
                  </a:moveTo>
                  <a:lnTo>
                    <a:pt x="95" y="47"/>
                  </a:lnTo>
                  <a:lnTo>
                    <a:pt x="85" y="38"/>
                  </a:lnTo>
                  <a:lnTo>
                    <a:pt x="85" y="47"/>
                  </a:lnTo>
                  <a:lnTo>
                    <a:pt x="85" y="38"/>
                  </a:lnTo>
                  <a:lnTo>
                    <a:pt x="76" y="38"/>
                  </a:lnTo>
                  <a:lnTo>
                    <a:pt x="67" y="38"/>
                  </a:lnTo>
                  <a:lnTo>
                    <a:pt x="48" y="28"/>
                  </a:lnTo>
                  <a:lnTo>
                    <a:pt x="29" y="9"/>
                  </a:lnTo>
                  <a:lnTo>
                    <a:pt x="19" y="0"/>
                  </a:lnTo>
                  <a:lnTo>
                    <a:pt x="10" y="9"/>
                  </a:lnTo>
                  <a:lnTo>
                    <a:pt x="0" y="19"/>
                  </a:lnTo>
                  <a:lnTo>
                    <a:pt x="0" y="28"/>
                  </a:lnTo>
                  <a:lnTo>
                    <a:pt x="10" y="38"/>
                  </a:lnTo>
                  <a:lnTo>
                    <a:pt x="48" y="57"/>
                  </a:lnTo>
                  <a:lnTo>
                    <a:pt x="57" y="57"/>
                  </a:lnTo>
                  <a:lnTo>
                    <a:pt x="67" y="57"/>
                  </a:lnTo>
                  <a:lnTo>
                    <a:pt x="76" y="66"/>
                  </a:lnTo>
                  <a:lnTo>
                    <a:pt x="95" y="76"/>
                  </a:lnTo>
                  <a:lnTo>
                    <a:pt x="104" y="76"/>
                  </a:lnTo>
                  <a:lnTo>
                    <a:pt x="114" y="76"/>
                  </a:lnTo>
                  <a:lnTo>
                    <a:pt x="123" y="76"/>
                  </a:lnTo>
                  <a:lnTo>
                    <a:pt x="114" y="57"/>
                  </a:lnTo>
                  <a:lnTo>
                    <a:pt x="114" y="47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903" name="Freeform 53"/>
            <p:cNvSpPr>
              <a:spLocks/>
            </p:cNvSpPr>
            <p:nvPr/>
          </p:nvSpPr>
          <p:spPr bwMode="auto">
            <a:xfrm>
              <a:off x="3533" y="1516"/>
              <a:ext cx="218" cy="227"/>
            </a:xfrm>
            <a:custGeom>
              <a:avLst/>
              <a:gdLst>
                <a:gd name="T0" fmla="*/ 209 w 218"/>
                <a:gd name="T1" fmla="*/ 29 h 227"/>
                <a:gd name="T2" fmla="*/ 190 w 218"/>
                <a:gd name="T3" fmla="*/ 10 h 227"/>
                <a:gd name="T4" fmla="*/ 161 w 218"/>
                <a:gd name="T5" fmla="*/ 10 h 227"/>
                <a:gd name="T6" fmla="*/ 123 w 218"/>
                <a:gd name="T7" fmla="*/ 10 h 227"/>
                <a:gd name="T8" fmla="*/ 123 w 218"/>
                <a:gd name="T9" fmla="*/ 19 h 227"/>
                <a:gd name="T10" fmla="*/ 133 w 218"/>
                <a:gd name="T11" fmla="*/ 38 h 227"/>
                <a:gd name="T12" fmla="*/ 123 w 218"/>
                <a:gd name="T13" fmla="*/ 67 h 227"/>
                <a:gd name="T14" fmla="*/ 123 w 218"/>
                <a:gd name="T15" fmla="*/ 67 h 227"/>
                <a:gd name="T16" fmla="*/ 114 w 218"/>
                <a:gd name="T17" fmla="*/ 85 h 227"/>
                <a:gd name="T18" fmla="*/ 104 w 218"/>
                <a:gd name="T19" fmla="*/ 95 h 227"/>
                <a:gd name="T20" fmla="*/ 95 w 218"/>
                <a:gd name="T21" fmla="*/ 95 h 227"/>
                <a:gd name="T22" fmla="*/ 76 w 218"/>
                <a:gd name="T23" fmla="*/ 104 h 227"/>
                <a:gd name="T24" fmla="*/ 76 w 218"/>
                <a:gd name="T25" fmla="*/ 123 h 227"/>
                <a:gd name="T26" fmla="*/ 29 w 218"/>
                <a:gd name="T27" fmla="*/ 133 h 227"/>
                <a:gd name="T28" fmla="*/ 0 w 218"/>
                <a:gd name="T29" fmla="*/ 133 h 227"/>
                <a:gd name="T30" fmla="*/ 19 w 218"/>
                <a:gd name="T31" fmla="*/ 152 h 227"/>
                <a:gd name="T32" fmla="*/ 29 w 218"/>
                <a:gd name="T33" fmla="*/ 152 h 227"/>
                <a:gd name="T34" fmla="*/ 38 w 218"/>
                <a:gd name="T35" fmla="*/ 171 h 227"/>
                <a:gd name="T36" fmla="*/ 29 w 218"/>
                <a:gd name="T37" fmla="*/ 180 h 227"/>
                <a:gd name="T38" fmla="*/ 19 w 218"/>
                <a:gd name="T39" fmla="*/ 199 h 227"/>
                <a:gd name="T40" fmla="*/ 19 w 218"/>
                <a:gd name="T41" fmla="*/ 209 h 227"/>
                <a:gd name="T42" fmla="*/ 67 w 218"/>
                <a:gd name="T43" fmla="*/ 209 h 227"/>
                <a:gd name="T44" fmla="*/ 95 w 218"/>
                <a:gd name="T45" fmla="*/ 199 h 227"/>
                <a:gd name="T46" fmla="*/ 104 w 218"/>
                <a:gd name="T47" fmla="*/ 227 h 227"/>
                <a:gd name="T48" fmla="*/ 123 w 218"/>
                <a:gd name="T49" fmla="*/ 227 h 227"/>
                <a:gd name="T50" fmla="*/ 123 w 218"/>
                <a:gd name="T51" fmla="*/ 227 h 227"/>
                <a:gd name="T52" fmla="*/ 142 w 218"/>
                <a:gd name="T53" fmla="*/ 227 h 227"/>
                <a:gd name="T54" fmla="*/ 161 w 218"/>
                <a:gd name="T55" fmla="*/ 209 h 227"/>
                <a:gd name="T56" fmla="*/ 142 w 218"/>
                <a:gd name="T57" fmla="*/ 199 h 227"/>
                <a:gd name="T58" fmla="*/ 142 w 218"/>
                <a:gd name="T59" fmla="*/ 180 h 227"/>
                <a:gd name="T60" fmla="*/ 133 w 218"/>
                <a:gd name="T61" fmla="*/ 180 h 227"/>
                <a:gd name="T62" fmla="*/ 152 w 218"/>
                <a:gd name="T63" fmla="*/ 161 h 227"/>
                <a:gd name="T64" fmla="*/ 171 w 218"/>
                <a:gd name="T65" fmla="*/ 142 h 227"/>
                <a:gd name="T66" fmla="*/ 180 w 218"/>
                <a:gd name="T67" fmla="*/ 123 h 227"/>
                <a:gd name="T68" fmla="*/ 190 w 218"/>
                <a:gd name="T69" fmla="*/ 104 h 227"/>
                <a:gd name="T70" fmla="*/ 190 w 218"/>
                <a:gd name="T71" fmla="*/ 95 h 227"/>
                <a:gd name="T72" fmla="*/ 190 w 218"/>
                <a:gd name="T73" fmla="*/ 85 h 227"/>
                <a:gd name="T74" fmla="*/ 171 w 218"/>
                <a:gd name="T75" fmla="*/ 57 h 227"/>
                <a:gd name="T76" fmla="*/ 171 w 218"/>
                <a:gd name="T77" fmla="*/ 48 h 227"/>
                <a:gd name="T78" fmla="*/ 180 w 218"/>
                <a:gd name="T79" fmla="*/ 38 h 227"/>
                <a:gd name="T80" fmla="*/ 199 w 218"/>
                <a:gd name="T81" fmla="*/ 48 h 227"/>
                <a:gd name="T82" fmla="*/ 218 w 218"/>
                <a:gd name="T83" fmla="*/ 29 h 22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18"/>
                <a:gd name="T127" fmla="*/ 0 h 227"/>
                <a:gd name="T128" fmla="*/ 218 w 218"/>
                <a:gd name="T129" fmla="*/ 227 h 22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18" h="227">
                  <a:moveTo>
                    <a:pt x="218" y="29"/>
                  </a:moveTo>
                  <a:lnTo>
                    <a:pt x="209" y="29"/>
                  </a:lnTo>
                  <a:lnTo>
                    <a:pt x="199" y="29"/>
                  </a:lnTo>
                  <a:lnTo>
                    <a:pt x="190" y="10"/>
                  </a:lnTo>
                  <a:lnTo>
                    <a:pt x="180" y="0"/>
                  </a:lnTo>
                  <a:lnTo>
                    <a:pt x="161" y="10"/>
                  </a:lnTo>
                  <a:lnTo>
                    <a:pt x="152" y="10"/>
                  </a:lnTo>
                  <a:lnTo>
                    <a:pt x="123" y="10"/>
                  </a:lnTo>
                  <a:lnTo>
                    <a:pt x="123" y="19"/>
                  </a:lnTo>
                  <a:lnTo>
                    <a:pt x="133" y="29"/>
                  </a:lnTo>
                  <a:lnTo>
                    <a:pt x="133" y="38"/>
                  </a:lnTo>
                  <a:lnTo>
                    <a:pt x="123" y="57"/>
                  </a:lnTo>
                  <a:lnTo>
                    <a:pt x="123" y="67"/>
                  </a:lnTo>
                  <a:lnTo>
                    <a:pt x="114" y="85"/>
                  </a:lnTo>
                  <a:lnTo>
                    <a:pt x="114" y="95"/>
                  </a:lnTo>
                  <a:lnTo>
                    <a:pt x="104" y="95"/>
                  </a:lnTo>
                  <a:lnTo>
                    <a:pt x="95" y="95"/>
                  </a:lnTo>
                  <a:lnTo>
                    <a:pt x="95" y="104"/>
                  </a:lnTo>
                  <a:lnTo>
                    <a:pt x="76" y="104"/>
                  </a:lnTo>
                  <a:lnTo>
                    <a:pt x="76" y="123"/>
                  </a:lnTo>
                  <a:lnTo>
                    <a:pt x="48" y="133"/>
                  </a:lnTo>
                  <a:lnTo>
                    <a:pt x="29" y="133"/>
                  </a:lnTo>
                  <a:lnTo>
                    <a:pt x="0" y="133"/>
                  </a:lnTo>
                  <a:lnTo>
                    <a:pt x="19" y="152"/>
                  </a:lnTo>
                  <a:lnTo>
                    <a:pt x="29" y="152"/>
                  </a:lnTo>
                  <a:lnTo>
                    <a:pt x="29" y="161"/>
                  </a:lnTo>
                  <a:lnTo>
                    <a:pt x="38" y="171"/>
                  </a:lnTo>
                  <a:lnTo>
                    <a:pt x="29" y="180"/>
                  </a:lnTo>
                  <a:lnTo>
                    <a:pt x="19" y="190"/>
                  </a:lnTo>
                  <a:lnTo>
                    <a:pt x="19" y="199"/>
                  </a:lnTo>
                  <a:lnTo>
                    <a:pt x="19" y="209"/>
                  </a:lnTo>
                  <a:lnTo>
                    <a:pt x="38" y="209"/>
                  </a:lnTo>
                  <a:lnTo>
                    <a:pt x="67" y="209"/>
                  </a:lnTo>
                  <a:lnTo>
                    <a:pt x="76" y="209"/>
                  </a:lnTo>
                  <a:lnTo>
                    <a:pt x="95" y="199"/>
                  </a:lnTo>
                  <a:lnTo>
                    <a:pt x="104" y="227"/>
                  </a:lnTo>
                  <a:lnTo>
                    <a:pt x="114" y="227"/>
                  </a:lnTo>
                  <a:lnTo>
                    <a:pt x="123" y="227"/>
                  </a:lnTo>
                  <a:lnTo>
                    <a:pt x="142" y="227"/>
                  </a:lnTo>
                  <a:lnTo>
                    <a:pt x="161" y="218"/>
                  </a:lnTo>
                  <a:lnTo>
                    <a:pt x="161" y="209"/>
                  </a:lnTo>
                  <a:lnTo>
                    <a:pt x="152" y="199"/>
                  </a:lnTo>
                  <a:lnTo>
                    <a:pt x="142" y="199"/>
                  </a:lnTo>
                  <a:lnTo>
                    <a:pt x="142" y="190"/>
                  </a:lnTo>
                  <a:lnTo>
                    <a:pt x="142" y="180"/>
                  </a:lnTo>
                  <a:lnTo>
                    <a:pt x="133" y="180"/>
                  </a:lnTo>
                  <a:lnTo>
                    <a:pt x="133" y="161"/>
                  </a:lnTo>
                  <a:lnTo>
                    <a:pt x="152" y="161"/>
                  </a:lnTo>
                  <a:lnTo>
                    <a:pt x="161" y="161"/>
                  </a:lnTo>
                  <a:lnTo>
                    <a:pt x="171" y="142"/>
                  </a:lnTo>
                  <a:lnTo>
                    <a:pt x="180" y="133"/>
                  </a:lnTo>
                  <a:lnTo>
                    <a:pt x="180" y="123"/>
                  </a:lnTo>
                  <a:lnTo>
                    <a:pt x="190" y="114"/>
                  </a:lnTo>
                  <a:lnTo>
                    <a:pt x="190" y="104"/>
                  </a:lnTo>
                  <a:lnTo>
                    <a:pt x="190" y="95"/>
                  </a:lnTo>
                  <a:lnTo>
                    <a:pt x="199" y="85"/>
                  </a:lnTo>
                  <a:lnTo>
                    <a:pt x="190" y="85"/>
                  </a:lnTo>
                  <a:lnTo>
                    <a:pt x="171" y="57"/>
                  </a:lnTo>
                  <a:lnTo>
                    <a:pt x="171" y="48"/>
                  </a:lnTo>
                  <a:lnTo>
                    <a:pt x="180" y="38"/>
                  </a:lnTo>
                  <a:lnTo>
                    <a:pt x="190" y="48"/>
                  </a:lnTo>
                  <a:lnTo>
                    <a:pt x="199" y="48"/>
                  </a:lnTo>
                  <a:lnTo>
                    <a:pt x="218" y="38"/>
                  </a:lnTo>
                  <a:lnTo>
                    <a:pt x="218" y="29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904" name="Freeform 54"/>
            <p:cNvSpPr>
              <a:spLocks/>
            </p:cNvSpPr>
            <p:nvPr/>
          </p:nvSpPr>
          <p:spPr bwMode="auto">
            <a:xfrm>
              <a:off x="3514" y="1488"/>
              <a:ext cx="190" cy="161"/>
            </a:xfrm>
            <a:custGeom>
              <a:avLst/>
              <a:gdLst>
                <a:gd name="T0" fmla="*/ 171 w 190"/>
                <a:gd name="T1" fmla="*/ 28 h 161"/>
                <a:gd name="T2" fmla="*/ 161 w 190"/>
                <a:gd name="T3" fmla="*/ 28 h 161"/>
                <a:gd name="T4" fmla="*/ 142 w 190"/>
                <a:gd name="T5" fmla="*/ 28 h 161"/>
                <a:gd name="T6" fmla="*/ 133 w 190"/>
                <a:gd name="T7" fmla="*/ 9 h 161"/>
                <a:gd name="T8" fmla="*/ 133 w 190"/>
                <a:gd name="T9" fmla="*/ 0 h 161"/>
                <a:gd name="T10" fmla="*/ 133 w 190"/>
                <a:gd name="T11" fmla="*/ 0 h 161"/>
                <a:gd name="T12" fmla="*/ 123 w 190"/>
                <a:gd name="T13" fmla="*/ 9 h 161"/>
                <a:gd name="T14" fmla="*/ 104 w 190"/>
                <a:gd name="T15" fmla="*/ 28 h 161"/>
                <a:gd name="T16" fmla="*/ 95 w 190"/>
                <a:gd name="T17" fmla="*/ 28 h 161"/>
                <a:gd name="T18" fmla="*/ 67 w 190"/>
                <a:gd name="T19" fmla="*/ 28 h 161"/>
                <a:gd name="T20" fmla="*/ 67 w 190"/>
                <a:gd name="T21" fmla="*/ 28 h 161"/>
                <a:gd name="T22" fmla="*/ 57 w 190"/>
                <a:gd name="T23" fmla="*/ 19 h 161"/>
                <a:gd name="T24" fmla="*/ 57 w 190"/>
                <a:gd name="T25" fmla="*/ 19 h 161"/>
                <a:gd name="T26" fmla="*/ 48 w 190"/>
                <a:gd name="T27" fmla="*/ 38 h 161"/>
                <a:gd name="T28" fmla="*/ 38 w 190"/>
                <a:gd name="T29" fmla="*/ 57 h 161"/>
                <a:gd name="T30" fmla="*/ 10 w 190"/>
                <a:gd name="T31" fmla="*/ 57 h 161"/>
                <a:gd name="T32" fmla="*/ 10 w 190"/>
                <a:gd name="T33" fmla="*/ 57 h 161"/>
                <a:gd name="T34" fmla="*/ 0 w 190"/>
                <a:gd name="T35" fmla="*/ 57 h 161"/>
                <a:gd name="T36" fmla="*/ 0 w 190"/>
                <a:gd name="T37" fmla="*/ 47 h 161"/>
                <a:gd name="T38" fmla="*/ 0 w 190"/>
                <a:gd name="T39" fmla="*/ 47 h 161"/>
                <a:gd name="T40" fmla="*/ 0 w 190"/>
                <a:gd name="T41" fmla="*/ 57 h 161"/>
                <a:gd name="T42" fmla="*/ 0 w 190"/>
                <a:gd name="T43" fmla="*/ 66 h 161"/>
                <a:gd name="T44" fmla="*/ 0 w 190"/>
                <a:gd name="T45" fmla="*/ 85 h 161"/>
                <a:gd name="T46" fmla="*/ 0 w 190"/>
                <a:gd name="T47" fmla="*/ 95 h 161"/>
                <a:gd name="T48" fmla="*/ 0 w 190"/>
                <a:gd name="T49" fmla="*/ 104 h 161"/>
                <a:gd name="T50" fmla="*/ 19 w 190"/>
                <a:gd name="T51" fmla="*/ 123 h 161"/>
                <a:gd name="T52" fmla="*/ 29 w 190"/>
                <a:gd name="T53" fmla="*/ 123 h 161"/>
                <a:gd name="T54" fmla="*/ 29 w 190"/>
                <a:gd name="T55" fmla="*/ 123 h 161"/>
                <a:gd name="T56" fmla="*/ 29 w 190"/>
                <a:gd name="T57" fmla="*/ 132 h 161"/>
                <a:gd name="T58" fmla="*/ 10 w 190"/>
                <a:gd name="T59" fmla="*/ 151 h 161"/>
                <a:gd name="T60" fmla="*/ 10 w 190"/>
                <a:gd name="T61" fmla="*/ 151 h 161"/>
                <a:gd name="T62" fmla="*/ 19 w 190"/>
                <a:gd name="T63" fmla="*/ 161 h 161"/>
                <a:gd name="T64" fmla="*/ 29 w 190"/>
                <a:gd name="T65" fmla="*/ 161 h 161"/>
                <a:gd name="T66" fmla="*/ 57 w 190"/>
                <a:gd name="T67" fmla="*/ 161 h 161"/>
                <a:gd name="T68" fmla="*/ 67 w 190"/>
                <a:gd name="T69" fmla="*/ 161 h 161"/>
                <a:gd name="T70" fmla="*/ 95 w 190"/>
                <a:gd name="T71" fmla="*/ 161 h 161"/>
                <a:gd name="T72" fmla="*/ 95 w 190"/>
                <a:gd name="T73" fmla="*/ 142 h 161"/>
                <a:gd name="T74" fmla="*/ 95 w 190"/>
                <a:gd name="T75" fmla="*/ 132 h 161"/>
                <a:gd name="T76" fmla="*/ 114 w 190"/>
                <a:gd name="T77" fmla="*/ 132 h 161"/>
                <a:gd name="T78" fmla="*/ 114 w 190"/>
                <a:gd name="T79" fmla="*/ 123 h 161"/>
                <a:gd name="T80" fmla="*/ 123 w 190"/>
                <a:gd name="T81" fmla="*/ 123 h 161"/>
                <a:gd name="T82" fmla="*/ 123 w 190"/>
                <a:gd name="T83" fmla="*/ 123 h 161"/>
                <a:gd name="T84" fmla="*/ 133 w 190"/>
                <a:gd name="T85" fmla="*/ 123 h 161"/>
                <a:gd name="T86" fmla="*/ 133 w 190"/>
                <a:gd name="T87" fmla="*/ 113 h 161"/>
                <a:gd name="T88" fmla="*/ 133 w 190"/>
                <a:gd name="T89" fmla="*/ 104 h 161"/>
                <a:gd name="T90" fmla="*/ 142 w 190"/>
                <a:gd name="T91" fmla="*/ 95 h 161"/>
                <a:gd name="T92" fmla="*/ 142 w 190"/>
                <a:gd name="T93" fmla="*/ 95 h 161"/>
                <a:gd name="T94" fmla="*/ 142 w 190"/>
                <a:gd name="T95" fmla="*/ 95 h 161"/>
                <a:gd name="T96" fmla="*/ 142 w 190"/>
                <a:gd name="T97" fmla="*/ 85 h 161"/>
                <a:gd name="T98" fmla="*/ 142 w 190"/>
                <a:gd name="T99" fmla="*/ 85 h 161"/>
                <a:gd name="T100" fmla="*/ 152 w 190"/>
                <a:gd name="T101" fmla="*/ 66 h 161"/>
                <a:gd name="T102" fmla="*/ 142 w 190"/>
                <a:gd name="T103" fmla="*/ 57 h 161"/>
                <a:gd name="T104" fmla="*/ 142 w 190"/>
                <a:gd name="T105" fmla="*/ 38 h 161"/>
                <a:gd name="T106" fmla="*/ 161 w 190"/>
                <a:gd name="T107" fmla="*/ 38 h 161"/>
                <a:gd name="T108" fmla="*/ 190 w 190"/>
                <a:gd name="T109" fmla="*/ 28 h 161"/>
                <a:gd name="T110" fmla="*/ 190 w 190"/>
                <a:gd name="T111" fmla="*/ 28 h 161"/>
                <a:gd name="T112" fmla="*/ 190 w 190"/>
                <a:gd name="T113" fmla="*/ 28 h 161"/>
                <a:gd name="T114" fmla="*/ 180 w 190"/>
                <a:gd name="T115" fmla="*/ 28 h 161"/>
                <a:gd name="T116" fmla="*/ 171 w 190"/>
                <a:gd name="T117" fmla="*/ 28 h 161"/>
                <a:gd name="T118" fmla="*/ 171 w 190"/>
                <a:gd name="T119" fmla="*/ 28 h 16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90"/>
                <a:gd name="T181" fmla="*/ 0 h 161"/>
                <a:gd name="T182" fmla="*/ 190 w 190"/>
                <a:gd name="T183" fmla="*/ 161 h 16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90" h="161">
                  <a:moveTo>
                    <a:pt x="171" y="28"/>
                  </a:moveTo>
                  <a:lnTo>
                    <a:pt x="161" y="28"/>
                  </a:lnTo>
                  <a:lnTo>
                    <a:pt x="142" y="28"/>
                  </a:lnTo>
                  <a:lnTo>
                    <a:pt x="133" y="9"/>
                  </a:lnTo>
                  <a:lnTo>
                    <a:pt x="133" y="0"/>
                  </a:lnTo>
                  <a:lnTo>
                    <a:pt x="123" y="9"/>
                  </a:lnTo>
                  <a:lnTo>
                    <a:pt x="104" y="28"/>
                  </a:lnTo>
                  <a:lnTo>
                    <a:pt x="95" y="28"/>
                  </a:lnTo>
                  <a:lnTo>
                    <a:pt x="67" y="28"/>
                  </a:lnTo>
                  <a:lnTo>
                    <a:pt x="57" y="19"/>
                  </a:lnTo>
                  <a:lnTo>
                    <a:pt x="48" y="38"/>
                  </a:lnTo>
                  <a:lnTo>
                    <a:pt x="38" y="57"/>
                  </a:lnTo>
                  <a:lnTo>
                    <a:pt x="10" y="57"/>
                  </a:lnTo>
                  <a:lnTo>
                    <a:pt x="0" y="57"/>
                  </a:lnTo>
                  <a:lnTo>
                    <a:pt x="0" y="47"/>
                  </a:lnTo>
                  <a:lnTo>
                    <a:pt x="0" y="57"/>
                  </a:lnTo>
                  <a:lnTo>
                    <a:pt x="0" y="66"/>
                  </a:lnTo>
                  <a:lnTo>
                    <a:pt x="0" y="85"/>
                  </a:lnTo>
                  <a:lnTo>
                    <a:pt x="0" y="95"/>
                  </a:lnTo>
                  <a:lnTo>
                    <a:pt x="0" y="104"/>
                  </a:lnTo>
                  <a:lnTo>
                    <a:pt x="19" y="123"/>
                  </a:lnTo>
                  <a:lnTo>
                    <a:pt x="29" y="123"/>
                  </a:lnTo>
                  <a:lnTo>
                    <a:pt x="29" y="132"/>
                  </a:lnTo>
                  <a:lnTo>
                    <a:pt x="10" y="151"/>
                  </a:lnTo>
                  <a:lnTo>
                    <a:pt x="19" y="161"/>
                  </a:lnTo>
                  <a:lnTo>
                    <a:pt x="29" y="161"/>
                  </a:lnTo>
                  <a:lnTo>
                    <a:pt x="57" y="161"/>
                  </a:lnTo>
                  <a:lnTo>
                    <a:pt x="67" y="161"/>
                  </a:lnTo>
                  <a:lnTo>
                    <a:pt x="95" y="161"/>
                  </a:lnTo>
                  <a:lnTo>
                    <a:pt x="95" y="142"/>
                  </a:lnTo>
                  <a:lnTo>
                    <a:pt x="95" y="132"/>
                  </a:lnTo>
                  <a:lnTo>
                    <a:pt x="114" y="132"/>
                  </a:lnTo>
                  <a:lnTo>
                    <a:pt x="114" y="123"/>
                  </a:lnTo>
                  <a:lnTo>
                    <a:pt x="123" y="123"/>
                  </a:lnTo>
                  <a:lnTo>
                    <a:pt x="133" y="123"/>
                  </a:lnTo>
                  <a:lnTo>
                    <a:pt x="133" y="113"/>
                  </a:lnTo>
                  <a:lnTo>
                    <a:pt x="133" y="104"/>
                  </a:lnTo>
                  <a:lnTo>
                    <a:pt x="142" y="95"/>
                  </a:lnTo>
                  <a:lnTo>
                    <a:pt x="142" y="85"/>
                  </a:lnTo>
                  <a:lnTo>
                    <a:pt x="152" y="66"/>
                  </a:lnTo>
                  <a:lnTo>
                    <a:pt x="142" y="57"/>
                  </a:lnTo>
                  <a:lnTo>
                    <a:pt x="142" y="38"/>
                  </a:lnTo>
                  <a:lnTo>
                    <a:pt x="161" y="38"/>
                  </a:lnTo>
                  <a:lnTo>
                    <a:pt x="190" y="28"/>
                  </a:lnTo>
                  <a:lnTo>
                    <a:pt x="180" y="28"/>
                  </a:lnTo>
                  <a:lnTo>
                    <a:pt x="171" y="28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905" name="Freeform 55"/>
            <p:cNvSpPr>
              <a:spLocks/>
            </p:cNvSpPr>
            <p:nvPr/>
          </p:nvSpPr>
          <p:spPr bwMode="auto">
            <a:xfrm>
              <a:off x="3798" y="1261"/>
              <a:ext cx="464" cy="180"/>
            </a:xfrm>
            <a:custGeom>
              <a:avLst/>
              <a:gdLst>
                <a:gd name="T0" fmla="*/ 48 w 464"/>
                <a:gd name="T1" fmla="*/ 75 h 180"/>
                <a:gd name="T2" fmla="*/ 76 w 464"/>
                <a:gd name="T3" fmla="*/ 104 h 180"/>
                <a:gd name="T4" fmla="*/ 86 w 464"/>
                <a:gd name="T5" fmla="*/ 123 h 180"/>
                <a:gd name="T6" fmla="*/ 114 w 464"/>
                <a:gd name="T7" fmla="*/ 123 h 180"/>
                <a:gd name="T8" fmla="*/ 142 w 464"/>
                <a:gd name="T9" fmla="*/ 132 h 180"/>
                <a:gd name="T10" fmla="*/ 171 w 464"/>
                <a:gd name="T11" fmla="*/ 161 h 180"/>
                <a:gd name="T12" fmla="*/ 209 w 464"/>
                <a:gd name="T13" fmla="*/ 161 h 180"/>
                <a:gd name="T14" fmla="*/ 246 w 464"/>
                <a:gd name="T15" fmla="*/ 161 h 180"/>
                <a:gd name="T16" fmla="*/ 303 w 464"/>
                <a:gd name="T17" fmla="*/ 180 h 180"/>
                <a:gd name="T18" fmla="*/ 322 w 464"/>
                <a:gd name="T19" fmla="*/ 161 h 180"/>
                <a:gd name="T20" fmla="*/ 351 w 464"/>
                <a:gd name="T21" fmla="*/ 161 h 180"/>
                <a:gd name="T22" fmla="*/ 379 w 464"/>
                <a:gd name="T23" fmla="*/ 151 h 180"/>
                <a:gd name="T24" fmla="*/ 370 w 464"/>
                <a:gd name="T25" fmla="*/ 132 h 180"/>
                <a:gd name="T26" fmla="*/ 379 w 464"/>
                <a:gd name="T27" fmla="*/ 123 h 180"/>
                <a:gd name="T28" fmla="*/ 398 w 464"/>
                <a:gd name="T29" fmla="*/ 113 h 180"/>
                <a:gd name="T30" fmla="*/ 417 w 464"/>
                <a:gd name="T31" fmla="*/ 104 h 180"/>
                <a:gd name="T32" fmla="*/ 436 w 464"/>
                <a:gd name="T33" fmla="*/ 94 h 180"/>
                <a:gd name="T34" fmla="*/ 464 w 464"/>
                <a:gd name="T35" fmla="*/ 94 h 180"/>
                <a:gd name="T36" fmla="*/ 436 w 464"/>
                <a:gd name="T37" fmla="*/ 66 h 180"/>
                <a:gd name="T38" fmla="*/ 417 w 464"/>
                <a:gd name="T39" fmla="*/ 75 h 180"/>
                <a:gd name="T40" fmla="*/ 388 w 464"/>
                <a:gd name="T41" fmla="*/ 75 h 180"/>
                <a:gd name="T42" fmla="*/ 388 w 464"/>
                <a:gd name="T43" fmla="*/ 38 h 180"/>
                <a:gd name="T44" fmla="*/ 370 w 464"/>
                <a:gd name="T45" fmla="*/ 38 h 180"/>
                <a:gd name="T46" fmla="*/ 341 w 464"/>
                <a:gd name="T47" fmla="*/ 28 h 180"/>
                <a:gd name="T48" fmla="*/ 284 w 464"/>
                <a:gd name="T49" fmla="*/ 47 h 180"/>
                <a:gd name="T50" fmla="*/ 218 w 464"/>
                <a:gd name="T51" fmla="*/ 28 h 180"/>
                <a:gd name="T52" fmla="*/ 199 w 464"/>
                <a:gd name="T53" fmla="*/ 28 h 180"/>
                <a:gd name="T54" fmla="*/ 180 w 464"/>
                <a:gd name="T55" fmla="*/ 9 h 180"/>
                <a:gd name="T56" fmla="*/ 142 w 464"/>
                <a:gd name="T57" fmla="*/ 0 h 180"/>
                <a:gd name="T58" fmla="*/ 123 w 464"/>
                <a:gd name="T59" fmla="*/ 9 h 180"/>
                <a:gd name="T60" fmla="*/ 133 w 464"/>
                <a:gd name="T61" fmla="*/ 38 h 180"/>
                <a:gd name="T62" fmla="*/ 57 w 464"/>
                <a:gd name="T63" fmla="*/ 19 h 180"/>
                <a:gd name="T64" fmla="*/ 19 w 464"/>
                <a:gd name="T65" fmla="*/ 38 h 180"/>
                <a:gd name="T66" fmla="*/ 10 w 464"/>
                <a:gd name="T67" fmla="*/ 47 h 18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64"/>
                <a:gd name="T103" fmla="*/ 0 h 180"/>
                <a:gd name="T104" fmla="*/ 464 w 464"/>
                <a:gd name="T105" fmla="*/ 180 h 18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64" h="180">
                  <a:moveTo>
                    <a:pt x="10" y="57"/>
                  </a:moveTo>
                  <a:lnTo>
                    <a:pt x="48" y="75"/>
                  </a:lnTo>
                  <a:lnTo>
                    <a:pt x="67" y="85"/>
                  </a:lnTo>
                  <a:lnTo>
                    <a:pt x="76" y="104"/>
                  </a:lnTo>
                  <a:lnTo>
                    <a:pt x="76" y="113"/>
                  </a:lnTo>
                  <a:lnTo>
                    <a:pt x="86" y="123"/>
                  </a:lnTo>
                  <a:lnTo>
                    <a:pt x="114" y="123"/>
                  </a:lnTo>
                  <a:lnTo>
                    <a:pt x="142" y="132"/>
                  </a:lnTo>
                  <a:lnTo>
                    <a:pt x="152" y="132"/>
                  </a:lnTo>
                  <a:lnTo>
                    <a:pt x="171" y="161"/>
                  </a:lnTo>
                  <a:lnTo>
                    <a:pt x="180" y="161"/>
                  </a:lnTo>
                  <a:lnTo>
                    <a:pt x="209" y="161"/>
                  </a:lnTo>
                  <a:lnTo>
                    <a:pt x="246" y="161"/>
                  </a:lnTo>
                  <a:lnTo>
                    <a:pt x="265" y="180"/>
                  </a:lnTo>
                  <a:lnTo>
                    <a:pt x="303" y="180"/>
                  </a:lnTo>
                  <a:lnTo>
                    <a:pt x="322" y="161"/>
                  </a:lnTo>
                  <a:lnTo>
                    <a:pt x="351" y="161"/>
                  </a:lnTo>
                  <a:lnTo>
                    <a:pt x="360" y="161"/>
                  </a:lnTo>
                  <a:lnTo>
                    <a:pt x="379" y="151"/>
                  </a:lnTo>
                  <a:lnTo>
                    <a:pt x="379" y="132"/>
                  </a:lnTo>
                  <a:lnTo>
                    <a:pt x="370" y="132"/>
                  </a:lnTo>
                  <a:lnTo>
                    <a:pt x="370" y="123"/>
                  </a:lnTo>
                  <a:lnTo>
                    <a:pt x="379" y="123"/>
                  </a:lnTo>
                  <a:lnTo>
                    <a:pt x="388" y="123"/>
                  </a:lnTo>
                  <a:lnTo>
                    <a:pt x="398" y="113"/>
                  </a:lnTo>
                  <a:lnTo>
                    <a:pt x="417" y="113"/>
                  </a:lnTo>
                  <a:lnTo>
                    <a:pt x="417" y="104"/>
                  </a:lnTo>
                  <a:lnTo>
                    <a:pt x="426" y="94"/>
                  </a:lnTo>
                  <a:lnTo>
                    <a:pt x="436" y="94"/>
                  </a:lnTo>
                  <a:lnTo>
                    <a:pt x="464" y="94"/>
                  </a:lnTo>
                  <a:lnTo>
                    <a:pt x="455" y="85"/>
                  </a:lnTo>
                  <a:lnTo>
                    <a:pt x="436" y="66"/>
                  </a:lnTo>
                  <a:lnTo>
                    <a:pt x="417" y="75"/>
                  </a:lnTo>
                  <a:lnTo>
                    <a:pt x="398" y="75"/>
                  </a:lnTo>
                  <a:lnTo>
                    <a:pt x="388" y="75"/>
                  </a:lnTo>
                  <a:lnTo>
                    <a:pt x="388" y="47"/>
                  </a:lnTo>
                  <a:lnTo>
                    <a:pt x="388" y="38"/>
                  </a:lnTo>
                  <a:lnTo>
                    <a:pt x="370" y="38"/>
                  </a:lnTo>
                  <a:lnTo>
                    <a:pt x="360" y="28"/>
                  </a:lnTo>
                  <a:lnTo>
                    <a:pt x="341" y="28"/>
                  </a:lnTo>
                  <a:lnTo>
                    <a:pt x="313" y="47"/>
                  </a:lnTo>
                  <a:lnTo>
                    <a:pt x="284" y="47"/>
                  </a:lnTo>
                  <a:lnTo>
                    <a:pt x="237" y="28"/>
                  </a:lnTo>
                  <a:lnTo>
                    <a:pt x="218" y="28"/>
                  </a:lnTo>
                  <a:lnTo>
                    <a:pt x="209" y="28"/>
                  </a:lnTo>
                  <a:lnTo>
                    <a:pt x="199" y="28"/>
                  </a:lnTo>
                  <a:lnTo>
                    <a:pt x="190" y="28"/>
                  </a:lnTo>
                  <a:lnTo>
                    <a:pt x="180" y="9"/>
                  </a:lnTo>
                  <a:lnTo>
                    <a:pt x="171" y="9"/>
                  </a:lnTo>
                  <a:lnTo>
                    <a:pt x="142" y="0"/>
                  </a:lnTo>
                  <a:lnTo>
                    <a:pt x="123" y="0"/>
                  </a:lnTo>
                  <a:lnTo>
                    <a:pt x="123" y="9"/>
                  </a:lnTo>
                  <a:lnTo>
                    <a:pt x="133" y="28"/>
                  </a:lnTo>
                  <a:lnTo>
                    <a:pt x="133" y="38"/>
                  </a:lnTo>
                  <a:lnTo>
                    <a:pt x="114" y="38"/>
                  </a:lnTo>
                  <a:lnTo>
                    <a:pt x="57" y="19"/>
                  </a:lnTo>
                  <a:lnTo>
                    <a:pt x="38" y="19"/>
                  </a:lnTo>
                  <a:lnTo>
                    <a:pt x="19" y="38"/>
                  </a:lnTo>
                  <a:lnTo>
                    <a:pt x="0" y="47"/>
                  </a:lnTo>
                  <a:lnTo>
                    <a:pt x="10" y="47"/>
                  </a:lnTo>
                  <a:lnTo>
                    <a:pt x="10" y="57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906" name="Freeform 56"/>
            <p:cNvSpPr>
              <a:spLocks/>
            </p:cNvSpPr>
            <p:nvPr/>
          </p:nvSpPr>
          <p:spPr bwMode="auto">
            <a:xfrm>
              <a:off x="3675" y="1242"/>
              <a:ext cx="777" cy="558"/>
            </a:xfrm>
            <a:custGeom>
              <a:avLst/>
              <a:gdLst>
                <a:gd name="T0" fmla="*/ 417 w 777"/>
                <a:gd name="T1" fmla="*/ 435 h 558"/>
                <a:gd name="T2" fmla="*/ 407 w 777"/>
                <a:gd name="T3" fmla="*/ 473 h 558"/>
                <a:gd name="T4" fmla="*/ 436 w 777"/>
                <a:gd name="T5" fmla="*/ 511 h 558"/>
                <a:gd name="T6" fmla="*/ 455 w 777"/>
                <a:gd name="T7" fmla="*/ 539 h 558"/>
                <a:gd name="T8" fmla="*/ 474 w 777"/>
                <a:gd name="T9" fmla="*/ 549 h 558"/>
                <a:gd name="T10" fmla="*/ 493 w 777"/>
                <a:gd name="T11" fmla="*/ 520 h 558"/>
                <a:gd name="T12" fmla="*/ 549 w 777"/>
                <a:gd name="T13" fmla="*/ 520 h 558"/>
                <a:gd name="T14" fmla="*/ 587 w 777"/>
                <a:gd name="T15" fmla="*/ 539 h 558"/>
                <a:gd name="T16" fmla="*/ 616 w 777"/>
                <a:gd name="T17" fmla="*/ 558 h 558"/>
                <a:gd name="T18" fmla="*/ 625 w 777"/>
                <a:gd name="T19" fmla="*/ 549 h 558"/>
                <a:gd name="T20" fmla="*/ 663 w 777"/>
                <a:gd name="T21" fmla="*/ 530 h 558"/>
                <a:gd name="T22" fmla="*/ 701 w 777"/>
                <a:gd name="T23" fmla="*/ 511 h 558"/>
                <a:gd name="T24" fmla="*/ 729 w 777"/>
                <a:gd name="T25" fmla="*/ 473 h 558"/>
                <a:gd name="T26" fmla="*/ 748 w 777"/>
                <a:gd name="T27" fmla="*/ 397 h 558"/>
                <a:gd name="T28" fmla="*/ 739 w 777"/>
                <a:gd name="T29" fmla="*/ 378 h 558"/>
                <a:gd name="T30" fmla="*/ 739 w 777"/>
                <a:gd name="T31" fmla="*/ 369 h 558"/>
                <a:gd name="T32" fmla="*/ 682 w 777"/>
                <a:gd name="T33" fmla="*/ 293 h 558"/>
                <a:gd name="T34" fmla="*/ 663 w 777"/>
                <a:gd name="T35" fmla="*/ 274 h 558"/>
                <a:gd name="T36" fmla="*/ 644 w 777"/>
                <a:gd name="T37" fmla="*/ 236 h 558"/>
                <a:gd name="T38" fmla="*/ 672 w 777"/>
                <a:gd name="T39" fmla="*/ 246 h 558"/>
                <a:gd name="T40" fmla="*/ 729 w 777"/>
                <a:gd name="T41" fmla="*/ 199 h 558"/>
                <a:gd name="T42" fmla="*/ 748 w 777"/>
                <a:gd name="T43" fmla="*/ 199 h 558"/>
                <a:gd name="T44" fmla="*/ 758 w 777"/>
                <a:gd name="T45" fmla="*/ 170 h 558"/>
                <a:gd name="T46" fmla="*/ 777 w 777"/>
                <a:gd name="T47" fmla="*/ 170 h 558"/>
                <a:gd name="T48" fmla="*/ 758 w 777"/>
                <a:gd name="T49" fmla="*/ 142 h 558"/>
                <a:gd name="T50" fmla="*/ 777 w 777"/>
                <a:gd name="T51" fmla="*/ 142 h 558"/>
                <a:gd name="T52" fmla="*/ 767 w 777"/>
                <a:gd name="T53" fmla="*/ 85 h 558"/>
                <a:gd name="T54" fmla="*/ 720 w 777"/>
                <a:gd name="T55" fmla="*/ 94 h 558"/>
                <a:gd name="T56" fmla="*/ 587 w 777"/>
                <a:gd name="T57" fmla="*/ 0 h 558"/>
                <a:gd name="T58" fmla="*/ 530 w 777"/>
                <a:gd name="T59" fmla="*/ 28 h 558"/>
                <a:gd name="T60" fmla="*/ 511 w 777"/>
                <a:gd name="T61" fmla="*/ 57 h 558"/>
                <a:gd name="T62" fmla="*/ 549 w 777"/>
                <a:gd name="T63" fmla="*/ 85 h 558"/>
                <a:gd name="T64" fmla="*/ 559 w 777"/>
                <a:gd name="T65" fmla="*/ 113 h 558"/>
                <a:gd name="T66" fmla="*/ 521 w 777"/>
                <a:gd name="T67" fmla="*/ 132 h 558"/>
                <a:gd name="T68" fmla="*/ 493 w 777"/>
                <a:gd name="T69" fmla="*/ 151 h 558"/>
                <a:gd name="T70" fmla="*/ 474 w 777"/>
                <a:gd name="T71" fmla="*/ 180 h 558"/>
                <a:gd name="T72" fmla="*/ 369 w 777"/>
                <a:gd name="T73" fmla="*/ 180 h 558"/>
                <a:gd name="T74" fmla="*/ 275 w 777"/>
                <a:gd name="T75" fmla="*/ 151 h 558"/>
                <a:gd name="T76" fmla="*/ 209 w 777"/>
                <a:gd name="T77" fmla="*/ 142 h 558"/>
                <a:gd name="T78" fmla="*/ 171 w 777"/>
                <a:gd name="T79" fmla="*/ 94 h 558"/>
                <a:gd name="T80" fmla="*/ 114 w 777"/>
                <a:gd name="T81" fmla="*/ 85 h 558"/>
                <a:gd name="T82" fmla="*/ 114 w 777"/>
                <a:gd name="T83" fmla="*/ 104 h 558"/>
                <a:gd name="T84" fmla="*/ 85 w 777"/>
                <a:gd name="T85" fmla="*/ 142 h 558"/>
                <a:gd name="T86" fmla="*/ 48 w 777"/>
                <a:gd name="T87" fmla="*/ 218 h 558"/>
                <a:gd name="T88" fmla="*/ 29 w 777"/>
                <a:gd name="T89" fmla="*/ 265 h 558"/>
                <a:gd name="T90" fmla="*/ 19 w 777"/>
                <a:gd name="T91" fmla="*/ 274 h 558"/>
                <a:gd name="T92" fmla="*/ 67 w 777"/>
                <a:gd name="T93" fmla="*/ 303 h 558"/>
                <a:gd name="T94" fmla="*/ 95 w 777"/>
                <a:gd name="T95" fmla="*/ 293 h 558"/>
                <a:gd name="T96" fmla="*/ 114 w 777"/>
                <a:gd name="T97" fmla="*/ 312 h 558"/>
                <a:gd name="T98" fmla="*/ 104 w 777"/>
                <a:gd name="T99" fmla="*/ 359 h 558"/>
                <a:gd name="T100" fmla="*/ 152 w 777"/>
                <a:gd name="T101" fmla="*/ 397 h 558"/>
                <a:gd name="T102" fmla="*/ 199 w 777"/>
                <a:gd name="T103" fmla="*/ 416 h 558"/>
                <a:gd name="T104" fmla="*/ 227 w 777"/>
                <a:gd name="T105" fmla="*/ 426 h 558"/>
                <a:gd name="T106" fmla="*/ 256 w 777"/>
                <a:gd name="T107" fmla="*/ 435 h 558"/>
                <a:gd name="T108" fmla="*/ 284 w 777"/>
                <a:gd name="T109" fmla="*/ 426 h 558"/>
                <a:gd name="T110" fmla="*/ 322 w 777"/>
                <a:gd name="T111" fmla="*/ 445 h 558"/>
                <a:gd name="T112" fmla="*/ 351 w 777"/>
                <a:gd name="T113" fmla="*/ 407 h 558"/>
                <a:gd name="T114" fmla="*/ 379 w 777"/>
                <a:gd name="T115" fmla="*/ 416 h 558"/>
                <a:gd name="T116" fmla="*/ 398 w 777"/>
                <a:gd name="T117" fmla="*/ 426 h 55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777"/>
                <a:gd name="T178" fmla="*/ 0 h 558"/>
                <a:gd name="T179" fmla="*/ 777 w 777"/>
                <a:gd name="T180" fmla="*/ 558 h 55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777" h="558">
                  <a:moveTo>
                    <a:pt x="398" y="426"/>
                  </a:moveTo>
                  <a:lnTo>
                    <a:pt x="407" y="426"/>
                  </a:lnTo>
                  <a:lnTo>
                    <a:pt x="407" y="435"/>
                  </a:lnTo>
                  <a:lnTo>
                    <a:pt x="417" y="435"/>
                  </a:lnTo>
                  <a:lnTo>
                    <a:pt x="426" y="464"/>
                  </a:lnTo>
                  <a:lnTo>
                    <a:pt x="426" y="473"/>
                  </a:lnTo>
                  <a:lnTo>
                    <a:pt x="407" y="473"/>
                  </a:lnTo>
                  <a:lnTo>
                    <a:pt x="407" y="501"/>
                  </a:lnTo>
                  <a:lnTo>
                    <a:pt x="417" y="501"/>
                  </a:lnTo>
                  <a:lnTo>
                    <a:pt x="426" y="501"/>
                  </a:lnTo>
                  <a:lnTo>
                    <a:pt x="436" y="511"/>
                  </a:lnTo>
                  <a:lnTo>
                    <a:pt x="445" y="520"/>
                  </a:lnTo>
                  <a:lnTo>
                    <a:pt x="445" y="530"/>
                  </a:lnTo>
                  <a:lnTo>
                    <a:pt x="455" y="539"/>
                  </a:lnTo>
                  <a:lnTo>
                    <a:pt x="464" y="549"/>
                  </a:lnTo>
                  <a:lnTo>
                    <a:pt x="474" y="539"/>
                  </a:lnTo>
                  <a:lnTo>
                    <a:pt x="474" y="549"/>
                  </a:lnTo>
                  <a:lnTo>
                    <a:pt x="483" y="539"/>
                  </a:lnTo>
                  <a:lnTo>
                    <a:pt x="474" y="530"/>
                  </a:lnTo>
                  <a:lnTo>
                    <a:pt x="474" y="520"/>
                  </a:lnTo>
                  <a:lnTo>
                    <a:pt x="493" y="520"/>
                  </a:lnTo>
                  <a:lnTo>
                    <a:pt x="502" y="520"/>
                  </a:lnTo>
                  <a:lnTo>
                    <a:pt x="521" y="511"/>
                  </a:lnTo>
                  <a:lnTo>
                    <a:pt x="540" y="520"/>
                  </a:lnTo>
                  <a:lnTo>
                    <a:pt x="549" y="520"/>
                  </a:lnTo>
                  <a:lnTo>
                    <a:pt x="549" y="530"/>
                  </a:lnTo>
                  <a:lnTo>
                    <a:pt x="568" y="539"/>
                  </a:lnTo>
                  <a:lnTo>
                    <a:pt x="578" y="539"/>
                  </a:lnTo>
                  <a:lnTo>
                    <a:pt x="587" y="539"/>
                  </a:lnTo>
                  <a:lnTo>
                    <a:pt x="597" y="539"/>
                  </a:lnTo>
                  <a:lnTo>
                    <a:pt x="606" y="549"/>
                  </a:lnTo>
                  <a:lnTo>
                    <a:pt x="606" y="558"/>
                  </a:lnTo>
                  <a:lnTo>
                    <a:pt x="616" y="558"/>
                  </a:lnTo>
                  <a:lnTo>
                    <a:pt x="616" y="549"/>
                  </a:lnTo>
                  <a:lnTo>
                    <a:pt x="625" y="549"/>
                  </a:lnTo>
                  <a:lnTo>
                    <a:pt x="635" y="539"/>
                  </a:lnTo>
                  <a:lnTo>
                    <a:pt x="663" y="520"/>
                  </a:lnTo>
                  <a:lnTo>
                    <a:pt x="663" y="530"/>
                  </a:lnTo>
                  <a:lnTo>
                    <a:pt x="672" y="530"/>
                  </a:lnTo>
                  <a:lnTo>
                    <a:pt x="701" y="520"/>
                  </a:lnTo>
                  <a:lnTo>
                    <a:pt x="701" y="511"/>
                  </a:lnTo>
                  <a:lnTo>
                    <a:pt x="710" y="501"/>
                  </a:lnTo>
                  <a:lnTo>
                    <a:pt x="729" y="483"/>
                  </a:lnTo>
                  <a:lnTo>
                    <a:pt x="729" y="473"/>
                  </a:lnTo>
                  <a:lnTo>
                    <a:pt x="729" y="464"/>
                  </a:lnTo>
                  <a:lnTo>
                    <a:pt x="739" y="435"/>
                  </a:lnTo>
                  <a:lnTo>
                    <a:pt x="748" y="416"/>
                  </a:lnTo>
                  <a:lnTo>
                    <a:pt x="748" y="397"/>
                  </a:lnTo>
                  <a:lnTo>
                    <a:pt x="729" y="388"/>
                  </a:lnTo>
                  <a:lnTo>
                    <a:pt x="739" y="388"/>
                  </a:lnTo>
                  <a:lnTo>
                    <a:pt x="739" y="378"/>
                  </a:lnTo>
                  <a:lnTo>
                    <a:pt x="739" y="369"/>
                  </a:lnTo>
                  <a:lnTo>
                    <a:pt x="729" y="369"/>
                  </a:lnTo>
                  <a:lnTo>
                    <a:pt x="739" y="369"/>
                  </a:lnTo>
                  <a:lnTo>
                    <a:pt x="720" y="341"/>
                  </a:lnTo>
                  <a:lnTo>
                    <a:pt x="691" y="312"/>
                  </a:lnTo>
                  <a:lnTo>
                    <a:pt x="682" y="312"/>
                  </a:lnTo>
                  <a:lnTo>
                    <a:pt x="682" y="293"/>
                  </a:lnTo>
                  <a:lnTo>
                    <a:pt x="701" y="274"/>
                  </a:lnTo>
                  <a:lnTo>
                    <a:pt x="710" y="274"/>
                  </a:lnTo>
                  <a:lnTo>
                    <a:pt x="682" y="265"/>
                  </a:lnTo>
                  <a:lnTo>
                    <a:pt x="672" y="274"/>
                  </a:lnTo>
                  <a:lnTo>
                    <a:pt x="663" y="274"/>
                  </a:lnTo>
                  <a:lnTo>
                    <a:pt x="625" y="246"/>
                  </a:lnTo>
                  <a:lnTo>
                    <a:pt x="625" y="236"/>
                  </a:lnTo>
                  <a:lnTo>
                    <a:pt x="644" y="236"/>
                  </a:lnTo>
                  <a:lnTo>
                    <a:pt x="663" y="208"/>
                  </a:lnTo>
                  <a:lnTo>
                    <a:pt x="672" y="208"/>
                  </a:lnTo>
                  <a:lnTo>
                    <a:pt x="672" y="236"/>
                  </a:lnTo>
                  <a:lnTo>
                    <a:pt x="672" y="246"/>
                  </a:lnTo>
                  <a:lnTo>
                    <a:pt x="691" y="236"/>
                  </a:lnTo>
                  <a:lnTo>
                    <a:pt x="710" y="218"/>
                  </a:lnTo>
                  <a:lnTo>
                    <a:pt x="720" y="208"/>
                  </a:lnTo>
                  <a:lnTo>
                    <a:pt x="729" y="199"/>
                  </a:lnTo>
                  <a:lnTo>
                    <a:pt x="739" y="199"/>
                  </a:lnTo>
                  <a:lnTo>
                    <a:pt x="748" y="199"/>
                  </a:lnTo>
                  <a:lnTo>
                    <a:pt x="748" y="189"/>
                  </a:lnTo>
                  <a:lnTo>
                    <a:pt x="758" y="180"/>
                  </a:lnTo>
                  <a:lnTo>
                    <a:pt x="758" y="170"/>
                  </a:lnTo>
                  <a:lnTo>
                    <a:pt x="767" y="180"/>
                  </a:lnTo>
                  <a:lnTo>
                    <a:pt x="777" y="170"/>
                  </a:lnTo>
                  <a:lnTo>
                    <a:pt x="767" y="170"/>
                  </a:lnTo>
                  <a:lnTo>
                    <a:pt x="767" y="151"/>
                  </a:lnTo>
                  <a:lnTo>
                    <a:pt x="758" y="142"/>
                  </a:lnTo>
                  <a:lnTo>
                    <a:pt x="758" y="132"/>
                  </a:lnTo>
                  <a:lnTo>
                    <a:pt x="767" y="132"/>
                  </a:lnTo>
                  <a:lnTo>
                    <a:pt x="777" y="142"/>
                  </a:lnTo>
                  <a:lnTo>
                    <a:pt x="777" y="132"/>
                  </a:lnTo>
                  <a:lnTo>
                    <a:pt x="777" y="104"/>
                  </a:lnTo>
                  <a:lnTo>
                    <a:pt x="767" y="85"/>
                  </a:lnTo>
                  <a:lnTo>
                    <a:pt x="767" y="76"/>
                  </a:lnTo>
                  <a:lnTo>
                    <a:pt x="758" y="76"/>
                  </a:lnTo>
                  <a:lnTo>
                    <a:pt x="739" y="94"/>
                  </a:lnTo>
                  <a:lnTo>
                    <a:pt x="720" y="94"/>
                  </a:lnTo>
                  <a:lnTo>
                    <a:pt x="710" y="76"/>
                  </a:lnTo>
                  <a:lnTo>
                    <a:pt x="701" y="66"/>
                  </a:lnTo>
                  <a:lnTo>
                    <a:pt x="653" y="57"/>
                  </a:lnTo>
                  <a:lnTo>
                    <a:pt x="644" y="47"/>
                  </a:lnTo>
                  <a:lnTo>
                    <a:pt x="587" y="0"/>
                  </a:lnTo>
                  <a:lnTo>
                    <a:pt x="521" y="0"/>
                  </a:lnTo>
                  <a:lnTo>
                    <a:pt x="521" y="9"/>
                  </a:lnTo>
                  <a:lnTo>
                    <a:pt x="530" y="19"/>
                  </a:lnTo>
                  <a:lnTo>
                    <a:pt x="530" y="28"/>
                  </a:lnTo>
                  <a:lnTo>
                    <a:pt x="540" y="47"/>
                  </a:lnTo>
                  <a:lnTo>
                    <a:pt x="540" y="57"/>
                  </a:lnTo>
                  <a:lnTo>
                    <a:pt x="521" y="57"/>
                  </a:lnTo>
                  <a:lnTo>
                    <a:pt x="511" y="57"/>
                  </a:lnTo>
                  <a:lnTo>
                    <a:pt x="511" y="76"/>
                  </a:lnTo>
                  <a:lnTo>
                    <a:pt x="511" y="94"/>
                  </a:lnTo>
                  <a:lnTo>
                    <a:pt x="521" y="94"/>
                  </a:lnTo>
                  <a:lnTo>
                    <a:pt x="540" y="94"/>
                  </a:lnTo>
                  <a:lnTo>
                    <a:pt x="549" y="85"/>
                  </a:lnTo>
                  <a:lnTo>
                    <a:pt x="559" y="85"/>
                  </a:lnTo>
                  <a:lnTo>
                    <a:pt x="578" y="104"/>
                  </a:lnTo>
                  <a:lnTo>
                    <a:pt x="587" y="113"/>
                  </a:lnTo>
                  <a:lnTo>
                    <a:pt x="559" y="113"/>
                  </a:lnTo>
                  <a:lnTo>
                    <a:pt x="549" y="113"/>
                  </a:lnTo>
                  <a:lnTo>
                    <a:pt x="540" y="123"/>
                  </a:lnTo>
                  <a:lnTo>
                    <a:pt x="540" y="132"/>
                  </a:lnTo>
                  <a:lnTo>
                    <a:pt x="530" y="132"/>
                  </a:lnTo>
                  <a:lnTo>
                    <a:pt x="521" y="132"/>
                  </a:lnTo>
                  <a:lnTo>
                    <a:pt x="511" y="142"/>
                  </a:lnTo>
                  <a:lnTo>
                    <a:pt x="502" y="142"/>
                  </a:lnTo>
                  <a:lnTo>
                    <a:pt x="493" y="142"/>
                  </a:lnTo>
                  <a:lnTo>
                    <a:pt x="493" y="151"/>
                  </a:lnTo>
                  <a:lnTo>
                    <a:pt x="502" y="151"/>
                  </a:lnTo>
                  <a:lnTo>
                    <a:pt x="502" y="170"/>
                  </a:lnTo>
                  <a:lnTo>
                    <a:pt x="483" y="180"/>
                  </a:lnTo>
                  <a:lnTo>
                    <a:pt x="474" y="180"/>
                  </a:lnTo>
                  <a:lnTo>
                    <a:pt x="445" y="180"/>
                  </a:lnTo>
                  <a:lnTo>
                    <a:pt x="426" y="199"/>
                  </a:lnTo>
                  <a:lnTo>
                    <a:pt x="388" y="199"/>
                  </a:lnTo>
                  <a:lnTo>
                    <a:pt x="369" y="180"/>
                  </a:lnTo>
                  <a:lnTo>
                    <a:pt x="332" y="180"/>
                  </a:lnTo>
                  <a:lnTo>
                    <a:pt x="303" y="180"/>
                  </a:lnTo>
                  <a:lnTo>
                    <a:pt x="294" y="180"/>
                  </a:lnTo>
                  <a:lnTo>
                    <a:pt x="275" y="151"/>
                  </a:lnTo>
                  <a:lnTo>
                    <a:pt x="246" y="151"/>
                  </a:lnTo>
                  <a:lnTo>
                    <a:pt x="237" y="142"/>
                  </a:lnTo>
                  <a:lnTo>
                    <a:pt x="209" y="142"/>
                  </a:lnTo>
                  <a:lnTo>
                    <a:pt x="199" y="132"/>
                  </a:lnTo>
                  <a:lnTo>
                    <a:pt x="199" y="123"/>
                  </a:lnTo>
                  <a:lnTo>
                    <a:pt x="190" y="113"/>
                  </a:lnTo>
                  <a:lnTo>
                    <a:pt x="180" y="94"/>
                  </a:lnTo>
                  <a:lnTo>
                    <a:pt x="171" y="94"/>
                  </a:lnTo>
                  <a:lnTo>
                    <a:pt x="133" y="76"/>
                  </a:lnTo>
                  <a:lnTo>
                    <a:pt x="133" y="66"/>
                  </a:lnTo>
                  <a:lnTo>
                    <a:pt x="123" y="66"/>
                  </a:lnTo>
                  <a:lnTo>
                    <a:pt x="114" y="85"/>
                  </a:lnTo>
                  <a:lnTo>
                    <a:pt x="114" y="94"/>
                  </a:lnTo>
                  <a:lnTo>
                    <a:pt x="123" y="94"/>
                  </a:lnTo>
                  <a:lnTo>
                    <a:pt x="114" y="104"/>
                  </a:lnTo>
                  <a:lnTo>
                    <a:pt x="95" y="104"/>
                  </a:lnTo>
                  <a:lnTo>
                    <a:pt x="85" y="104"/>
                  </a:lnTo>
                  <a:lnTo>
                    <a:pt x="85" y="123"/>
                  </a:lnTo>
                  <a:lnTo>
                    <a:pt x="85" y="142"/>
                  </a:lnTo>
                  <a:lnTo>
                    <a:pt x="76" y="132"/>
                  </a:lnTo>
                  <a:lnTo>
                    <a:pt x="67" y="132"/>
                  </a:lnTo>
                  <a:lnTo>
                    <a:pt x="76" y="170"/>
                  </a:lnTo>
                  <a:lnTo>
                    <a:pt x="76" y="180"/>
                  </a:lnTo>
                  <a:lnTo>
                    <a:pt x="48" y="218"/>
                  </a:lnTo>
                  <a:lnTo>
                    <a:pt x="19" y="218"/>
                  </a:lnTo>
                  <a:lnTo>
                    <a:pt x="0" y="227"/>
                  </a:lnTo>
                  <a:lnTo>
                    <a:pt x="0" y="236"/>
                  </a:lnTo>
                  <a:lnTo>
                    <a:pt x="29" y="255"/>
                  </a:lnTo>
                  <a:lnTo>
                    <a:pt x="29" y="265"/>
                  </a:lnTo>
                  <a:lnTo>
                    <a:pt x="19" y="265"/>
                  </a:lnTo>
                  <a:lnTo>
                    <a:pt x="10" y="274"/>
                  </a:lnTo>
                  <a:lnTo>
                    <a:pt x="19" y="274"/>
                  </a:lnTo>
                  <a:lnTo>
                    <a:pt x="29" y="274"/>
                  </a:lnTo>
                  <a:lnTo>
                    <a:pt x="48" y="274"/>
                  </a:lnTo>
                  <a:lnTo>
                    <a:pt x="57" y="303"/>
                  </a:lnTo>
                  <a:lnTo>
                    <a:pt x="67" y="303"/>
                  </a:lnTo>
                  <a:lnTo>
                    <a:pt x="76" y="303"/>
                  </a:lnTo>
                  <a:lnTo>
                    <a:pt x="95" y="293"/>
                  </a:lnTo>
                  <a:lnTo>
                    <a:pt x="104" y="293"/>
                  </a:lnTo>
                  <a:lnTo>
                    <a:pt x="114" y="303"/>
                  </a:lnTo>
                  <a:lnTo>
                    <a:pt x="114" y="312"/>
                  </a:lnTo>
                  <a:lnTo>
                    <a:pt x="104" y="331"/>
                  </a:lnTo>
                  <a:lnTo>
                    <a:pt x="104" y="341"/>
                  </a:lnTo>
                  <a:lnTo>
                    <a:pt x="114" y="350"/>
                  </a:lnTo>
                  <a:lnTo>
                    <a:pt x="114" y="359"/>
                  </a:lnTo>
                  <a:lnTo>
                    <a:pt x="104" y="359"/>
                  </a:lnTo>
                  <a:lnTo>
                    <a:pt x="104" y="369"/>
                  </a:lnTo>
                  <a:lnTo>
                    <a:pt x="123" y="378"/>
                  </a:lnTo>
                  <a:lnTo>
                    <a:pt x="133" y="388"/>
                  </a:lnTo>
                  <a:lnTo>
                    <a:pt x="152" y="397"/>
                  </a:lnTo>
                  <a:lnTo>
                    <a:pt x="161" y="388"/>
                  </a:lnTo>
                  <a:lnTo>
                    <a:pt x="171" y="397"/>
                  </a:lnTo>
                  <a:lnTo>
                    <a:pt x="180" y="407"/>
                  </a:lnTo>
                  <a:lnTo>
                    <a:pt x="199" y="416"/>
                  </a:lnTo>
                  <a:lnTo>
                    <a:pt x="218" y="426"/>
                  </a:lnTo>
                  <a:lnTo>
                    <a:pt x="227" y="426"/>
                  </a:lnTo>
                  <a:lnTo>
                    <a:pt x="227" y="435"/>
                  </a:lnTo>
                  <a:lnTo>
                    <a:pt x="227" y="426"/>
                  </a:lnTo>
                  <a:lnTo>
                    <a:pt x="237" y="435"/>
                  </a:lnTo>
                  <a:lnTo>
                    <a:pt x="256" y="435"/>
                  </a:lnTo>
                  <a:lnTo>
                    <a:pt x="275" y="435"/>
                  </a:lnTo>
                  <a:lnTo>
                    <a:pt x="275" y="445"/>
                  </a:lnTo>
                  <a:lnTo>
                    <a:pt x="284" y="435"/>
                  </a:lnTo>
                  <a:lnTo>
                    <a:pt x="284" y="426"/>
                  </a:lnTo>
                  <a:lnTo>
                    <a:pt x="294" y="426"/>
                  </a:lnTo>
                  <a:lnTo>
                    <a:pt x="313" y="445"/>
                  </a:lnTo>
                  <a:lnTo>
                    <a:pt x="322" y="445"/>
                  </a:lnTo>
                  <a:lnTo>
                    <a:pt x="322" y="435"/>
                  </a:lnTo>
                  <a:lnTo>
                    <a:pt x="332" y="416"/>
                  </a:lnTo>
                  <a:lnTo>
                    <a:pt x="351" y="407"/>
                  </a:lnTo>
                  <a:lnTo>
                    <a:pt x="351" y="416"/>
                  </a:lnTo>
                  <a:lnTo>
                    <a:pt x="369" y="407"/>
                  </a:lnTo>
                  <a:lnTo>
                    <a:pt x="379" y="416"/>
                  </a:lnTo>
                  <a:lnTo>
                    <a:pt x="379" y="426"/>
                  </a:lnTo>
                  <a:lnTo>
                    <a:pt x="388" y="426"/>
                  </a:lnTo>
                  <a:lnTo>
                    <a:pt x="398" y="426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907" name="Freeform 57"/>
            <p:cNvSpPr>
              <a:spLocks/>
            </p:cNvSpPr>
            <p:nvPr/>
          </p:nvSpPr>
          <p:spPr bwMode="auto">
            <a:xfrm>
              <a:off x="3155" y="1516"/>
              <a:ext cx="85" cy="85"/>
            </a:xfrm>
            <a:custGeom>
              <a:avLst/>
              <a:gdLst>
                <a:gd name="T0" fmla="*/ 9 w 85"/>
                <a:gd name="T1" fmla="*/ 85 h 85"/>
                <a:gd name="T2" fmla="*/ 18 w 85"/>
                <a:gd name="T3" fmla="*/ 85 h 85"/>
                <a:gd name="T4" fmla="*/ 18 w 85"/>
                <a:gd name="T5" fmla="*/ 85 h 85"/>
                <a:gd name="T6" fmla="*/ 75 w 85"/>
                <a:gd name="T7" fmla="*/ 48 h 85"/>
                <a:gd name="T8" fmla="*/ 75 w 85"/>
                <a:gd name="T9" fmla="*/ 48 h 85"/>
                <a:gd name="T10" fmla="*/ 75 w 85"/>
                <a:gd name="T11" fmla="*/ 48 h 85"/>
                <a:gd name="T12" fmla="*/ 75 w 85"/>
                <a:gd name="T13" fmla="*/ 29 h 85"/>
                <a:gd name="T14" fmla="*/ 75 w 85"/>
                <a:gd name="T15" fmla="*/ 19 h 85"/>
                <a:gd name="T16" fmla="*/ 75 w 85"/>
                <a:gd name="T17" fmla="*/ 10 h 85"/>
                <a:gd name="T18" fmla="*/ 85 w 85"/>
                <a:gd name="T19" fmla="*/ 10 h 85"/>
                <a:gd name="T20" fmla="*/ 85 w 85"/>
                <a:gd name="T21" fmla="*/ 10 h 85"/>
                <a:gd name="T22" fmla="*/ 85 w 85"/>
                <a:gd name="T23" fmla="*/ 0 h 85"/>
                <a:gd name="T24" fmla="*/ 85 w 85"/>
                <a:gd name="T25" fmla="*/ 0 h 85"/>
                <a:gd name="T26" fmla="*/ 85 w 85"/>
                <a:gd name="T27" fmla="*/ 0 h 85"/>
                <a:gd name="T28" fmla="*/ 85 w 85"/>
                <a:gd name="T29" fmla="*/ 0 h 85"/>
                <a:gd name="T30" fmla="*/ 75 w 85"/>
                <a:gd name="T31" fmla="*/ 0 h 85"/>
                <a:gd name="T32" fmla="*/ 66 w 85"/>
                <a:gd name="T33" fmla="*/ 0 h 85"/>
                <a:gd name="T34" fmla="*/ 56 w 85"/>
                <a:gd name="T35" fmla="*/ 0 h 85"/>
                <a:gd name="T36" fmla="*/ 56 w 85"/>
                <a:gd name="T37" fmla="*/ 0 h 85"/>
                <a:gd name="T38" fmla="*/ 47 w 85"/>
                <a:gd name="T39" fmla="*/ 10 h 85"/>
                <a:gd name="T40" fmla="*/ 47 w 85"/>
                <a:gd name="T41" fmla="*/ 10 h 85"/>
                <a:gd name="T42" fmla="*/ 28 w 85"/>
                <a:gd name="T43" fmla="*/ 10 h 85"/>
                <a:gd name="T44" fmla="*/ 28 w 85"/>
                <a:gd name="T45" fmla="*/ 10 h 85"/>
                <a:gd name="T46" fmla="*/ 28 w 85"/>
                <a:gd name="T47" fmla="*/ 10 h 85"/>
                <a:gd name="T48" fmla="*/ 9 w 85"/>
                <a:gd name="T49" fmla="*/ 10 h 85"/>
                <a:gd name="T50" fmla="*/ 9 w 85"/>
                <a:gd name="T51" fmla="*/ 10 h 85"/>
                <a:gd name="T52" fmla="*/ 9 w 85"/>
                <a:gd name="T53" fmla="*/ 10 h 85"/>
                <a:gd name="T54" fmla="*/ 9 w 85"/>
                <a:gd name="T55" fmla="*/ 10 h 85"/>
                <a:gd name="T56" fmla="*/ 9 w 85"/>
                <a:gd name="T57" fmla="*/ 19 h 85"/>
                <a:gd name="T58" fmla="*/ 9 w 85"/>
                <a:gd name="T59" fmla="*/ 19 h 85"/>
                <a:gd name="T60" fmla="*/ 9 w 85"/>
                <a:gd name="T61" fmla="*/ 19 h 85"/>
                <a:gd name="T62" fmla="*/ 0 w 85"/>
                <a:gd name="T63" fmla="*/ 19 h 85"/>
                <a:gd name="T64" fmla="*/ 0 w 85"/>
                <a:gd name="T65" fmla="*/ 19 h 85"/>
                <a:gd name="T66" fmla="*/ 0 w 85"/>
                <a:gd name="T67" fmla="*/ 29 h 85"/>
                <a:gd name="T68" fmla="*/ 0 w 85"/>
                <a:gd name="T69" fmla="*/ 29 h 85"/>
                <a:gd name="T70" fmla="*/ 0 w 85"/>
                <a:gd name="T71" fmla="*/ 48 h 85"/>
                <a:gd name="T72" fmla="*/ 0 w 85"/>
                <a:gd name="T73" fmla="*/ 48 h 85"/>
                <a:gd name="T74" fmla="*/ 9 w 85"/>
                <a:gd name="T75" fmla="*/ 48 h 85"/>
                <a:gd name="T76" fmla="*/ 9 w 85"/>
                <a:gd name="T77" fmla="*/ 48 h 85"/>
                <a:gd name="T78" fmla="*/ 9 w 85"/>
                <a:gd name="T79" fmla="*/ 57 h 85"/>
                <a:gd name="T80" fmla="*/ 0 w 85"/>
                <a:gd name="T81" fmla="*/ 57 h 85"/>
                <a:gd name="T82" fmla="*/ 0 w 85"/>
                <a:gd name="T83" fmla="*/ 57 h 85"/>
                <a:gd name="T84" fmla="*/ 0 w 85"/>
                <a:gd name="T85" fmla="*/ 67 h 85"/>
                <a:gd name="T86" fmla="*/ 0 w 85"/>
                <a:gd name="T87" fmla="*/ 67 h 85"/>
                <a:gd name="T88" fmla="*/ 0 w 85"/>
                <a:gd name="T89" fmla="*/ 67 h 85"/>
                <a:gd name="T90" fmla="*/ 0 w 85"/>
                <a:gd name="T91" fmla="*/ 76 h 85"/>
                <a:gd name="T92" fmla="*/ 0 w 85"/>
                <a:gd name="T93" fmla="*/ 76 h 85"/>
                <a:gd name="T94" fmla="*/ 9 w 85"/>
                <a:gd name="T95" fmla="*/ 85 h 8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85"/>
                <a:gd name="T145" fmla="*/ 0 h 85"/>
                <a:gd name="T146" fmla="*/ 85 w 85"/>
                <a:gd name="T147" fmla="*/ 85 h 8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85" h="85">
                  <a:moveTo>
                    <a:pt x="9" y="85"/>
                  </a:moveTo>
                  <a:lnTo>
                    <a:pt x="18" y="85"/>
                  </a:lnTo>
                  <a:lnTo>
                    <a:pt x="75" y="48"/>
                  </a:lnTo>
                  <a:lnTo>
                    <a:pt x="75" y="29"/>
                  </a:lnTo>
                  <a:lnTo>
                    <a:pt x="75" y="19"/>
                  </a:lnTo>
                  <a:lnTo>
                    <a:pt x="75" y="10"/>
                  </a:lnTo>
                  <a:lnTo>
                    <a:pt x="85" y="10"/>
                  </a:lnTo>
                  <a:lnTo>
                    <a:pt x="85" y="0"/>
                  </a:lnTo>
                  <a:lnTo>
                    <a:pt x="75" y="0"/>
                  </a:lnTo>
                  <a:lnTo>
                    <a:pt x="66" y="0"/>
                  </a:lnTo>
                  <a:lnTo>
                    <a:pt x="56" y="0"/>
                  </a:lnTo>
                  <a:lnTo>
                    <a:pt x="47" y="10"/>
                  </a:lnTo>
                  <a:lnTo>
                    <a:pt x="28" y="10"/>
                  </a:lnTo>
                  <a:lnTo>
                    <a:pt x="9" y="10"/>
                  </a:lnTo>
                  <a:lnTo>
                    <a:pt x="9" y="19"/>
                  </a:lnTo>
                  <a:lnTo>
                    <a:pt x="0" y="19"/>
                  </a:lnTo>
                  <a:lnTo>
                    <a:pt x="0" y="29"/>
                  </a:lnTo>
                  <a:lnTo>
                    <a:pt x="0" y="48"/>
                  </a:lnTo>
                  <a:lnTo>
                    <a:pt x="9" y="48"/>
                  </a:lnTo>
                  <a:lnTo>
                    <a:pt x="9" y="57"/>
                  </a:lnTo>
                  <a:lnTo>
                    <a:pt x="0" y="57"/>
                  </a:lnTo>
                  <a:lnTo>
                    <a:pt x="0" y="67"/>
                  </a:lnTo>
                  <a:lnTo>
                    <a:pt x="0" y="76"/>
                  </a:lnTo>
                  <a:lnTo>
                    <a:pt x="9" y="85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908" name="Freeform 58"/>
            <p:cNvSpPr>
              <a:spLocks/>
            </p:cNvSpPr>
            <p:nvPr/>
          </p:nvSpPr>
          <p:spPr bwMode="auto">
            <a:xfrm>
              <a:off x="3202" y="1516"/>
              <a:ext cx="142" cy="142"/>
            </a:xfrm>
            <a:custGeom>
              <a:avLst/>
              <a:gdLst>
                <a:gd name="T0" fmla="*/ 57 w 142"/>
                <a:gd name="T1" fmla="*/ 0 h 142"/>
                <a:gd name="T2" fmla="*/ 57 w 142"/>
                <a:gd name="T3" fmla="*/ 0 h 142"/>
                <a:gd name="T4" fmla="*/ 66 w 142"/>
                <a:gd name="T5" fmla="*/ 0 h 142"/>
                <a:gd name="T6" fmla="*/ 76 w 142"/>
                <a:gd name="T7" fmla="*/ 0 h 142"/>
                <a:gd name="T8" fmla="*/ 76 w 142"/>
                <a:gd name="T9" fmla="*/ 0 h 142"/>
                <a:gd name="T10" fmla="*/ 76 w 142"/>
                <a:gd name="T11" fmla="*/ 19 h 142"/>
                <a:gd name="T12" fmla="*/ 104 w 142"/>
                <a:gd name="T13" fmla="*/ 19 h 142"/>
                <a:gd name="T14" fmla="*/ 104 w 142"/>
                <a:gd name="T15" fmla="*/ 19 h 142"/>
                <a:gd name="T16" fmla="*/ 95 w 142"/>
                <a:gd name="T17" fmla="*/ 38 h 142"/>
                <a:gd name="T18" fmla="*/ 95 w 142"/>
                <a:gd name="T19" fmla="*/ 67 h 142"/>
                <a:gd name="T20" fmla="*/ 113 w 142"/>
                <a:gd name="T21" fmla="*/ 76 h 142"/>
                <a:gd name="T22" fmla="*/ 123 w 142"/>
                <a:gd name="T23" fmla="*/ 85 h 142"/>
                <a:gd name="T24" fmla="*/ 132 w 142"/>
                <a:gd name="T25" fmla="*/ 104 h 142"/>
                <a:gd name="T26" fmla="*/ 132 w 142"/>
                <a:gd name="T27" fmla="*/ 114 h 142"/>
                <a:gd name="T28" fmla="*/ 142 w 142"/>
                <a:gd name="T29" fmla="*/ 123 h 142"/>
                <a:gd name="T30" fmla="*/ 142 w 142"/>
                <a:gd name="T31" fmla="*/ 123 h 142"/>
                <a:gd name="T32" fmla="*/ 142 w 142"/>
                <a:gd name="T33" fmla="*/ 123 h 142"/>
                <a:gd name="T34" fmla="*/ 132 w 142"/>
                <a:gd name="T35" fmla="*/ 123 h 142"/>
                <a:gd name="T36" fmla="*/ 132 w 142"/>
                <a:gd name="T37" fmla="*/ 123 h 142"/>
                <a:gd name="T38" fmla="*/ 123 w 142"/>
                <a:gd name="T39" fmla="*/ 123 h 142"/>
                <a:gd name="T40" fmla="*/ 123 w 142"/>
                <a:gd name="T41" fmla="*/ 133 h 142"/>
                <a:gd name="T42" fmla="*/ 123 w 142"/>
                <a:gd name="T43" fmla="*/ 142 h 142"/>
                <a:gd name="T44" fmla="*/ 123 w 142"/>
                <a:gd name="T45" fmla="*/ 142 h 142"/>
                <a:gd name="T46" fmla="*/ 95 w 142"/>
                <a:gd name="T47" fmla="*/ 142 h 142"/>
                <a:gd name="T48" fmla="*/ 95 w 142"/>
                <a:gd name="T49" fmla="*/ 142 h 142"/>
                <a:gd name="T50" fmla="*/ 76 w 142"/>
                <a:gd name="T51" fmla="*/ 133 h 142"/>
                <a:gd name="T52" fmla="*/ 76 w 142"/>
                <a:gd name="T53" fmla="*/ 133 h 142"/>
                <a:gd name="T54" fmla="*/ 76 w 142"/>
                <a:gd name="T55" fmla="*/ 123 h 142"/>
                <a:gd name="T56" fmla="*/ 76 w 142"/>
                <a:gd name="T57" fmla="*/ 123 h 142"/>
                <a:gd name="T58" fmla="*/ 66 w 142"/>
                <a:gd name="T59" fmla="*/ 114 h 142"/>
                <a:gd name="T60" fmla="*/ 57 w 142"/>
                <a:gd name="T61" fmla="*/ 114 h 142"/>
                <a:gd name="T62" fmla="*/ 9 w 142"/>
                <a:gd name="T63" fmla="*/ 85 h 142"/>
                <a:gd name="T64" fmla="*/ 9 w 142"/>
                <a:gd name="T65" fmla="*/ 85 h 142"/>
                <a:gd name="T66" fmla="*/ 0 w 142"/>
                <a:gd name="T67" fmla="*/ 67 h 142"/>
                <a:gd name="T68" fmla="*/ 0 w 142"/>
                <a:gd name="T69" fmla="*/ 67 h 142"/>
                <a:gd name="T70" fmla="*/ 28 w 142"/>
                <a:gd name="T71" fmla="*/ 48 h 142"/>
                <a:gd name="T72" fmla="*/ 28 w 142"/>
                <a:gd name="T73" fmla="*/ 48 h 142"/>
                <a:gd name="T74" fmla="*/ 28 w 142"/>
                <a:gd name="T75" fmla="*/ 48 h 142"/>
                <a:gd name="T76" fmla="*/ 28 w 142"/>
                <a:gd name="T77" fmla="*/ 29 h 142"/>
                <a:gd name="T78" fmla="*/ 28 w 142"/>
                <a:gd name="T79" fmla="*/ 19 h 142"/>
                <a:gd name="T80" fmla="*/ 28 w 142"/>
                <a:gd name="T81" fmla="*/ 10 h 142"/>
                <a:gd name="T82" fmla="*/ 38 w 142"/>
                <a:gd name="T83" fmla="*/ 10 h 142"/>
                <a:gd name="T84" fmla="*/ 38 w 142"/>
                <a:gd name="T85" fmla="*/ 10 h 142"/>
                <a:gd name="T86" fmla="*/ 38 w 142"/>
                <a:gd name="T87" fmla="*/ 0 h 142"/>
                <a:gd name="T88" fmla="*/ 38 w 142"/>
                <a:gd name="T89" fmla="*/ 0 h 142"/>
                <a:gd name="T90" fmla="*/ 38 w 142"/>
                <a:gd name="T91" fmla="*/ 0 h 142"/>
                <a:gd name="T92" fmla="*/ 57 w 142"/>
                <a:gd name="T93" fmla="*/ 0 h 14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42"/>
                <a:gd name="T142" fmla="*/ 0 h 142"/>
                <a:gd name="T143" fmla="*/ 142 w 142"/>
                <a:gd name="T144" fmla="*/ 142 h 14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42" h="142">
                  <a:moveTo>
                    <a:pt x="57" y="0"/>
                  </a:moveTo>
                  <a:lnTo>
                    <a:pt x="57" y="0"/>
                  </a:lnTo>
                  <a:lnTo>
                    <a:pt x="66" y="0"/>
                  </a:lnTo>
                  <a:lnTo>
                    <a:pt x="76" y="0"/>
                  </a:lnTo>
                  <a:lnTo>
                    <a:pt x="76" y="19"/>
                  </a:lnTo>
                  <a:lnTo>
                    <a:pt x="104" y="19"/>
                  </a:lnTo>
                  <a:lnTo>
                    <a:pt x="95" y="38"/>
                  </a:lnTo>
                  <a:lnTo>
                    <a:pt x="95" y="67"/>
                  </a:lnTo>
                  <a:lnTo>
                    <a:pt x="113" y="76"/>
                  </a:lnTo>
                  <a:lnTo>
                    <a:pt x="123" y="85"/>
                  </a:lnTo>
                  <a:lnTo>
                    <a:pt x="132" y="104"/>
                  </a:lnTo>
                  <a:lnTo>
                    <a:pt x="132" y="114"/>
                  </a:lnTo>
                  <a:lnTo>
                    <a:pt x="142" y="123"/>
                  </a:lnTo>
                  <a:lnTo>
                    <a:pt x="132" y="123"/>
                  </a:lnTo>
                  <a:lnTo>
                    <a:pt x="123" y="123"/>
                  </a:lnTo>
                  <a:lnTo>
                    <a:pt x="123" y="133"/>
                  </a:lnTo>
                  <a:lnTo>
                    <a:pt x="123" y="142"/>
                  </a:lnTo>
                  <a:lnTo>
                    <a:pt x="95" y="142"/>
                  </a:lnTo>
                  <a:lnTo>
                    <a:pt x="76" y="133"/>
                  </a:lnTo>
                  <a:lnTo>
                    <a:pt x="76" y="123"/>
                  </a:lnTo>
                  <a:lnTo>
                    <a:pt x="66" y="114"/>
                  </a:lnTo>
                  <a:lnTo>
                    <a:pt x="57" y="114"/>
                  </a:lnTo>
                  <a:lnTo>
                    <a:pt x="9" y="85"/>
                  </a:lnTo>
                  <a:lnTo>
                    <a:pt x="0" y="67"/>
                  </a:lnTo>
                  <a:lnTo>
                    <a:pt x="28" y="48"/>
                  </a:lnTo>
                  <a:lnTo>
                    <a:pt x="28" y="29"/>
                  </a:lnTo>
                  <a:lnTo>
                    <a:pt x="28" y="19"/>
                  </a:lnTo>
                  <a:lnTo>
                    <a:pt x="28" y="10"/>
                  </a:lnTo>
                  <a:lnTo>
                    <a:pt x="38" y="10"/>
                  </a:lnTo>
                  <a:lnTo>
                    <a:pt x="38" y="0"/>
                  </a:lnTo>
                  <a:lnTo>
                    <a:pt x="57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909" name="Freeform 59"/>
            <p:cNvSpPr>
              <a:spLocks/>
            </p:cNvSpPr>
            <p:nvPr/>
          </p:nvSpPr>
          <p:spPr bwMode="auto">
            <a:xfrm>
              <a:off x="3259" y="1469"/>
              <a:ext cx="312" cy="246"/>
            </a:xfrm>
            <a:custGeom>
              <a:avLst/>
              <a:gdLst>
                <a:gd name="T0" fmla="*/ 94 w 312"/>
                <a:gd name="T1" fmla="*/ 161 h 246"/>
                <a:gd name="T2" fmla="*/ 104 w 312"/>
                <a:gd name="T3" fmla="*/ 161 h 246"/>
                <a:gd name="T4" fmla="*/ 189 w 312"/>
                <a:gd name="T5" fmla="*/ 227 h 246"/>
                <a:gd name="T6" fmla="*/ 227 w 312"/>
                <a:gd name="T7" fmla="*/ 218 h 246"/>
                <a:gd name="T8" fmla="*/ 227 w 312"/>
                <a:gd name="T9" fmla="*/ 218 h 246"/>
                <a:gd name="T10" fmla="*/ 227 w 312"/>
                <a:gd name="T11" fmla="*/ 237 h 246"/>
                <a:gd name="T12" fmla="*/ 284 w 312"/>
                <a:gd name="T13" fmla="*/ 246 h 246"/>
                <a:gd name="T14" fmla="*/ 293 w 312"/>
                <a:gd name="T15" fmla="*/ 246 h 246"/>
                <a:gd name="T16" fmla="*/ 293 w 312"/>
                <a:gd name="T17" fmla="*/ 237 h 246"/>
                <a:gd name="T18" fmla="*/ 303 w 312"/>
                <a:gd name="T19" fmla="*/ 208 h 246"/>
                <a:gd name="T20" fmla="*/ 303 w 312"/>
                <a:gd name="T21" fmla="*/ 199 h 246"/>
                <a:gd name="T22" fmla="*/ 284 w 312"/>
                <a:gd name="T23" fmla="*/ 180 h 246"/>
                <a:gd name="T24" fmla="*/ 265 w 312"/>
                <a:gd name="T25" fmla="*/ 170 h 246"/>
                <a:gd name="T26" fmla="*/ 284 w 312"/>
                <a:gd name="T27" fmla="*/ 142 h 246"/>
                <a:gd name="T28" fmla="*/ 265 w 312"/>
                <a:gd name="T29" fmla="*/ 142 h 246"/>
                <a:gd name="T30" fmla="*/ 255 w 312"/>
                <a:gd name="T31" fmla="*/ 114 h 246"/>
                <a:gd name="T32" fmla="*/ 255 w 312"/>
                <a:gd name="T33" fmla="*/ 95 h 246"/>
                <a:gd name="T34" fmla="*/ 255 w 312"/>
                <a:gd name="T35" fmla="*/ 66 h 246"/>
                <a:gd name="T36" fmla="*/ 246 w 312"/>
                <a:gd name="T37" fmla="*/ 57 h 246"/>
                <a:gd name="T38" fmla="*/ 198 w 312"/>
                <a:gd name="T39" fmla="*/ 28 h 246"/>
                <a:gd name="T40" fmla="*/ 132 w 312"/>
                <a:gd name="T41" fmla="*/ 47 h 246"/>
                <a:gd name="T42" fmla="*/ 75 w 312"/>
                <a:gd name="T43" fmla="*/ 28 h 246"/>
                <a:gd name="T44" fmla="*/ 75 w 312"/>
                <a:gd name="T45" fmla="*/ 19 h 246"/>
                <a:gd name="T46" fmla="*/ 56 w 312"/>
                <a:gd name="T47" fmla="*/ 0 h 246"/>
                <a:gd name="T48" fmla="*/ 47 w 312"/>
                <a:gd name="T49" fmla="*/ 0 h 246"/>
                <a:gd name="T50" fmla="*/ 38 w 312"/>
                <a:gd name="T51" fmla="*/ 9 h 246"/>
                <a:gd name="T52" fmla="*/ 9 w 312"/>
                <a:gd name="T53" fmla="*/ 0 h 246"/>
                <a:gd name="T54" fmla="*/ 0 w 312"/>
                <a:gd name="T55" fmla="*/ 0 h 246"/>
                <a:gd name="T56" fmla="*/ 0 w 312"/>
                <a:gd name="T57" fmla="*/ 9 h 246"/>
                <a:gd name="T58" fmla="*/ 0 w 312"/>
                <a:gd name="T59" fmla="*/ 19 h 246"/>
                <a:gd name="T60" fmla="*/ 9 w 312"/>
                <a:gd name="T61" fmla="*/ 47 h 246"/>
                <a:gd name="T62" fmla="*/ 19 w 312"/>
                <a:gd name="T63" fmla="*/ 47 h 246"/>
                <a:gd name="T64" fmla="*/ 47 w 312"/>
                <a:gd name="T65" fmla="*/ 66 h 246"/>
                <a:gd name="T66" fmla="*/ 38 w 312"/>
                <a:gd name="T67" fmla="*/ 85 h 246"/>
                <a:gd name="T68" fmla="*/ 56 w 312"/>
                <a:gd name="T69" fmla="*/ 123 h 246"/>
                <a:gd name="T70" fmla="*/ 75 w 312"/>
                <a:gd name="T71" fmla="*/ 151 h 246"/>
                <a:gd name="T72" fmla="*/ 85 w 312"/>
                <a:gd name="T73" fmla="*/ 170 h 246"/>
                <a:gd name="T74" fmla="*/ 85 w 312"/>
                <a:gd name="T75" fmla="*/ 170 h 24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12"/>
                <a:gd name="T115" fmla="*/ 0 h 246"/>
                <a:gd name="T116" fmla="*/ 312 w 312"/>
                <a:gd name="T117" fmla="*/ 246 h 24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12" h="246">
                  <a:moveTo>
                    <a:pt x="94" y="170"/>
                  </a:moveTo>
                  <a:lnTo>
                    <a:pt x="94" y="161"/>
                  </a:lnTo>
                  <a:lnTo>
                    <a:pt x="104" y="161"/>
                  </a:lnTo>
                  <a:lnTo>
                    <a:pt x="161" y="227"/>
                  </a:lnTo>
                  <a:lnTo>
                    <a:pt x="189" y="227"/>
                  </a:lnTo>
                  <a:lnTo>
                    <a:pt x="217" y="218"/>
                  </a:lnTo>
                  <a:lnTo>
                    <a:pt x="227" y="218"/>
                  </a:lnTo>
                  <a:lnTo>
                    <a:pt x="227" y="227"/>
                  </a:lnTo>
                  <a:lnTo>
                    <a:pt x="227" y="237"/>
                  </a:lnTo>
                  <a:lnTo>
                    <a:pt x="265" y="246"/>
                  </a:lnTo>
                  <a:lnTo>
                    <a:pt x="284" y="246"/>
                  </a:lnTo>
                  <a:lnTo>
                    <a:pt x="293" y="246"/>
                  </a:lnTo>
                  <a:lnTo>
                    <a:pt x="293" y="237"/>
                  </a:lnTo>
                  <a:lnTo>
                    <a:pt x="312" y="218"/>
                  </a:lnTo>
                  <a:lnTo>
                    <a:pt x="303" y="208"/>
                  </a:lnTo>
                  <a:lnTo>
                    <a:pt x="303" y="199"/>
                  </a:lnTo>
                  <a:lnTo>
                    <a:pt x="293" y="199"/>
                  </a:lnTo>
                  <a:lnTo>
                    <a:pt x="284" y="180"/>
                  </a:lnTo>
                  <a:lnTo>
                    <a:pt x="265" y="170"/>
                  </a:lnTo>
                  <a:lnTo>
                    <a:pt x="284" y="151"/>
                  </a:lnTo>
                  <a:lnTo>
                    <a:pt x="284" y="142"/>
                  </a:lnTo>
                  <a:lnTo>
                    <a:pt x="265" y="142"/>
                  </a:lnTo>
                  <a:lnTo>
                    <a:pt x="255" y="123"/>
                  </a:lnTo>
                  <a:lnTo>
                    <a:pt x="255" y="114"/>
                  </a:lnTo>
                  <a:lnTo>
                    <a:pt x="255" y="104"/>
                  </a:lnTo>
                  <a:lnTo>
                    <a:pt x="255" y="95"/>
                  </a:lnTo>
                  <a:lnTo>
                    <a:pt x="255" y="76"/>
                  </a:lnTo>
                  <a:lnTo>
                    <a:pt x="255" y="66"/>
                  </a:lnTo>
                  <a:lnTo>
                    <a:pt x="255" y="57"/>
                  </a:lnTo>
                  <a:lnTo>
                    <a:pt x="246" y="57"/>
                  </a:lnTo>
                  <a:lnTo>
                    <a:pt x="227" y="47"/>
                  </a:lnTo>
                  <a:lnTo>
                    <a:pt x="198" y="28"/>
                  </a:lnTo>
                  <a:lnTo>
                    <a:pt x="170" y="28"/>
                  </a:lnTo>
                  <a:lnTo>
                    <a:pt x="132" y="47"/>
                  </a:lnTo>
                  <a:lnTo>
                    <a:pt x="104" y="47"/>
                  </a:lnTo>
                  <a:lnTo>
                    <a:pt x="75" y="28"/>
                  </a:lnTo>
                  <a:lnTo>
                    <a:pt x="75" y="19"/>
                  </a:lnTo>
                  <a:lnTo>
                    <a:pt x="56" y="19"/>
                  </a:lnTo>
                  <a:lnTo>
                    <a:pt x="56" y="0"/>
                  </a:lnTo>
                  <a:lnTo>
                    <a:pt x="47" y="0"/>
                  </a:lnTo>
                  <a:lnTo>
                    <a:pt x="47" y="9"/>
                  </a:lnTo>
                  <a:lnTo>
                    <a:pt x="38" y="9"/>
                  </a:lnTo>
                  <a:lnTo>
                    <a:pt x="19" y="9"/>
                  </a:ln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lnTo>
                    <a:pt x="0" y="9"/>
                  </a:lnTo>
                  <a:lnTo>
                    <a:pt x="0" y="19"/>
                  </a:lnTo>
                  <a:lnTo>
                    <a:pt x="0" y="38"/>
                  </a:lnTo>
                  <a:lnTo>
                    <a:pt x="9" y="47"/>
                  </a:lnTo>
                  <a:lnTo>
                    <a:pt x="19" y="47"/>
                  </a:lnTo>
                  <a:lnTo>
                    <a:pt x="19" y="66"/>
                  </a:lnTo>
                  <a:lnTo>
                    <a:pt x="47" y="66"/>
                  </a:lnTo>
                  <a:lnTo>
                    <a:pt x="38" y="85"/>
                  </a:lnTo>
                  <a:lnTo>
                    <a:pt x="38" y="114"/>
                  </a:lnTo>
                  <a:lnTo>
                    <a:pt x="56" y="123"/>
                  </a:lnTo>
                  <a:lnTo>
                    <a:pt x="66" y="132"/>
                  </a:lnTo>
                  <a:lnTo>
                    <a:pt x="75" y="151"/>
                  </a:lnTo>
                  <a:lnTo>
                    <a:pt x="75" y="161"/>
                  </a:lnTo>
                  <a:lnTo>
                    <a:pt x="85" y="170"/>
                  </a:lnTo>
                  <a:lnTo>
                    <a:pt x="94" y="17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910" name="Freeform 60"/>
            <p:cNvSpPr>
              <a:spLocks/>
            </p:cNvSpPr>
            <p:nvPr/>
          </p:nvSpPr>
          <p:spPr bwMode="auto">
            <a:xfrm>
              <a:off x="3003" y="1431"/>
              <a:ext cx="265" cy="104"/>
            </a:xfrm>
            <a:custGeom>
              <a:avLst/>
              <a:gdLst>
                <a:gd name="T0" fmla="*/ 161 w 265"/>
                <a:gd name="T1" fmla="*/ 95 h 104"/>
                <a:gd name="T2" fmla="*/ 161 w 265"/>
                <a:gd name="T3" fmla="*/ 95 h 104"/>
                <a:gd name="T4" fmla="*/ 180 w 265"/>
                <a:gd name="T5" fmla="*/ 95 h 104"/>
                <a:gd name="T6" fmla="*/ 199 w 265"/>
                <a:gd name="T7" fmla="*/ 95 h 104"/>
                <a:gd name="T8" fmla="*/ 208 w 265"/>
                <a:gd name="T9" fmla="*/ 95 h 104"/>
                <a:gd name="T10" fmla="*/ 218 w 265"/>
                <a:gd name="T11" fmla="*/ 85 h 104"/>
                <a:gd name="T12" fmla="*/ 237 w 265"/>
                <a:gd name="T13" fmla="*/ 85 h 104"/>
                <a:gd name="T14" fmla="*/ 237 w 265"/>
                <a:gd name="T15" fmla="*/ 85 h 104"/>
                <a:gd name="T16" fmla="*/ 265 w 265"/>
                <a:gd name="T17" fmla="*/ 85 h 104"/>
                <a:gd name="T18" fmla="*/ 256 w 265"/>
                <a:gd name="T19" fmla="*/ 76 h 104"/>
                <a:gd name="T20" fmla="*/ 256 w 265"/>
                <a:gd name="T21" fmla="*/ 47 h 104"/>
                <a:gd name="T22" fmla="*/ 265 w 265"/>
                <a:gd name="T23" fmla="*/ 38 h 104"/>
                <a:gd name="T24" fmla="*/ 256 w 265"/>
                <a:gd name="T25" fmla="*/ 38 h 104"/>
                <a:gd name="T26" fmla="*/ 246 w 265"/>
                <a:gd name="T27" fmla="*/ 29 h 104"/>
                <a:gd name="T28" fmla="*/ 246 w 265"/>
                <a:gd name="T29" fmla="*/ 29 h 104"/>
                <a:gd name="T30" fmla="*/ 246 w 265"/>
                <a:gd name="T31" fmla="*/ 10 h 104"/>
                <a:gd name="T32" fmla="*/ 170 w 265"/>
                <a:gd name="T33" fmla="*/ 19 h 104"/>
                <a:gd name="T34" fmla="*/ 123 w 265"/>
                <a:gd name="T35" fmla="*/ 0 h 104"/>
                <a:gd name="T36" fmla="*/ 76 w 265"/>
                <a:gd name="T37" fmla="*/ 10 h 104"/>
                <a:gd name="T38" fmla="*/ 57 w 265"/>
                <a:gd name="T39" fmla="*/ 19 h 104"/>
                <a:gd name="T40" fmla="*/ 57 w 265"/>
                <a:gd name="T41" fmla="*/ 10 h 104"/>
                <a:gd name="T42" fmla="*/ 38 w 265"/>
                <a:gd name="T43" fmla="*/ 10 h 104"/>
                <a:gd name="T44" fmla="*/ 38 w 265"/>
                <a:gd name="T45" fmla="*/ 10 h 104"/>
                <a:gd name="T46" fmla="*/ 47 w 265"/>
                <a:gd name="T47" fmla="*/ 19 h 104"/>
                <a:gd name="T48" fmla="*/ 28 w 265"/>
                <a:gd name="T49" fmla="*/ 19 h 104"/>
                <a:gd name="T50" fmla="*/ 10 w 265"/>
                <a:gd name="T51" fmla="*/ 29 h 104"/>
                <a:gd name="T52" fmla="*/ 10 w 265"/>
                <a:gd name="T53" fmla="*/ 38 h 104"/>
                <a:gd name="T54" fmla="*/ 10 w 265"/>
                <a:gd name="T55" fmla="*/ 47 h 104"/>
                <a:gd name="T56" fmla="*/ 19 w 265"/>
                <a:gd name="T57" fmla="*/ 47 h 104"/>
                <a:gd name="T58" fmla="*/ 10 w 265"/>
                <a:gd name="T59" fmla="*/ 57 h 104"/>
                <a:gd name="T60" fmla="*/ 19 w 265"/>
                <a:gd name="T61" fmla="*/ 57 h 104"/>
                <a:gd name="T62" fmla="*/ 19 w 265"/>
                <a:gd name="T63" fmla="*/ 66 h 104"/>
                <a:gd name="T64" fmla="*/ 28 w 265"/>
                <a:gd name="T65" fmla="*/ 85 h 104"/>
                <a:gd name="T66" fmla="*/ 76 w 265"/>
                <a:gd name="T67" fmla="*/ 95 h 104"/>
                <a:gd name="T68" fmla="*/ 76 w 265"/>
                <a:gd name="T69" fmla="*/ 85 h 104"/>
                <a:gd name="T70" fmla="*/ 85 w 265"/>
                <a:gd name="T71" fmla="*/ 85 h 104"/>
                <a:gd name="T72" fmla="*/ 114 w 265"/>
                <a:gd name="T73" fmla="*/ 104 h 104"/>
                <a:gd name="T74" fmla="*/ 142 w 265"/>
                <a:gd name="T75" fmla="*/ 85 h 104"/>
                <a:gd name="T76" fmla="*/ 152 w 265"/>
                <a:gd name="T77" fmla="*/ 85 h 104"/>
                <a:gd name="T78" fmla="*/ 152 w 265"/>
                <a:gd name="T79" fmla="*/ 85 h 104"/>
                <a:gd name="T80" fmla="*/ 152 w 265"/>
                <a:gd name="T81" fmla="*/ 95 h 104"/>
                <a:gd name="T82" fmla="*/ 152 w 265"/>
                <a:gd name="T83" fmla="*/ 104 h 104"/>
                <a:gd name="T84" fmla="*/ 161 w 265"/>
                <a:gd name="T85" fmla="*/ 104 h 10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65"/>
                <a:gd name="T130" fmla="*/ 0 h 104"/>
                <a:gd name="T131" fmla="*/ 265 w 265"/>
                <a:gd name="T132" fmla="*/ 104 h 10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65" h="104">
                  <a:moveTo>
                    <a:pt x="161" y="104"/>
                  </a:moveTo>
                  <a:lnTo>
                    <a:pt x="161" y="95"/>
                  </a:lnTo>
                  <a:lnTo>
                    <a:pt x="180" y="95"/>
                  </a:lnTo>
                  <a:lnTo>
                    <a:pt x="199" y="95"/>
                  </a:lnTo>
                  <a:lnTo>
                    <a:pt x="208" y="95"/>
                  </a:lnTo>
                  <a:lnTo>
                    <a:pt x="208" y="85"/>
                  </a:lnTo>
                  <a:lnTo>
                    <a:pt x="218" y="85"/>
                  </a:lnTo>
                  <a:lnTo>
                    <a:pt x="227" y="85"/>
                  </a:lnTo>
                  <a:lnTo>
                    <a:pt x="237" y="85"/>
                  </a:lnTo>
                  <a:lnTo>
                    <a:pt x="256" y="85"/>
                  </a:lnTo>
                  <a:lnTo>
                    <a:pt x="265" y="85"/>
                  </a:lnTo>
                  <a:lnTo>
                    <a:pt x="256" y="76"/>
                  </a:lnTo>
                  <a:lnTo>
                    <a:pt x="256" y="57"/>
                  </a:lnTo>
                  <a:lnTo>
                    <a:pt x="256" y="47"/>
                  </a:lnTo>
                  <a:lnTo>
                    <a:pt x="265" y="38"/>
                  </a:lnTo>
                  <a:lnTo>
                    <a:pt x="256" y="38"/>
                  </a:lnTo>
                  <a:lnTo>
                    <a:pt x="256" y="29"/>
                  </a:lnTo>
                  <a:lnTo>
                    <a:pt x="246" y="29"/>
                  </a:lnTo>
                  <a:lnTo>
                    <a:pt x="246" y="10"/>
                  </a:lnTo>
                  <a:lnTo>
                    <a:pt x="218" y="10"/>
                  </a:lnTo>
                  <a:lnTo>
                    <a:pt x="170" y="19"/>
                  </a:lnTo>
                  <a:lnTo>
                    <a:pt x="161" y="19"/>
                  </a:lnTo>
                  <a:lnTo>
                    <a:pt x="123" y="0"/>
                  </a:lnTo>
                  <a:lnTo>
                    <a:pt x="104" y="0"/>
                  </a:lnTo>
                  <a:lnTo>
                    <a:pt x="76" y="10"/>
                  </a:lnTo>
                  <a:lnTo>
                    <a:pt x="66" y="10"/>
                  </a:lnTo>
                  <a:lnTo>
                    <a:pt x="57" y="19"/>
                  </a:lnTo>
                  <a:lnTo>
                    <a:pt x="57" y="10"/>
                  </a:lnTo>
                  <a:lnTo>
                    <a:pt x="38" y="10"/>
                  </a:lnTo>
                  <a:lnTo>
                    <a:pt x="38" y="19"/>
                  </a:lnTo>
                  <a:lnTo>
                    <a:pt x="47" y="19"/>
                  </a:lnTo>
                  <a:lnTo>
                    <a:pt x="28" y="19"/>
                  </a:lnTo>
                  <a:lnTo>
                    <a:pt x="10" y="29"/>
                  </a:lnTo>
                  <a:lnTo>
                    <a:pt x="0" y="38"/>
                  </a:lnTo>
                  <a:lnTo>
                    <a:pt x="10" y="38"/>
                  </a:lnTo>
                  <a:lnTo>
                    <a:pt x="10" y="47"/>
                  </a:lnTo>
                  <a:lnTo>
                    <a:pt x="19" y="47"/>
                  </a:lnTo>
                  <a:lnTo>
                    <a:pt x="10" y="57"/>
                  </a:lnTo>
                  <a:lnTo>
                    <a:pt x="19" y="57"/>
                  </a:lnTo>
                  <a:lnTo>
                    <a:pt x="19" y="66"/>
                  </a:lnTo>
                  <a:lnTo>
                    <a:pt x="28" y="76"/>
                  </a:lnTo>
                  <a:lnTo>
                    <a:pt x="28" y="85"/>
                  </a:lnTo>
                  <a:lnTo>
                    <a:pt x="66" y="95"/>
                  </a:lnTo>
                  <a:lnTo>
                    <a:pt x="76" y="95"/>
                  </a:lnTo>
                  <a:lnTo>
                    <a:pt x="76" y="85"/>
                  </a:lnTo>
                  <a:lnTo>
                    <a:pt x="85" y="85"/>
                  </a:lnTo>
                  <a:lnTo>
                    <a:pt x="104" y="104"/>
                  </a:lnTo>
                  <a:lnTo>
                    <a:pt x="114" y="104"/>
                  </a:lnTo>
                  <a:lnTo>
                    <a:pt x="133" y="85"/>
                  </a:lnTo>
                  <a:lnTo>
                    <a:pt x="142" y="85"/>
                  </a:lnTo>
                  <a:lnTo>
                    <a:pt x="152" y="85"/>
                  </a:lnTo>
                  <a:lnTo>
                    <a:pt x="152" y="95"/>
                  </a:lnTo>
                  <a:lnTo>
                    <a:pt x="152" y="104"/>
                  </a:lnTo>
                  <a:lnTo>
                    <a:pt x="161" y="104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911" name="Freeform 61"/>
            <p:cNvSpPr>
              <a:spLocks/>
            </p:cNvSpPr>
            <p:nvPr/>
          </p:nvSpPr>
          <p:spPr bwMode="auto">
            <a:xfrm>
              <a:off x="3420" y="1725"/>
              <a:ext cx="113" cy="142"/>
            </a:xfrm>
            <a:custGeom>
              <a:avLst/>
              <a:gdLst>
                <a:gd name="T0" fmla="*/ 66 w 113"/>
                <a:gd name="T1" fmla="*/ 18 h 142"/>
                <a:gd name="T2" fmla="*/ 75 w 113"/>
                <a:gd name="T3" fmla="*/ 18 h 142"/>
                <a:gd name="T4" fmla="*/ 113 w 113"/>
                <a:gd name="T5" fmla="*/ 28 h 142"/>
                <a:gd name="T6" fmla="*/ 113 w 113"/>
                <a:gd name="T7" fmla="*/ 56 h 142"/>
                <a:gd name="T8" fmla="*/ 85 w 113"/>
                <a:gd name="T9" fmla="*/ 75 h 142"/>
                <a:gd name="T10" fmla="*/ 85 w 113"/>
                <a:gd name="T11" fmla="*/ 85 h 142"/>
                <a:gd name="T12" fmla="*/ 85 w 113"/>
                <a:gd name="T13" fmla="*/ 85 h 142"/>
                <a:gd name="T14" fmla="*/ 85 w 113"/>
                <a:gd name="T15" fmla="*/ 104 h 142"/>
                <a:gd name="T16" fmla="*/ 85 w 113"/>
                <a:gd name="T17" fmla="*/ 104 h 142"/>
                <a:gd name="T18" fmla="*/ 75 w 113"/>
                <a:gd name="T19" fmla="*/ 104 h 142"/>
                <a:gd name="T20" fmla="*/ 75 w 113"/>
                <a:gd name="T21" fmla="*/ 104 h 142"/>
                <a:gd name="T22" fmla="*/ 66 w 113"/>
                <a:gd name="T23" fmla="*/ 104 h 142"/>
                <a:gd name="T24" fmla="*/ 66 w 113"/>
                <a:gd name="T25" fmla="*/ 104 h 142"/>
                <a:gd name="T26" fmla="*/ 66 w 113"/>
                <a:gd name="T27" fmla="*/ 113 h 142"/>
                <a:gd name="T28" fmla="*/ 66 w 113"/>
                <a:gd name="T29" fmla="*/ 113 h 142"/>
                <a:gd name="T30" fmla="*/ 66 w 113"/>
                <a:gd name="T31" fmla="*/ 113 h 142"/>
                <a:gd name="T32" fmla="*/ 66 w 113"/>
                <a:gd name="T33" fmla="*/ 113 h 142"/>
                <a:gd name="T34" fmla="*/ 56 w 113"/>
                <a:gd name="T35" fmla="*/ 113 h 142"/>
                <a:gd name="T36" fmla="*/ 47 w 113"/>
                <a:gd name="T37" fmla="*/ 132 h 142"/>
                <a:gd name="T38" fmla="*/ 47 w 113"/>
                <a:gd name="T39" fmla="*/ 132 h 142"/>
                <a:gd name="T40" fmla="*/ 47 w 113"/>
                <a:gd name="T41" fmla="*/ 132 h 142"/>
                <a:gd name="T42" fmla="*/ 28 w 113"/>
                <a:gd name="T43" fmla="*/ 132 h 142"/>
                <a:gd name="T44" fmla="*/ 19 w 113"/>
                <a:gd name="T45" fmla="*/ 142 h 142"/>
                <a:gd name="T46" fmla="*/ 19 w 113"/>
                <a:gd name="T47" fmla="*/ 142 h 142"/>
                <a:gd name="T48" fmla="*/ 0 w 113"/>
                <a:gd name="T49" fmla="*/ 113 h 142"/>
                <a:gd name="T50" fmla="*/ 0 w 113"/>
                <a:gd name="T51" fmla="*/ 113 h 142"/>
                <a:gd name="T52" fmla="*/ 0 w 113"/>
                <a:gd name="T53" fmla="*/ 104 h 142"/>
                <a:gd name="T54" fmla="*/ 0 w 113"/>
                <a:gd name="T55" fmla="*/ 104 h 142"/>
                <a:gd name="T56" fmla="*/ 47 w 113"/>
                <a:gd name="T57" fmla="*/ 66 h 142"/>
                <a:gd name="T58" fmla="*/ 47 w 113"/>
                <a:gd name="T59" fmla="*/ 66 h 142"/>
                <a:gd name="T60" fmla="*/ 47 w 113"/>
                <a:gd name="T61" fmla="*/ 37 h 142"/>
                <a:gd name="T62" fmla="*/ 47 w 113"/>
                <a:gd name="T63" fmla="*/ 37 h 142"/>
                <a:gd name="T64" fmla="*/ 37 w 113"/>
                <a:gd name="T65" fmla="*/ 28 h 142"/>
                <a:gd name="T66" fmla="*/ 37 w 113"/>
                <a:gd name="T67" fmla="*/ 28 h 142"/>
                <a:gd name="T68" fmla="*/ 56 w 113"/>
                <a:gd name="T69" fmla="*/ 0 h 142"/>
                <a:gd name="T70" fmla="*/ 56 w 113"/>
                <a:gd name="T71" fmla="*/ 0 h 142"/>
                <a:gd name="T72" fmla="*/ 56 w 113"/>
                <a:gd name="T73" fmla="*/ 0 h 142"/>
                <a:gd name="T74" fmla="*/ 66 w 113"/>
                <a:gd name="T75" fmla="*/ 18 h 14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13"/>
                <a:gd name="T115" fmla="*/ 0 h 142"/>
                <a:gd name="T116" fmla="*/ 113 w 113"/>
                <a:gd name="T117" fmla="*/ 142 h 14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13" h="142">
                  <a:moveTo>
                    <a:pt x="66" y="18"/>
                  </a:moveTo>
                  <a:lnTo>
                    <a:pt x="75" y="18"/>
                  </a:lnTo>
                  <a:lnTo>
                    <a:pt x="113" y="28"/>
                  </a:lnTo>
                  <a:lnTo>
                    <a:pt x="113" y="56"/>
                  </a:lnTo>
                  <a:lnTo>
                    <a:pt x="85" y="75"/>
                  </a:lnTo>
                  <a:lnTo>
                    <a:pt x="85" y="85"/>
                  </a:lnTo>
                  <a:lnTo>
                    <a:pt x="85" y="104"/>
                  </a:lnTo>
                  <a:lnTo>
                    <a:pt x="75" y="104"/>
                  </a:lnTo>
                  <a:lnTo>
                    <a:pt x="66" y="104"/>
                  </a:lnTo>
                  <a:lnTo>
                    <a:pt x="66" y="113"/>
                  </a:lnTo>
                  <a:lnTo>
                    <a:pt x="56" y="113"/>
                  </a:lnTo>
                  <a:lnTo>
                    <a:pt x="47" y="132"/>
                  </a:lnTo>
                  <a:lnTo>
                    <a:pt x="28" y="132"/>
                  </a:lnTo>
                  <a:lnTo>
                    <a:pt x="19" y="142"/>
                  </a:lnTo>
                  <a:lnTo>
                    <a:pt x="0" y="113"/>
                  </a:lnTo>
                  <a:lnTo>
                    <a:pt x="0" y="104"/>
                  </a:lnTo>
                  <a:lnTo>
                    <a:pt x="47" y="66"/>
                  </a:lnTo>
                  <a:lnTo>
                    <a:pt x="47" y="37"/>
                  </a:lnTo>
                  <a:lnTo>
                    <a:pt x="37" y="28"/>
                  </a:lnTo>
                  <a:lnTo>
                    <a:pt x="56" y="0"/>
                  </a:lnTo>
                  <a:lnTo>
                    <a:pt x="66" y="18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912" name="Freeform 62"/>
            <p:cNvSpPr>
              <a:spLocks/>
            </p:cNvSpPr>
            <p:nvPr/>
          </p:nvSpPr>
          <p:spPr bwMode="auto">
            <a:xfrm>
              <a:off x="3287" y="1829"/>
              <a:ext cx="152" cy="104"/>
            </a:xfrm>
            <a:custGeom>
              <a:avLst/>
              <a:gdLst>
                <a:gd name="T0" fmla="*/ 152 w 152"/>
                <a:gd name="T1" fmla="*/ 38 h 104"/>
                <a:gd name="T2" fmla="*/ 133 w 152"/>
                <a:gd name="T3" fmla="*/ 9 h 104"/>
                <a:gd name="T4" fmla="*/ 133 w 152"/>
                <a:gd name="T5" fmla="*/ 9 h 104"/>
                <a:gd name="T6" fmla="*/ 133 w 152"/>
                <a:gd name="T7" fmla="*/ 0 h 104"/>
                <a:gd name="T8" fmla="*/ 133 w 152"/>
                <a:gd name="T9" fmla="*/ 0 h 104"/>
                <a:gd name="T10" fmla="*/ 85 w 152"/>
                <a:gd name="T11" fmla="*/ 19 h 104"/>
                <a:gd name="T12" fmla="*/ 85 w 152"/>
                <a:gd name="T13" fmla="*/ 19 h 104"/>
                <a:gd name="T14" fmla="*/ 47 w 152"/>
                <a:gd name="T15" fmla="*/ 56 h 104"/>
                <a:gd name="T16" fmla="*/ 47 w 152"/>
                <a:gd name="T17" fmla="*/ 56 h 104"/>
                <a:gd name="T18" fmla="*/ 38 w 152"/>
                <a:gd name="T19" fmla="*/ 38 h 104"/>
                <a:gd name="T20" fmla="*/ 38 w 152"/>
                <a:gd name="T21" fmla="*/ 38 h 104"/>
                <a:gd name="T22" fmla="*/ 19 w 152"/>
                <a:gd name="T23" fmla="*/ 28 h 104"/>
                <a:gd name="T24" fmla="*/ 19 w 152"/>
                <a:gd name="T25" fmla="*/ 28 h 104"/>
                <a:gd name="T26" fmla="*/ 19 w 152"/>
                <a:gd name="T27" fmla="*/ 28 h 104"/>
                <a:gd name="T28" fmla="*/ 10 w 152"/>
                <a:gd name="T29" fmla="*/ 28 h 104"/>
                <a:gd name="T30" fmla="*/ 0 w 152"/>
                <a:gd name="T31" fmla="*/ 38 h 104"/>
                <a:gd name="T32" fmla="*/ 0 w 152"/>
                <a:gd name="T33" fmla="*/ 47 h 104"/>
                <a:gd name="T34" fmla="*/ 0 w 152"/>
                <a:gd name="T35" fmla="*/ 56 h 104"/>
                <a:gd name="T36" fmla="*/ 0 w 152"/>
                <a:gd name="T37" fmla="*/ 66 h 104"/>
                <a:gd name="T38" fmla="*/ 10 w 152"/>
                <a:gd name="T39" fmla="*/ 94 h 104"/>
                <a:gd name="T40" fmla="*/ 10 w 152"/>
                <a:gd name="T41" fmla="*/ 104 h 104"/>
                <a:gd name="T42" fmla="*/ 10 w 152"/>
                <a:gd name="T43" fmla="*/ 104 h 104"/>
                <a:gd name="T44" fmla="*/ 10 w 152"/>
                <a:gd name="T45" fmla="*/ 104 h 104"/>
                <a:gd name="T46" fmla="*/ 19 w 152"/>
                <a:gd name="T47" fmla="*/ 104 h 104"/>
                <a:gd name="T48" fmla="*/ 38 w 152"/>
                <a:gd name="T49" fmla="*/ 94 h 104"/>
                <a:gd name="T50" fmla="*/ 66 w 152"/>
                <a:gd name="T51" fmla="*/ 85 h 104"/>
                <a:gd name="T52" fmla="*/ 85 w 152"/>
                <a:gd name="T53" fmla="*/ 85 h 104"/>
                <a:gd name="T54" fmla="*/ 85 w 152"/>
                <a:gd name="T55" fmla="*/ 85 h 104"/>
                <a:gd name="T56" fmla="*/ 95 w 152"/>
                <a:gd name="T57" fmla="*/ 75 h 104"/>
                <a:gd name="T58" fmla="*/ 104 w 152"/>
                <a:gd name="T59" fmla="*/ 66 h 104"/>
                <a:gd name="T60" fmla="*/ 123 w 152"/>
                <a:gd name="T61" fmla="*/ 66 h 104"/>
                <a:gd name="T62" fmla="*/ 133 w 152"/>
                <a:gd name="T63" fmla="*/ 56 h 104"/>
                <a:gd name="T64" fmla="*/ 142 w 152"/>
                <a:gd name="T65" fmla="*/ 38 h 104"/>
                <a:gd name="T66" fmla="*/ 152 w 152"/>
                <a:gd name="T67" fmla="*/ 38 h 10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52"/>
                <a:gd name="T103" fmla="*/ 0 h 104"/>
                <a:gd name="T104" fmla="*/ 152 w 152"/>
                <a:gd name="T105" fmla="*/ 104 h 10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52" h="104">
                  <a:moveTo>
                    <a:pt x="152" y="38"/>
                  </a:moveTo>
                  <a:lnTo>
                    <a:pt x="133" y="9"/>
                  </a:lnTo>
                  <a:lnTo>
                    <a:pt x="133" y="0"/>
                  </a:lnTo>
                  <a:lnTo>
                    <a:pt x="85" y="19"/>
                  </a:lnTo>
                  <a:lnTo>
                    <a:pt x="47" y="56"/>
                  </a:lnTo>
                  <a:lnTo>
                    <a:pt x="38" y="38"/>
                  </a:lnTo>
                  <a:lnTo>
                    <a:pt x="19" y="28"/>
                  </a:lnTo>
                  <a:lnTo>
                    <a:pt x="10" y="28"/>
                  </a:lnTo>
                  <a:lnTo>
                    <a:pt x="0" y="38"/>
                  </a:lnTo>
                  <a:lnTo>
                    <a:pt x="0" y="47"/>
                  </a:lnTo>
                  <a:lnTo>
                    <a:pt x="0" y="56"/>
                  </a:lnTo>
                  <a:lnTo>
                    <a:pt x="0" y="66"/>
                  </a:lnTo>
                  <a:lnTo>
                    <a:pt x="10" y="94"/>
                  </a:lnTo>
                  <a:lnTo>
                    <a:pt x="10" y="104"/>
                  </a:lnTo>
                  <a:lnTo>
                    <a:pt x="19" y="104"/>
                  </a:lnTo>
                  <a:lnTo>
                    <a:pt x="38" y="94"/>
                  </a:lnTo>
                  <a:lnTo>
                    <a:pt x="66" y="85"/>
                  </a:lnTo>
                  <a:lnTo>
                    <a:pt x="85" y="85"/>
                  </a:lnTo>
                  <a:lnTo>
                    <a:pt x="95" y="75"/>
                  </a:lnTo>
                  <a:lnTo>
                    <a:pt x="104" y="66"/>
                  </a:lnTo>
                  <a:lnTo>
                    <a:pt x="123" y="66"/>
                  </a:lnTo>
                  <a:lnTo>
                    <a:pt x="133" y="56"/>
                  </a:lnTo>
                  <a:lnTo>
                    <a:pt x="142" y="38"/>
                  </a:lnTo>
                  <a:lnTo>
                    <a:pt x="152" y="38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913" name="Freeform 63"/>
            <p:cNvSpPr>
              <a:spLocks/>
            </p:cNvSpPr>
            <p:nvPr/>
          </p:nvSpPr>
          <p:spPr bwMode="auto">
            <a:xfrm>
              <a:off x="2871" y="977"/>
              <a:ext cx="142" cy="161"/>
            </a:xfrm>
            <a:custGeom>
              <a:avLst/>
              <a:gdLst>
                <a:gd name="T0" fmla="*/ 85 w 142"/>
                <a:gd name="T1" fmla="*/ 19 h 161"/>
                <a:gd name="T2" fmla="*/ 85 w 142"/>
                <a:gd name="T3" fmla="*/ 28 h 161"/>
                <a:gd name="T4" fmla="*/ 104 w 142"/>
                <a:gd name="T5" fmla="*/ 38 h 161"/>
                <a:gd name="T6" fmla="*/ 104 w 142"/>
                <a:gd name="T7" fmla="*/ 47 h 161"/>
                <a:gd name="T8" fmla="*/ 104 w 142"/>
                <a:gd name="T9" fmla="*/ 57 h 161"/>
                <a:gd name="T10" fmla="*/ 104 w 142"/>
                <a:gd name="T11" fmla="*/ 57 h 161"/>
                <a:gd name="T12" fmla="*/ 104 w 142"/>
                <a:gd name="T13" fmla="*/ 57 h 161"/>
                <a:gd name="T14" fmla="*/ 113 w 142"/>
                <a:gd name="T15" fmla="*/ 66 h 161"/>
                <a:gd name="T16" fmla="*/ 113 w 142"/>
                <a:gd name="T17" fmla="*/ 85 h 161"/>
                <a:gd name="T18" fmla="*/ 123 w 142"/>
                <a:gd name="T19" fmla="*/ 85 h 161"/>
                <a:gd name="T20" fmla="*/ 123 w 142"/>
                <a:gd name="T21" fmla="*/ 85 h 161"/>
                <a:gd name="T22" fmla="*/ 123 w 142"/>
                <a:gd name="T23" fmla="*/ 94 h 161"/>
                <a:gd name="T24" fmla="*/ 123 w 142"/>
                <a:gd name="T25" fmla="*/ 94 h 161"/>
                <a:gd name="T26" fmla="*/ 123 w 142"/>
                <a:gd name="T27" fmla="*/ 104 h 161"/>
                <a:gd name="T28" fmla="*/ 132 w 142"/>
                <a:gd name="T29" fmla="*/ 104 h 161"/>
                <a:gd name="T30" fmla="*/ 142 w 142"/>
                <a:gd name="T31" fmla="*/ 113 h 161"/>
                <a:gd name="T32" fmla="*/ 142 w 142"/>
                <a:gd name="T33" fmla="*/ 113 h 161"/>
                <a:gd name="T34" fmla="*/ 142 w 142"/>
                <a:gd name="T35" fmla="*/ 123 h 161"/>
                <a:gd name="T36" fmla="*/ 142 w 142"/>
                <a:gd name="T37" fmla="*/ 123 h 161"/>
                <a:gd name="T38" fmla="*/ 132 w 142"/>
                <a:gd name="T39" fmla="*/ 123 h 161"/>
                <a:gd name="T40" fmla="*/ 104 w 142"/>
                <a:gd name="T41" fmla="*/ 151 h 161"/>
                <a:gd name="T42" fmla="*/ 85 w 142"/>
                <a:gd name="T43" fmla="*/ 151 h 161"/>
                <a:gd name="T44" fmla="*/ 85 w 142"/>
                <a:gd name="T45" fmla="*/ 151 h 161"/>
                <a:gd name="T46" fmla="*/ 75 w 142"/>
                <a:gd name="T47" fmla="*/ 151 h 161"/>
                <a:gd name="T48" fmla="*/ 75 w 142"/>
                <a:gd name="T49" fmla="*/ 151 h 161"/>
                <a:gd name="T50" fmla="*/ 66 w 142"/>
                <a:gd name="T51" fmla="*/ 151 h 161"/>
                <a:gd name="T52" fmla="*/ 56 w 142"/>
                <a:gd name="T53" fmla="*/ 161 h 161"/>
                <a:gd name="T54" fmla="*/ 47 w 142"/>
                <a:gd name="T55" fmla="*/ 161 h 161"/>
                <a:gd name="T56" fmla="*/ 37 w 142"/>
                <a:gd name="T57" fmla="*/ 151 h 161"/>
                <a:gd name="T58" fmla="*/ 28 w 142"/>
                <a:gd name="T59" fmla="*/ 151 h 161"/>
                <a:gd name="T60" fmla="*/ 18 w 142"/>
                <a:gd name="T61" fmla="*/ 113 h 161"/>
                <a:gd name="T62" fmla="*/ 18 w 142"/>
                <a:gd name="T63" fmla="*/ 104 h 161"/>
                <a:gd name="T64" fmla="*/ 66 w 142"/>
                <a:gd name="T65" fmla="*/ 85 h 161"/>
                <a:gd name="T66" fmla="*/ 66 w 142"/>
                <a:gd name="T67" fmla="*/ 75 h 161"/>
                <a:gd name="T68" fmla="*/ 66 w 142"/>
                <a:gd name="T69" fmla="*/ 75 h 161"/>
                <a:gd name="T70" fmla="*/ 56 w 142"/>
                <a:gd name="T71" fmla="*/ 66 h 161"/>
                <a:gd name="T72" fmla="*/ 47 w 142"/>
                <a:gd name="T73" fmla="*/ 66 h 161"/>
                <a:gd name="T74" fmla="*/ 47 w 142"/>
                <a:gd name="T75" fmla="*/ 66 h 161"/>
                <a:gd name="T76" fmla="*/ 37 w 142"/>
                <a:gd name="T77" fmla="*/ 57 h 161"/>
                <a:gd name="T78" fmla="*/ 28 w 142"/>
                <a:gd name="T79" fmla="*/ 28 h 161"/>
                <a:gd name="T80" fmla="*/ 9 w 142"/>
                <a:gd name="T81" fmla="*/ 19 h 161"/>
                <a:gd name="T82" fmla="*/ 0 w 142"/>
                <a:gd name="T83" fmla="*/ 19 h 161"/>
                <a:gd name="T84" fmla="*/ 9 w 142"/>
                <a:gd name="T85" fmla="*/ 19 h 161"/>
                <a:gd name="T86" fmla="*/ 9 w 142"/>
                <a:gd name="T87" fmla="*/ 19 h 161"/>
                <a:gd name="T88" fmla="*/ 37 w 142"/>
                <a:gd name="T89" fmla="*/ 28 h 161"/>
                <a:gd name="T90" fmla="*/ 56 w 142"/>
                <a:gd name="T91" fmla="*/ 28 h 161"/>
                <a:gd name="T92" fmla="*/ 56 w 142"/>
                <a:gd name="T93" fmla="*/ 0 h 161"/>
                <a:gd name="T94" fmla="*/ 75 w 142"/>
                <a:gd name="T95" fmla="*/ 0 h 161"/>
                <a:gd name="T96" fmla="*/ 94 w 142"/>
                <a:gd name="T97" fmla="*/ 19 h 161"/>
                <a:gd name="T98" fmla="*/ 104 w 142"/>
                <a:gd name="T99" fmla="*/ 19 h 161"/>
                <a:gd name="T100" fmla="*/ 94 w 142"/>
                <a:gd name="T101" fmla="*/ 19 h 161"/>
                <a:gd name="T102" fmla="*/ 85 w 142"/>
                <a:gd name="T103" fmla="*/ 19 h 16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42"/>
                <a:gd name="T157" fmla="*/ 0 h 161"/>
                <a:gd name="T158" fmla="*/ 142 w 142"/>
                <a:gd name="T159" fmla="*/ 161 h 16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42" h="161">
                  <a:moveTo>
                    <a:pt x="85" y="19"/>
                  </a:moveTo>
                  <a:lnTo>
                    <a:pt x="85" y="28"/>
                  </a:lnTo>
                  <a:lnTo>
                    <a:pt x="104" y="38"/>
                  </a:lnTo>
                  <a:lnTo>
                    <a:pt x="104" y="47"/>
                  </a:lnTo>
                  <a:lnTo>
                    <a:pt x="104" y="57"/>
                  </a:lnTo>
                  <a:lnTo>
                    <a:pt x="113" y="66"/>
                  </a:lnTo>
                  <a:lnTo>
                    <a:pt x="113" y="85"/>
                  </a:lnTo>
                  <a:lnTo>
                    <a:pt x="123" y="85"/>
                  </a:lnTo>
                  <a:lnTo>
                    <a:pt x="123" y="94"/>
                  </a:lnTo>
                  <a:lnTo>
                    <a:pt x="123" y="104"/>
                  </a:lnTo>
                  <a:lnTo>
                    <a:pt x="132" y="104"/>
                  </a:lnTo>
                  <a:lnTo>
                    <a:pt x="142" y="113"/>
                  </a:lnTo>
                  <a:lnTo>
                    <a:pt x="142" y="123"/>
                  </a:lnTo>
                  <a:lnTo>
                    <a:pt x="132" y="123"/>
                  </a:lnTo>
                  <a:lnTo>
                    <a:pt x="104" y="151"/>
                  </a:lnTo>
                  <a:lnTo>
                    <a:pt x="85" y="151"/>
                  </a:lnTo>
                  <a:lnTo>
                    <a:pt x="75" y="151"/>
                  </a:lnTo>
                  <a:lnTo>
                    <a:pt x="66" y="151"/>
                  </a:lnTo>
                  <a:lnTo>
                    <a:pt x="56" y="161"/>
                  </a:lnTo>
                  <a:lnTo>
                    <a:pt x="47" y="161"/>
                  </a:lnTo>
                  <a:lnTo>
                    <a:pt x="37" y="151"/>
                  </a:lnTo>
                  <a:lnTo>
                    <a:pt x="28" y="151"/>
                  </a:lnTo>
                  <a:lnTo>
                    <a:pt x="18" y="113"/>
                  </a:lnTo>
                  <a:lnTo>
                    <a:pt x="18" y="104"/>
                  </a:lnTo>
                  <a:lnTo>
                    <a:pt x="66" y="85"/>
                  </a:lnTo>
                  <a:lnTo>
                    <a:pt x="66" y="75"/>
                  </a:lnTo>
                  <a:lnTo>
                    <a:pt x="56" y="66"/>
                  </a:lnTo>
                  <a:lnTo>
                    <a:pt x="47" y="66"/>
                  </a:lnTo>
                  <a:lnTo>
                    <a:pt x="37" y="57"/>
                  </a:lnTo>
                  <a:lnTo>
                    <a:pt x="28" y="28"/>
                  </a:lnTo>
                  <a:lnTo>
                    <a:pt x="9" y="19"/>
                  </a:lnTo>
                  <a:lnTo>
                    <a:pt x="0" y="19"/>
                  </a:lnTo>
                  <a:lnTo>
                    <a:pt x="9" y="19"/>
                  </a:lnTo>
                  <a:lnTo>
                    <a:pt x="37" y="28"/>
                  </a:lnTo>
                  <a:lnTo>
                    <a:pt x="56" y="28"/>
                  </a:lnTo>
                  <a:lnTo>
                    <a:pt x="56" y="0"/>
                  </a:lnTo>
                  <a:lnTo>
                    <a:pt x="75" y="0"/>
                  </a:lnTo>
                  <a:lnTo>
                    <a:pt x="94" y="19"/>
                  </a:lnTo>
                  <a:lnTo>
                    <a:pt x="104" y="19"/>
                  </a:lnTo>
                  <a:lnTo>
                    <a:pt x="94" y="19"/>
                  </a:lnTo>
                  <a:lnTo>
                    <a:pt x="85" y="19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914" name="Freeform 64"/>
            <p:cNvSpPr>
              <a:spLocks/>
            </p:cNvSpPr>
            <p:nvPr/>
          </p:nvSpPr>
          <p:spPr bwMode="auto">
            <a:xfrm>
              <a:off x="2776" y="996"/>
              <a:ext cx="132" cy="208"/>
            </a:xfrm>
            <a:custGeom>
              <a:avLst/>
              <a:gdLst>
                <a:gd name="T0" fmla="*/ 132 w 132"/>
                <a:gd name="T1" fmla="*/ 38 h 208"/>
                <a:gd name="T2" fmla="*/ 123 w 132"/>
                <a:gd name="T3" fmla="*/ 9 h 208"/>
                <a:gd name="T4" fmla="*/ 104 w 132"/>
                <a:gd name="T5" fmla="*/ 0 h 208"/>
                <a:gd name="T6" fmla="*/ 85 w 132"/>
                <a:gd name="T7" fmla="*/ 9 h 208"/>
                <a:gd name="T8" fmla="*/ 85 w 132"/>
                <a:gd name="T9" fmla="*/ 9 h 208"/>
                <a:gd name="T10" fmla="*/ 66 w 132"/>
                <a:gd name="T11" fmla="*/ 9 h 208"/>
                <a:gd name="T12" fmla="*/ 57 w 132"/>
                <a:gd name="T13" fmla="*/ 9 h 208"/>
                <a:gd name="T14" fmla="*/ 28 w 132"/>
                <a:gd name="T15" fmla="*/ 47 h 208"/>
                <a:gd name="T16" fmla="*/ 28 w 132"/>
                <a:gd name="T17" fmla="*/ 66 h 208"/>
                <a:gd name="T18" fmla="*/ 28 w 132"/>
                <a:gd name="T19" fmla="*/ 66 h 208"/>
                <a:gd name="T20" fmla="*/ 19 w 132"/>
                <a:gd name="T21" fmla="*/ 66 h 208"/>
                <a:gd name="T22" fmla="*/ 0 w 132"/>
                <a:gd name="T23" fmla="*/ 66 h 208"/>
                <a:gd name="T24" fmla="*/ 0 w 132"/>
                <a:gd name="T25" fmla="*/ 85 h 208"/>
                <a:gd name="T26" fmla="*/ 9 w 132"/>
                <a:gd name="T27" fmla="*/ 113 h 208"/>
                <a:gd name="T28" fmla="*/ 9 w 132"/>
                <a:gd name="T29" fmla="*/ 113 h 208"/>
                <a:gd name="T30" fmla="*/ 9 w 132"/>
                <a:gd name="T31" fmla="*/ 123 h 208"/>
                <a:gd name="T32" fmla="*/ 9 w 132"/>
                <a:gd name="T33" fmla="*/ 123 h 208"/>
                <a:gd name="T34" fmla="*/ 19 w 132"/>
                <a:gd name="T35" fmla="*/ 132 h 208"/>
                <a:gd name="T36" fmla="*/ 19 w 132"/>
                <a:gd name="T37" fmla="*/ 132 h 208"/>
                <a:gd name="T38" fmla="*/ 0 w 132"/>
                <a:gd name="T39" fmla="*/ 161 h 208"/>
                <a:gd name="T40" fmla="*/ 0 w 132"/>
                <a:gd name="T41" fmla="*/ 161 h 208"/>
                <a:gd name="T42" fmla="*/ 19 w 132"/>
                <a:gd name="T43" fmla="*/ 189 h 208"/>
                <a:gd name="T44" fmla="*/ 28 w 132"/>
                <a:gd name="T45" fmla="*/ 189 h 208"/>
                <a:gd name="T46" fmla="*/ 28 w 132"/>
                <a:gd name="T47" fmla="*/ 198 h 208"/>
                <a:gd name="T48" fmla="*/ 28 w 132"/>
                <a:gd name="T49" fmla="*/ 208 h 208"/>
                <a:gd name="T50" fmla="*/ 38 w 132"/>
                <a:gd name="T51" fmla="*/ 208 h 208"/>
                <a:gd name="T52" fmla="*/ 47 w 132"/>
                <a:gd name="T53" fmla="*/ 208 h 208"/>
                <a:gd name="T54" fmla="*/ 47 w 132"/>
                <a:gd name="T55" fmla="*/ 208 h 208"/>
                <a:gd name="T56" fmla="*/ 47 w 132"/>
                <a:gd name="T57" fmla="*/ 198 h 208"/>
                <a:gd name="T58" fmla="*/ 66 w 132"/>
                <a:gd name="T59" fmla="*/ 198 h 208"/>
                <a:gd name="T60" fmla="*/ 66 w 132"/>
                <a:gd name="T61" fmla="*/ 198 h 208"/>
                <a:gd name="T62" fmla="*/ 66 w 132"/>
                <a:gd name="T63" fmla="*/ 198 h 208"/>
                <a:gd name="T64" fmla="*/ 76 w 132"/>
                <a:gd name="T65" fmla="*/ 189 h 208"/>
                <a:gd name="T66" fmla="*/ 76 w 132"/>
                <a:gd name="T67" fmla="*/ 180 h 208"/>
                <a:gd name="T68" fmla="*/ 76 w 132"/>
                <a:gd name="T69" fmla="*/ 180 h 208"/>
                <a:gd name="T70" fmla="*/ 76 w 132"/>
                <a:gd name="T71" fmla="*/ 161 h 208"/>
                <a:gd name="T72" fmla="*/ 76 w 132"/>
                <a:gd name="T73" fmla="*/ 161 h 208"/>
                <a:gd name="T74" fmla="*/ 85 w 132"/>
                <a:gd name="T75" fmla="*/ 151 h 208"/>
                <a:gd name="T76" fmla="*/ 95 w 132"/>
                <a:gd name="T77" fmla="*/ 151 h 208"/>
                <a:gd name="T78" fmla="*/ 95 w 132"/>
                <a:gd name="T79" fmla="*/ 151 h 208"/>
                <a:gd name="T80" fmla="*/ 76 w 132"/>
                <a:gd name="T81" fmla="*/ 151 h 208"/>
                <a:gd name="T82" fmla="*/ 85 w 132"/>
                <a:gd name="T83" fmla="*/ 142 h 208"/>
                <a:gd name="T84" fmla="*/ 95 w 132"/>
                <a:gd name="T85" fmla="*/ 142 h 208"/>
                <a:gd name="T86" fmla="*/ 95 w 132"/>
                <a:gd name="T87" fmla="*/ 142 h 208"/>
                <a:gd name="T88" fmla="*/ 95 w 132"/>
                <a:gd name="T89" fmla="*/ 142 h 208"/>
                <a:gd name="T90" fmla="*/ 85 w 132"/>
                <a:gd name="T91" fmla="*/ 132 h 208"/>
                <a:gd name="T92" fmla="*/ 66 w 132"/>
                <a:gd name="T93" fmla="*/ 132 h 208"/>
                <a:gd name="T94" fmla="*/ 66 w 132"/>
                <a:gd name="T95" fmla="*/ 94 h 208"/>
                <a:gd name="T96" fmla="*/ 113 w 132"/>
                <a:gd name="T97" fmla="*/ 75 h 208"/>
                <a:gd name="T98" fmla="*/ 113 w 132"/>
                <a:gd name="T99" fmla="*/ 66 h 208"/>
                <a:gd name="T100" fmla="*/ 113 w 132"/>
                <a:gd name="T101" fmla="*/ 66 h 208"/>
                <a:gd name="T102" fmla="*/ 113 w 132"/>
                <a:gd name="T103" fmla="*/ 56 h 208"/>
                <a:gd name="T104" fmla="*/ 132 w 132"/>
                <a:gd name="T105" fmla="*/ 56 h 208"/>
                <a:gd name="T106" fmla="*/ 132 w 132"/>
                <a:gd name="T107" fmla="*/ 56 h 208"/>
                <a:gd name="T108" fmla="*/ 132 w 132"/>
                <a:gd name="T109" fmla="*/ 47 h 208"/>
                <a:gd name="T110" fmla="*/ 132 w 132"/>
                <a:gd name="T111" fmla="*/ 38 h 20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32"/>
                <a:gd name="T169" fmla="*/ 0 h 208"/>
                <a:gd name="T170" fmla="*/ 132 w 132"/>
                <a:gd name="T171" fmla="*/ 208 h 20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32" h="208">
                  <a:moveTo>
                    <a:pt x="132" y="38"/>
                  </a:moveTo>
                  <a:lnTo>
                    <a:pt x="123" y="9"/>
                  </a:lnTo>
                  <a:lnTo>
                    <a:pt x="104" y="0"/>
                  </a:lnTo>
                  <a:lnTo>
                    <a:pt x="85" y="9"/>
                  </a:lnTo>
                  <a:lnTo>
                    <a:pt x="66" y="9"/>
                  </a:lnTo>
                  <a:lnTo>
                    <a:pt x="57" y="9"/>
                  </a:lnTo>
                  <a:lnTo>
                    <a:pt x="28" y="47"/>
                  </a:lnTo>
                  <a:lnTo>
                    <a:pt x="28" y="66"/>
                  </a:lnTo>
                  <a:lnTo>
                    <a:pt x="19" y="66"/>
                  </a:lnTo>
                  <a:lnTo>
                    <a:pt x="0" y="66"/>
                  </a:lnTo>
                  <a:lnTo>
                    <a:pt x="0" y="85"/>
                  </a:lnTo>
                  <a:lnTo>
                    <a:pt x="9" y="113"/>
                  </a:lnTo>
                  <a:lnTo>
                    <a:pt x="9" y="123"/>
                  </a:lnTo>
                  <a:lnTo>
                    <a:pt x="19" y="132"/>
                  </a:lnTo>
                  <a:lnTo>
                    <a:pt x="0" y="161"/>
                  </a:lnTo>
                  <a:lnTo>
                    <a:pt x="19" y="189"/>
                  </a:lnTo>
                  <a:lnTo>
                    <a:pt x="28" y="189"/>
                  </a:lnTo>
                  <a:lnTo>
                    <a:pt x="28" y="198"/>
                  </a:lnTo>
                  <a:lnTo>
                    <a:pt x="28" y="208"/>
                  </a:lnTo>
                  <a:lnTo>
                    <a:pt x="38" y="208"/>
                  </a:lnTo>
                  <a:lnTo>
                    <a:pt x="47" y="208"/>
                  </a:lnTo>
                  <a:lnTo>
                    <a:pt x="47" y="198"/>
                  </a:lnTo>
                  <a:lnTo>
                    <a:pt x="66" y="198"/>
                  </a:lnTo>
                  <a:lnTo>
                    <a:pt x="76" y="189"/>
                  </a:lnTo>
                  <a:lnTo>
                    <a:pt x="76" y="180"/>
                  </a:lnTo>
                  <a:lnTo>
                    <a:pt x="76" y="161"/>
                  </a:lnTo>
                  <a:lnTo>
                    <a:pt x="85" y="151"/>
                  </a:lnTo>
                  <a:lnTo>
                    <a:pt x="95" y="151"/>
                  </a:lnTo>
                  <a:lnTo>
                    <a:pt x="76" y="151"/>
                  </a:lnTo>
                  <a:lnTo>
                    <a:pt x="85" y="142"/>
                  </a:lnTo>
                  <a:lnTo>
                    <a:pt x="95" y="142"/>
                  </a:lnTo>
                  <a:lnTo>
                    <a:pt x="85" y="132"/>
                  </a:lnTo>
                  <a:lnTo>
                    <a:pt x="66" y="132"/>
                  </a:lnTo>
                  <a:lnTo>
                    <a:pt x="66" y="94"/>
                  </a:lnTo>
                  <a:lnTo>
                    <a:pt x="113" y="75"/>
                  </a:lnTo>
                  <a:lnTo>
                    <a:pt x="113" y="66"/>
                  </a:lnTo>
                  <a:lnTo>
                    <a:pt x="113" y="56"/>
                  </a:lnTo>
                  <a:lnTo>
                    <a:pt x="132" y="56"/>
                  </a:lnTo>
                  <a:lnTo>
                    <a:pt x="132" y="47"/>
                  </a:lnTo>
                  <a:lnTo>
                    <a:pt x="132" y="38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915" name="Freeform 65"/>
            <p:cNvSpPr>
              <a:spLocks/>
            </p:cNvSpPr>
            <p:nvPr/>
          </p:nvSpPr>
          <p:spPr bwMode="auto">
            <a:xfrm>
              <a:off x="2700" y="967"/>
              <a:ext cx="284" cy="199"/>
            </a:xfrm>
            <a:custGeom>
              <a:avLst/>
              <a:gdLst>
                <a:gd name="T0" fmla="*/ 246 w 284"/>
                <a:gd name="T1" fmla="*/ 10 h 199"/>
                <a:gd name="T2" fmla="*/ 227 w 284"/>
                <a:gd name="T3" fmla="*/ 38 h 199"/>
                <a:gd name="T4" fmla="*/ 189 w 284"/>
                <a:gd name="T5" fmla="*/ 29 h 199"/>
                <a:gd name="T6" fmla="*/ 171 w 284"/>
                <a:gd name="T7" fmla="*/ 29 h 199"/>
                <a:gd name="T8" fmla="*/ 161 w 284"/>
                <a:gd name="T9" fmla="*/ 38 h 199"/>
                <a:gd name="T10" fmla="*/ 133 w 284"/>
                <a:gd name="T11" fmla="*/ 38 h 199"/>
                <a:gd name="T12" fmla="*/ 104 w 284"/>
                <a:gd name="T13" fmla="*/ 95 h 199"/>
                <a:gd name="T14" fmla="*/ 95 w 284"/>
                <a:gd name="T15" fmla="*/ 95 h 199"/>
                <a:gd name="T16" fmla="*/ 76 w 284"/>
                <a:gd name="T17" fmla="*/ 114 h 199"/>
                <a:gd name="T18" fmla="*/ 85 w 284"/>
                <a:gd name="T19" fmla="*/ 142 h 199"/>
                <a:gd name="T20" fmla="*/ 85 w 284"/>
                <a:gd name="T21" fmla="*/ 152 h 199"/>
                <a:gd name="T22" fmla="*/ 95 w 284"/>
                <a:gd name="T23" fmla="*/ 161 h 199"/>
                <a:gd name="T24" fmla="*/ 76 w 284"/>
                <a:gd name="T25" fmla="*/ 190 h 199"/>
                <a:gd name="T26" fmla="*/ 66 w 284"/>
                <a:gd name="T27" fmla="*/ 180 h 199"/>
                <a:gd name="T28" fmla="*/ 57 w 284"/>
                <a:gd name="T29" fmla="*/ 180 h 199"/>
                <a:gd name="T30" fmla="*/ 57 w 284"/>
                <a:gd name="T31" fmla="*/ 180 h 199"/>
                <a:gd name="T32" fmla="*/ 29 w 284"/>
                <a:gd name="T33" fmla="*/ 199 h 199"/>
                <a:gd name="T34" fmla="*/ 10 w 284"/>
                <a:gd name="T35" fmla="*/ 180 h 199"/>
                <a:gd name="T36" fmla="*/ 0 w 284"/>
                <a:gd name="T37" fmla="*/ 171 h 199"/>
                <a:gd name="T38" fmla="*/ 0 w 284"/>
                <a:gd name="T39" fmla="*/ 152 h 199"/>
                <a:gd name="T40" fmla="*/ 0 w 284"/>
                <a:gd name="T41" fmla="*/ 133 h 199"/>
                <a:gd name="T42" fmla="*/ 29 w 284"/>
                <a:gd name="T43" fmla="*/ 123 h 199"/>
                <a:gd name="T44" fmla="*/ 29 w 284"/>
                <a:gd name="T45" fmla="*/ 123 h 199"/>
                <a:gd name="T46" fmla="*/ 47 w 284"/>
                <a:gd name="T47" fmla="*/ 114 h 199"/>
                <a:gd name="T48" fmla="*/ 57 w 284"/>
                <a:gd name="T49" fmla="*/ 104 h 199"/>
                <a:gd name="T50" fmla="*/ 66 w 284"/>
                <a:gd name="T51" fmla="*/ 104 h 199"/>
                <a:gd name="T52" fmla="*/ 66 w 284"/>
                <a:gd name="T53" fmla="*/ 104 h 199"/>
                <a:gd name="T54" fmla="*/ 57 w 284"/>
                <a:gd name="T55" fmla="*/ 95 h 199"/>
                <a:gd name="T56" fmla="*/ 85 w 284"/>
                <a:gd name="T57" fmla="*/ 85 h 199"/>
                <a:gd name="T58" fmla="*/ 95 w 284"/>
                <a:gd name="T59" fmla="*/ 57 h 199"/>
                <a:gd name="T60" fmla="*/ 104 w 284"/>
                <a:gd name="T61" fmla="*/ 48 h 199"/>
                <a:gd name="T62" fmla="*/ 114 w 284"/>
                <a:gd name="T63" fmla="*/ 48 h 199"/>
                <a:gd name="T64" fmla="*/ 114 w 284"/>
                <a:gd name="T65" fmla="*/ 38 h 199"/>
                <a:gd name="T66" fmla="*/ 104 w 284"/>
                <a:gd name="T67" fmla="*/ 38 h 199"/>
                <a:gd name="T68" fmla="*/ 95 w 284"/>
                <a:gd name="T69" fmla="*/ 38 h 199"/>
                <a:gd name="T70" fmla="*/ 114 w 284"/>
                <a:gd name="T71" fmla="*/ 29 h 199"/>
                <a:gd name="T72" fmla="*/ 114 w 284"/>
                <a:gd name="T73" fmla="*/ 29 h 199"/>
                <a:gd name="T74" fmla="*/ 133 w 284"/>
                <a:gd name="T75" fmla="*/ 29 h 199"/>
                <a:gd name="T76" fmla="*/ 133 w 284"/>
                <a:gd name="T77" fmla="*/ 29 h 199"/>
                <a:gd name="T78" fmla="*/ 133 w 284"/>
                <a:gd name="T79" fmla="*/ 19 h 199"/>
                <a:gd name="T80" fmla="*/ 161 w 284"/>
                <a:gd name="T81" fmla="*/ 10 h 199"/>
                <a:gd name="T82" fmla="*/ 171 w 284"/>
                <a:gd name="T83" fmla="*/ 19 h 199"/>
                <a:gd name="T84" fmla="*/ 199 w 284"/>
                <a:gd name="T85" fmla="*/ 0 h 199"/>
                <a:gd name="T86" fmla="*/ 227 w 284"/>
                <a:gd name="T87" fmla="*/ 0 h 199"/>
                <a:gd name="T88" fmla="*/ 227 w 284"/>
                <a:gd name="T89" fmla="*/ 10 h 199"/>
                <a:gd name="T90" fmla="*/ 256 w 284"/>
                <a:gd name="T91" fmla="*/ 0 h 199"/>
                <a:gd name="T92" fmla="*/ 275 w 284"/>
                <a:gd name="T93" fmla="*/ 0 h 199"/>
                <a:gd name="T94" fmla="*/ 275 w 284"/>
                <a:gd name="T95" fmla="*/ 10 h 199"/>
                <a:gd name="T96" fmla="*/ 265 w 284"/>
                <a:gd name="T97" fmla="*/ 10 h 199"/>
                <a:gd name="T98" fmla="*/ 275 w 284"/>
                <a:gd name="T99" fmla="*/ 19 h 199"/>
                <a:gd name="T100" fmla="*/ 284 w 284"/>
                <a:gd name="T101" fmla="*/ 19 h 199"/>
                <a:gd name="T102" fmla="*/ 284 w 284"/>
                <a:gd name="T103" fmla="*/ 19 h 199"/>
                <a:gd name="T104" fmla="*/ 275 w 284"/>
                <a:gd name="T105" fmla="*/ 29 h 199"/>
                <a:gd name="T106" fmla="*/ 265 w 284"/>
                <a:gd name="T107" fmla="*/ 19 h 19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84"/>
                <a:gd name="T163" fmla="*/ 0 h 199"/>
                <a:gd name="T164" fmla="*/ 284 w 284"/>
                <a:gd name="T165" fmla="*/ 199 h 19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84" h="199">
                  <a:moveTo>
                    <a:pt x="265" y="19"/>
                  </a:moveTo>
                  <a:lnTo>
                    <a:pt x="246" y="10"/>
                  </a:lnTo>
                  <a:lnTo>
                    <a:pt x="227" y="10"/>
                  </a:lnTo>
                  <a:lnTo>
                    <a:pt x="227" y="38"/>
                  </a:lnTo>
                  <a:lnTo>
                    <a:pt x="208" y="38"/>
                  </a:lnTo>
                  <a:lnTo>
                    <a:pt x="189" y="29"/>
                  </a:lnTo>
                  <a:lnTo>
                    <a:pt x="180" y="29"/>
                  </a:lnTo>
                  <a:lnTo>
                    <a:pt x="171" y="29"/>
                  </a:lnTo>
                  <a:lnTo>
                    <a:pt x="161" y="38"/>
                  </a:lnTo>
                  <a:lnTo>
                    <a:pt x="142" y="38"/>
                  </a:lnTo>
                  <a:lnTo>
                    <a:pt x="133" y="38"/>
                  </a:lnTo>
                  <a:lnTo>
                    <a:pt x="104" y="76"/>
                  </a:lnTo>
                  <a:lnTo>
                    <a:pt x="104" y="95"/>
                  </a:lnTo>
                  <a:lnTo>
                    <a:pt x="95" y="95"/>
                  </a:lnTo>
                  <a:lnTo>
                    <a:pt x="76" y="95"/>
                  </a:lnTo>
                  <a:lnTo>
                    <a:pt x="76" y="114"/>
                  </a:lnTo>
                  <a:lnTo>
                    <a:pt x="85" y="142"/>
                  </a:lnTo>
                  <a:lnTo>
                    <a:pt x="85" y="152"/>
                  </a:lnTo>
                  <a:lnTo>
                    <a:pt x="95" y="161"/>
                  </a:lnTo>
                  <a:lnTo>
                    <a:pt x="76" y="190"/>
                  </a:lnTo>
                  <a:lnTo>
                    <a:pt x="66" y="190"/>
                  </a:lnTo>
                  <a:lnTo>
                    <a:pt x="66" y="180"/>
                  </a:lnTo>
                  <a:lnTo>
                    <a:pt x="57" y="180"/>
                  </a:lnTo>
                  <a:lnTo>
                    <a:pt x="47" y="190"/>
                  </a:lnTo>
                  <a:lnTo>
                    <a:pt x="29" y="199"/>
                  </a:lnTo>
                  <a:lnTo>
                    <a:pt x="10" y="190"/>
                  </a:lnTo>
                  <a:lnTo>
                    <a:pt x="10" y="180"/>
                  </a:lnTo>
                  <a:lnTo>
                    <a:pt x="0" y="180"/>
                  </a:lnTo>
                  <a:lnTo>
                    <a:pt x="0" y="171"/>
                  </a:lnTo>
                  <a:lnTo>
                    <a:pt x="10" y="161"/>
                  </a:lnTo>
                  <a:lnTo>
                    <a:pt x="0" y="152"/>
                  </a:lnTo>
                  <a:lnTo>
                    <a:pt x="0" y="133"/>
                  </a:lnTo>
                  <a:lnTo>
                    <a:pt x="19" y="133"/>
                  </a:lnTo>
                  <a:lnTo>
                    <a:pt x="29" y="123"/>
                  </a:lnTo>
                  <a:lnTo>
                    <a:pt x="47" y="114"/>
                  </a:lnTo>
                  <a:lnTo>
                    <a:pt x="57" y="104"/>
                  </a:lnTo>
                  <a:lnTo>
                    <a:pt x="66" y="114"/>
                  </a:lnTo>
                  <a:lnTo>
                    <a:pt x="66" y="104"/>
                  </a:lnTo>
                  <a:lnTo>
                    <a:pt x="57" y="104"/>
                  </a:lnTo>
                  <a:lnTo>
                    <a:pt x="57" y="95"/>
                  </a:lnTo>
                  <a:lnTo>
                    <a:pt x="76" y="95"/>
                  </a:lnTo>
                  <a:lnTo>
                    <a:pt x="85" y="85"/>
                  </a:lnTo>
                  <a:lnTo>
                    <a:pt x="85" y="67"/>
                  </a:lnTo>
                  <a:lnTo>
                    <a:pt x="95" y="57"/>
                  </a:lnTo>
                  <a:lnTo>
                    <a:pt x="104" y="57"/>
                  </a:lnTo>
                  <a:lnTo>
                    <a:pt x="104" y="48"/>
                  </a:lnTo>
                  <a:lnTo>
                    <a:pt x="114" y="48"/>
                  </a:lnTo>
                  <a:lnTo>
                    <a:pt x="114" y="38"/>
                  </a:lnTo>
                  <a:lnTo>
                    <a:pt x="104" y="38"/>
                  </a:lnTo>
                  <a:lnTo>
                    <a:pt x="95" y="38"/>
                  </a:lnTo>
                  <a:lnTo>
                    <a:pt x="104" y="38"/>
                  </a:lnTo>
                  <a:lnTo>
                    <a:pt x="114" y="29"/>
                  </a:lnTo>
                  <a:lnTo>
                    <a:pt x="133" y="29"/>
                  </a:lnTo>
                  <a:lnTo>
                    <a:pt x="133" y="19"/>
                  </a:lnTo>
                  <a:lnTo>
                    <a:pt x="142" y="29"/>
                  </a:lnTo>
                  <a:lnTo>
                    <a:pt x="161" y="10"/>
                  </a:lnTo>
                  <a:lnTo>
                    <a:pt x="161" y="19"/>
                  </a:lnTo>
                  <a:lnTo>
                    <a:pt x="171" y="19"/>
                  </a:lnTo>
                  <a:lnTo>
                    <a:pt x="180" y="10"/>
                  </a:lnTo>
                  <a:lnTo>
                    <a:pt x="199" y="0"/>
                  </a:lnTo>
                  <a:lnTo>
                    <a:pt x="208" y="0"/>
                  </a:lnTo>
                  <a:lnTo>
                    <a:pt x="227" y="0"/>
                  </a:lnTo>
                  <a:lnTo>
                    <a:pt x="227" y="10"/>
                  </a:lnTo>
                  <a:lnTo>
                    <a:pt x="237" y="0"/>
                  </a:lnTo>
                  <a:lnTo>
                    <a:pt x="256" y="0"/>
                  </a:lnTo>
                  <a:lnTo>
                    <a:pt x="275" y="0"/>
                  </a:lnTo>
                  <a:lnTo>
                    <a:pt x="275" y="10"/>
                  </a:lnTo>
                  <a:lnTo>
                    <a:pt x="265" y="10"/>
                  </a:lnTo>
                  <a:lnTo>
                    <a:pt x="275" y="19"/>
                  </a:lnTo>
                  <a:lnTo>
                    <a:pt x="284" y="10"/>
                  </a:lnTo>
                  <a:lnTo>
                    <a:pt x="284" y="19"/>
                  </a:lnTo>
                  <a:lnTo>
                    <a:pt x="265" y="29"/>
                  </a:lnTo>
                  <a:lnTo>
                    <a:pt x="275" y="29"/>
                  </a:lnTo>
                  <a:lnTo>
                    <a:pt x="265" y="19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916" name="Freeform 66"/>
            <p:cNvSpPr>
              <a:spLocks/>
            </p:cNvSpPr>
            <p:nvPr/>
          </p:nvSpPr>
          <p:spPr bwMode="auto">
            <a:xfrm>
              <a:off x="2520" y="1403"/>
              <a:ext cx="161" cy="132"/>
            </a:xfrm>
            <a:custGeom>
              <a:avLst/>
              <a:gdLst>
                <a:gd name="T0" fmla="*/ 161 w 161"/>
                <a:gd name="T1" fmla="*/ 38 h 132"/>
                <a:gd name="T2" fmla="*/ 161 w 161"/>
                <a:gd name="T3" fmla="*/ 38 h 132"/>
                <a:gd name="T4" fmla="*/ 161 w 161"/>
                <a:gd name="T5" fmla="*/ 38 h 132"/>
                <a:gd name="T6" fmla="*/ 123 w 161"/>
                <a:gd name="T7" fmla="*/ 57 h 132"/>
                <a:gd name="T8" fmla="*/ 123 w 161"/>
                <a:gd name="T9" fmla="*/ 85 h 132"/>
                <a:gd name="T10" fmla="*/ 123 w 161"/>
                <a:gd name="T11" fmla="*/ 85 h 132"/>
                <a:gd name="T12" fmla="*/ 123 w 161"/>
                <a:gd name="T13" fmla="*/ 85 h 132"/>
                <a:gd name="T14" fmla="*/ 114 w 161"/>
                <a:gd name="T15" fmla="*/ 94 h 132"/>
                <a:gd name="T16" fmla="*/ 95 w 161"/>
                <a:gd name="T17" fmla="*/ 113 h 132"/>
                <a:gd name="T18" fmla="*/ 95 w 161"/>
                <a:gd name="T19" fmla="*/ 123 h 132"/>
                <a:gd name="T20" fmla="*/ 95 w 161"/>
                <a:gd name="T21" fmla="*/ 123 h 132"/>
                <a:gd name="T22" fmla="*/ 67 w 161"/>
                <a:gd name="T23" fmla="*/ 123 h 132"/>
                <a:gd name="T24" fmla="*/ 57 w 161"/>
                <a:gd name="T25" fmla="*/ 123 h 132"/>
                <a:gd name="T26" fmla="*/ 57 w 161"/>
                <a:gd name="T27" fmla="*/ 123 h 132"/>
                <a:gd name="T28" fmla="*/ 57 w 161"/>
                <a:gd name="T29" fmla="*/ 123 h 132"/>
                <a:gd name="T30" fmla="*/ 57 w 161"/>
                <a:gd name="T31" fmla="*/ 123 h 132"/>
                <a:gd name="T32" fmla="*/ 48 w 161"/>
                <a:gd name="T33" fmla="*/ 132 h 132"/>
                <a:gd name="T34" fmla="*/ 29 w 161"/>
                <a:gd name="T35" fmla="*/ 132 h 132"/>
                <a:gd name="T36" fmla="*/ 29 w 161"/>
                <a:gd name="T37" fmla="*/ 113 h 132"/>
                <a:gd name="T38" fmla="*/ 19 w 161"/>
                <a:gd name="T39" fmla="*/ 113 h 132"/>
                <a:gd name="T40" fmla="*/ 19 w 161"/>
                <a:gd name="T41" fmla="*/ 113 h 132"/>
                <a:gd name="T42" fmla="*/ 19 w 161"/>
                <a:gd name="T43" fmla="*/ 113 h 132"/>
                <a:gd name="T44" fmla="*/ 19 w 161"/>
                <a:gd name="T45" fmla="*/ 104 h 132"/>
                <a:gd name="T46" fmla="*/ 19 w 161"/>
                <a:gd name="T47" fmla="*/ 104 h 132"/>
                <a:gd name="T48" fmla="*/ 19 w 161"/>
                <a:gd name="T49" fmla="*/ 94 h 132"/>
                <a:gd name="T50" fmla="*/ 19 w 161"/>
                <a:gd name="T51" fmla="*/ 85 h 132"/>
                <a:gd name="T52" fmla="*/ 19 w 161"/>
                <a:gd name="T53" fmla="*/ 75 h 132"/>
                <a:gd name="T54" fmla="*/ 19 w 161"/>
                <a:gd name="T55" fmla="*/ 75 h 132"/>
                <a:gd name="T56" fmla="*/ 29 w 161"/>
                <a:gd name="T57" fmla="*/ 47 h 132"/>
                <a:gd name="T58" fmla="*/ 29 w 161"/>
                <a:gd name="T59" fmla="*/ 38 h 132"/>
                <a:gd name="T60" fmla="*/ 29 w 161"/>
                <a:gd name="T61" fmla="*/ 38 h 132"/>
                <a:gd name="T62" fmla="*/ 29 w 161"/>
                <a:gd name="T63" fmla="*/ 38 h 132"/>
                <a:gd name="T64" fmla="*/ 10 w 161"/>
                <a:gd name="T65" fmla="*/ 38 h 132"/>
                <a:gd name="T66" fmla="*/ 10 w 161"/>
                <a:gd name="T67" fmla="*/ 38 h 132"/>
                <a:gd name="T68" fmla="*/ 10 w 161"/>
                <a:gd name="T69" fmla="*/ 28 h 132"/>
                <a:gd name="T70" fmla="*/ 0 w 161"/>
                <a:gd name="T71" fmla="*/ 19 h 132"/>
                <a:gd name="T72" fmla="*/ 0 w 161"/>
                <a:gd name="T73" fmla="*/ 9 h 132"/>
                <a:gd name="T74" fmla="*/ 10 w 161"/>
                <a:gd name="T75" fmla="*/ 9 h 132"/>
                <a:gd name="T76" fmla="*/ 10 w 161"/>
                <a:gd name="T77" fmla="*/ 9 h 132"/>
                <a:gd name="T78" fmla="*/ 10 w 161"/>
                <a:gd name="T79" fmla="*/ 0 h 132"/>
                <a:gd name="T80" fmla="*/ 29 w 161"/>
                <a:gd name="T81" fmla="*/ 0 h 132"/>
                <a:gd name="T82" fmla="*/ 85 w 161"/>
                <a:gd name="T83" fmla="*/ 9 h 132"/>
                <a:gd name="T84" fmla="*/ 114 w 161"/>
                <a:gd name="T85" fmla="*/ 19 h 132"/>
                <a:gd name="T86" fmla="*/ 123 w 161"/>
                <a:gd name="T87" fmla="*/ 19 h 132"/>
                <a:gd name="T88" fmla="*/ 142 w 161"/>
                <a:gd name="T89" fmla="*/ 19 h 132"/>
                <a:gd name="T90" fmla="*/ 142 w 161"/>
                <a:gd name="T91" fmla="*/ 19 h 132"/>
                <a:gd name="T92" fmla="*/ 142 w 161"/>
                <a:gd name="T93" fmla="*/ 28 h 132"/>
                <a:gd name="T94" fmla="*/ 152 w 161"/>
                <a:gd name="T95" fmla="*/ 28 h 132"/>
                <a:gd name="T96" fmla="*/ 161 w 161"/>
                <a:gd name="T97" fmla="*/ 28 h 132"/>
                <a:gd name="T98" fmla="*/ 161 w 161"/>
                <a:gd name="T99" fmla="*/ 38 h 13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61"/>
                <a:gd name="T151" fmla="*/ 0 h 132"/>
                <a:gd name="T152" fmla="*/ 161 w 161"/>
                <a:gd name="T153" fmla="*/ 132 h 13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61" h="132">
                  <a:moveTo>
                    <a:pt x="161" y="38"/>
                  </a:moveTo>
                  <a:lnTo>
                    <a:pt x="161" y="38"/>
                  </a:lnTo>
                  <a:lnTo>
                    <a:pt x="123" y="57"/>
                  </a:lnTo>
                  <a:lnTo>
                    <a:pt x="123" y="85"/>
                  </a:lnTo>
                  <a:lnTo>
                    <a:pt x="114" y="94"/>
                  </a:lnTo>
                  <a:lnTo>
                    <a:pt x="95" y="113"/>
                  </a:lnTo>
                  <a:lnTo>
                    <a:pt x="95" y="123"/>
                  </a:lnTo>
                  <a:lnTo>
                    <a:pt x="67" y="123"/>
                  </a:lnTo>
                  <a:lnTo>
                    <a:pt x="57" y="123"/>
                  </a:lnTo>
                  <a:lnTo>
                    <a:pt x="48" y="132"/>
                  </a:lnTo>
                  <a:lnTo>
                    <a:pt x="29" y="132"/>
                  </a:lnTo>
                  <a:lnTo>
                    <a:pt x="29" y="113"/>
                  </a:lnTo>
                  <a:lnTo>
                    <a:pt x="19" y="113"/>
                  </a:lnTo>
                  <a:lnTo>
                    <a:pt x="19" y="104"/>
                  </a:lnTo>
                  <a:lnTo>
                    <a:pt x="19" y="94"/>
                  </a:lnTo>
                  <a:lnTo>
                    <a:pt x="19" y="85"/>
                  </a:lnTo>
                  <a:lnTo>
                    <a:pt x="19" y="75"/>
                  </a:lnTo>
                  <a:lnTo>
                    <a:pt x="29" y="47"/>
                  </a:lnTo>
                  <a:lnTo>
                    <a:pt x="29" y="38"/>
                  </a:lnTo>
                  <a:lnTo>
                    <a:pt x="10" y="38"/>
                  </a:lnTo>
                  <a:lnTo>
                    <a:pt x="10" y="28"/>
                  </a:lnTo>
                  <a:lnTo>
                    <a:pt x="0" y="19"/>
                  </a:lnTo>
                  <a:lnTo>
                    <a:pt x="0" y="9"/>
                  </a:lnTo>
                  <a:lnTo>
                    <a:pt x="10" y="9"/>
                  </a:lnTo>
                  <a:lnTo>
                    <a:pt x="10" y="0"/>
                  </a:lnTo>
                  <a:lnTo>
                    <a:pt x="29" y="0"/>
                  </a:lnTo>
                  <a:lnTo>
                    <a:pt x="85" y="9"/>
                  </a:lnTo>
                  <a:lnTo>
                    <a:pt x="114" y="19"/>
                  </a:lnTo>
                  <a:lnTo>
                    <a:pt x="123" y="19"/>
                  </a:lnTo>
                  <a:lnTo>
                    <a:pt x="142" y="19"/>
                  </a:lnTo>
                  <a:lnTo>
                    <a:pt x="142" y="28"/>
                  </a:lnTo>
                  <a:lnTo>
                    <a:pt x="152" y="28"/>
                  </a:lnTo>
                  <a:lnTo>
                    <a:pt x="161" y="28"/>
                  </a:lnTo>
                  <a:lnTo>
                    <a:pt x="161" y="38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917" name="Freeform 67"/>
            <p:cNvSpPr>
              <a:spLocks/>
            </p:cNvSpPr>
            <p:nvPr/>
          </p:nvSpPr>
          <p:spPr bwMode="auto">
            <a:xfrm>
              <a:off x="2577" y="1280"/>
              <a:ext cx="170" cy="151"/>
            </a:xfrm>
            <a:custGeom>
              <a:avLst/>
              <a:gdLst>
                <a:gd name="T0" fmla="*/ 161 w 170"/>
                <a:gd name="T1" fmla="*/ 123 h 151"/>
                <a:gd name="T2" fmla="*/ 133 w 170"/>
                <a:gd name="T3" fmla="*/ 123 h 151"/>
                <a:gd name="T4" fmla="*/ 104 w 170"/>
                <a:gd name="T5" fmla="*/ 151 h 151"/>
                <a:gd name="T6" fmla="*/ 95 w 170"/>
                <a:gd name="T7" fmla="*/ 151 h 151"/>
                <a:gd name="T8" fmla="*/ 76 w 170"/>
                <a:gd name="T9" fmla="*/ 142 h 151"/>
                <a:gd name="T10" fmla="*/ 38 w 170"/>
                <a:gd name="T11" fmla="*/ 132 h 151"/>
                <a:gd name="T12" fmla="*/ 47 w 170"/>
                <a:gd name="T13" fmla="*/ 132 h 151"/>
                <a:gd name="T14" fmla="*/ 47 w 170"/>
                <a:gd name="T15" fmla="*/ 94 h 151"/>
                <a:gd name="T16" fmla="*/ 19 w 170"/>
                <a:gd name="T17" fmla="*/ 56 h 151"/>
                <a:gd name="T18" fmla="*/ 0 w 170"/>
                <a:gd name="T19" fmla="*/ 47 h 151"/>
                <a:gd name="T20" fmla="*/ 10 w 170"/>
                <a:gd name="T21" fmla="*/ 38 h 151"/>
                <a:gd name="T22" fmla="*/ 19 w 170"/>
                <a:gd name="T23" fmla="*/ 38 h 151"/>
                <a:gd name="T24" fmla="*/ 47 w 170"/>
                <a:gd name="T25" fmla="*/ 38 h 151"/>
                <a:gd name="T26" fmla="*/ 38 w 170"/>
                <a:gd name="T27" fmla="*/ 28 h 151"/>
                <a:gd name="T28" fmla="*/ 38 w 170"/>
                <a:gd name="T29" fmla="*/ 28 h 151"/>
                <a:gd name="T30" fmla="*/ 57 w 170"/>
                <a:gd name="T31" fmla="*/ 28 h 151"/>
                <a:gd name="T32" fmla="*/ 66 w 170"/>
                <a:gd name="T33" fmla="*/ 19 h 151"/>
                <a:gd name="T34" fmla="*/ 76 w 170"/>
                <a:gd name="T35" fmla="*/ 19 h 151"/>
                <a:gd name="T36" fmla="*/ 85 w 170"/>
                <a:gd name="T37" fmla="*/ 0 h 151"/>
                <a:gd name="T38" fmla="*/ 95 w 170"/>
                <a:gd name="T39" fmla="*/ 0 h 151"/>
                <a:gd name="T40" fmla="*/ 95 w 170"/>
                <a:gd name="T41" fmla="*/ 9 h 151"/>
                <a:gd name="T42" fmla="*/ 114 w 170"/>
                <a:gd name="T43" fmla="*/ 9 h 151"/>
                <a:gd name="T44" fmla="*/ 123 w 170"/>
                <a:gd name="T45" fmla="*/ 19 h 151"/>
                <a:gd name="T46" fmla="*/ 133 w 170"/>
                <a:gd name="T47" fmla="*/ 19 h 151"/>
                <a:gd name="T48" fmla="*/ 133 w 170"/>
                <a:gd name="T49" fmla="*/ 28 h 151"/>
                <a:gd name="T50" fmla="*/ 161 w 170"/>
                <a:gd name="T51" fmla="*/ 38 h 151"/>
                <a:gd name="T52" fmla="*/ 170 w 170"/>
                <a:gd name="T53" fmla="*/ 38 h 151"/>
                <a:gd name="T54" fmla="*/ 161 w 170"/>
                <a:gd name="T55" fmla="*/ 66 h 151"/>
                <a:gd name="T56" fmla="*/ 152 w 170"/>
                <a:gd name="T57" fmla="*/ 66 h 151"/>
                <a:gd name="T58" fmla="*/ 142 w 170"/>
                <a:gd name="T59" fmla="*/ 75 h 151"/>
                <a:gd name="T60" fmla="*/ 142 w 170"/>
                <a:gd name="T61" fmla="*/ 85 h 151"/>
                <a:gd name="T62" fmla="*/ 152 w 170"/>
                <a:gd name="T63" fmla="*/ 85 h 151"/>
                <a:gd name="T64" fmla="*/ 152 w 170"/>
                <a:gd name="T65" fmla="*/ 85 h 151"/>
                <a:gd name="T66" fmla="*/ 152 w 170"/>
                <a:gd name="T67" fmla="*/ 85 h 151"/>
                <a:gd name="T68" fmla="*/ 161 w 170"/>
                <a:gd name="T69" fmla="*/ 94 h 151"/>
                <a:gd name="T70" fmla="*/ 152 w 170"/>
                <a:gd name="T71" fmla="*/ 104 h 151"/>
                <a:gd name="T72" fmla="*/ 170 w 170"/>
                <a:gd name="T73" fmla="*/ 123 h 15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70"/>
                <a:gd name="T112" fmla="*/ 0 h 151"/>
                <a:gd name="T113" fmla="*/ 170 w 170"/>
                <a:gd name="T114" fmla="*/ 151 h 15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70" h="151">
                  <a:moveTo>
                    <a:pt x="170" y="123"/>
                  </a:moveTo>
                  <a:lnTo>
                    <a:pt x="161" y="123"/>
                  </a:lnTo>
                  <a:lnTo>
                    <a:pt x="152" y="132"/>
                  </a:lnTo>
                  <a:lnTo>
                    <a:pt x="133" y="123"/>
                  </a:lnTo>
                  <a:lnTo>
                    <a:pt x="104" y="123"/>
                  </a:lnTo>
                  <a:lnTo>
                    <a:pt x="104" y="151"/>
                  </a:lnTo>
                  <a:lnTo>
                    <a:pt x="95" y="151"/>
                  </a:lnTo>
                  <a:lnTo>
                    <a:pt x="85" y="151"/>
                  </a:lnTo>
                  <a:lnTo>
                    <a:pt x="76" y="142"/>
                  </a:lnTo>
                  <a:lnTo>
                    <a:pt x="57" y="142"/>
                  </a:lnTo>
                  <a:lnTo>
                    <a:pt x="38" y="132"/>
                  </a:lnTo>
                  <a:lnTo>
                    <a:pt x="47" y="132"/>
                  </a:lnTo>
                  <a:lnTo>
                    <a:pt x="47" y="113"/>
                  </a:lnTo>
                  <a:lnTo>
                    <a:pt x="47" y="94"/>
                  </a:lnTo>
                  <a:lnTo>
                    <a:pt x="38" y="66"/>
                  </a:lnTo>
                  <a:lnTo>
                    <a:pt x="19" y="56"/>
                  </a:lnTo>
                  <a:lnTo>
                    <a:pt x="0" y="56"/>
                  </a:lnTo>
                  <a:lnTo>
                    <a:pt x="0" y="47"/>
                  </a:lnTo>
                  <a:lnTo>
                    <a:pt x="10" y="38"/>
                  </a:lnTo>
                  <a:lnTo>
                    <a:pt x="19" y="38"/>
                  </a:lnTo>
                  <a:lnTo>
                    <a:pt x="28" y="38"/>
                  </a:lnTo>
                  <a:lnTo>
                    <a:pt x="47" y="38"/>
                  </a:lnTo>
                  <a:lnTo>
                    <a:pt x="38" y="28"/>
                  </a:lnTo>
                  <a:lnTo>
                    <a:pt x="47" y="28"/>
                  </a:lnTo>
                  <a:lnTo>
                    <a:pt x="57" y="28"/>
                  </a:lnTo>
                  <a:lnTo>
                    <a:pt x="66" y="28"/>
                  </a:lnTo>
                  <a:lnTo>
                    <a:pt x="66" y="19"/>
                  </a:lnTo>
                  <a:lnTo>
                    <a:pt x="76" y="19"/>
                  </a:lnTo>
                  <a:lnTo>
                    <a:pt x="85" y="9"/>
                  </a:lnTo>
                  <a:lnTo>
                    <a:pt x="85" y="0"/>
                  </a:lnTo>
                  <a:lnTo>
                    <a:pt x="95" y="0"/>
                  </a:lnTo>
                  <a:lnTo>
                    <a:pt x="95" y="9"/>
                  </a:lnTo>
                  <a:lnTo>
                    <a:pt x="114" y="9"/>
                  </a:lnTo>
                  <a:lnTo>
                    <a:pt x="114" y="19"/>
                  </a:lnTo>
                  <a:lnTo>
                    <a:pt x="123" y="19"/>
                  </a:lnTo>
                  <a:lnTo>
                    <a:pt x="133" y="19"/>
                  </a:lnTo>
                  <a:lnTo>
                    <a:pt x="139" y="18"/>
                  </a:lnTo>
                  <a:lnTo>
                    <a:pt x="133" y="28"/>
                  </a:lnTo>
                  <a:lnTo>
                    <a:pt x="142" y="28"/>
                  </a:lnTo>
                  <a:lnTo>
                    <a:pt x="161" y="38"/>
                  </a:lnTo>
                  <a:lnTo>
                    <a:pt x="170" y="38"/>
                  </a:lnTo>
                  <a:lnTo>
                    <a:pt x="170" y="47"/>
                  </a:lnTo>
                  <a:lnTo>
                    <a:pt x="161" y="66"/>
                  </a:lnTo>
                  <a:lnTo>
                    <a:pt x="152" y="66"/>
                  </a:lnTo>
                  <a:lnTo>
                    <a:pt x="142" y="75"/>
                  </a:lnTo>
                  <a:lnTo>
                    <a:pt x="142" y="85"/>
                  </a:lnTo>
                  <a:lnTo>
                    <a:pt x="152" y="85"/>
                  </a:lnTo>
                  <a:lnTo>
                    <a:pt x="161" y="94"/>
                  </a:lnTo>
                  <a:lnTo>
                    <a:pt x="152" y="104"/>
                  </a:lnTo>
                  <a:lnTo>
                    <a:pt x="161" y="123"/>
                  </a:lnTo>
                  <a:lnTo>
                    <a:pt x="170" y="123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918" name="Freeform 68"/>
            <p:cNvSpPr>
              <a:spLocks/>
            </p:cNvSpPr>
            <p:nvPr/>
          </p:nvSpPr>
          <p:spPr bwMode="auto">
            <a:xfrm>
              <a:off x="2719" y="1223"/>
              <a:ext cx="114" cy="123"/>
            </a:xfrm>
            <a:custGeom>
              <a:avLst/>
              <a:gdLst>
                <a:gd name="T0" fmla="*/ 19 w 114"/>
                <a:gd name="T1" fmla="*/ 123 h 123"/>
                <a:gd name="T2" fmla="*/ 28 w 114"/>
                <a:gd name="T3" fmla="*/ 113 h 123"/>
                <a:gd name="T4" fmla="*/ 47 w 114"/>
                <a:gd name="T5" fmla="*/ 123 h 123"/>
                <a:gd name="T6" fmla="*/ 66 w 114"/>
                <a:gd name="T7" fmla="*/ 123 h 123"/>
                <a:gd name="T8" fmla="*/ 76 w 114"/>
                <a:gd name="T9" fmla="*/ 113 h 123"/>
                <a:gd name="T10" fmla="*/ 76 w 114"/>
                <a:gd name="T11" fmla="*/ 113 h 123"/>
                <a:gd name="T12" fmla="*/ 95 w 114"/>
                <a:gd name="T13" fmla="*/ 113 h 123"/>
                <a:gd name="T14" fmla="*/ 95 w 114"/>
                <a:gd name="T15" fmla="*/ 113 h 123"/>
                <a:gd name="T16" fmla="*/ 95 w 114"/>
                <a:gd name="T17" fmla="*/ 113 h 123"/>
                <a:gd name="T18" fmla="*/ 95 w 114"/>
                <a:gd name="T19" fmla="*/ 104 h 123"/>
                <a:gd name="T20" fmla="*/ 104 w 114"/>
                <a:gd name="T21" fmla="*/ 104 h 123"/>
                <a:gd name="T22" fmla="*/ 104 w 114"/>
                <a:gd name="T23" fmla="*/ 104 h 123"/>
                <a:gd name="T24" fmla="*/ 95 w 114"/>
                <a:gd name="T25" fmla="*/ 85 h 123"/>
                <a:gd name="T26" fmla="*/ 85 w 114"/>
                <a:gd name="T27" fmla="*/ 76 h 123"/>
                <a:gd name="T28" fmla="*/ 85 w 114"/>
                <a:gd name="T29" fmla="*/ 76 h 123"/>
                <a:gd name="T30" fmla="*/ 104 w 114"/>
                <a:gd name="T31" fmla="*/ 57 h 123"/>
                <a:gd name="T32" fmla="*/ 114 w 114"/>
                <a:gd name="T33" fmla="*/ 57 h 123"/>
                <a:gd name="T34" fmla="*/ 114 w 114"/>
                <a:gd name="T35" fmla="*/ 57 h 123"/>
                <a:gd name="T36" fmla="*/ 114 w 114"/>
                <a:gd name="T37" fmla="*/ 57 h 123"/>
                <a:gd name="T38" fmla="*/ 114 w 114"/>
                <a:gd name="T39" fmla="*/ 57 h 123"/>
                <a:gd name="T40" fmla="*/ 114 w 114"/>
                <a:gd name="T41" fmla="*/ 57 h 123"/>
                <a:gd name="T42" fmla="*/ 104 w 114"/>
                <a:gd name="T43" fmla="*/ 28 h 123"/>
                <a:gd name="T44" fmla="*/ 104 w 114"/>
                <a:gd name="T45" fmla="*/ 28 h 123"/>
                <a:gd name="T46" fmla="*/ 104 w 114"/>
                <a:gd name="T47" fmla="*/ 19 h 123"/>
                <a:gd name="T48" fmla="*/ 104 w 114"/>
                <a:gd name="T49" fmla="*/ 9 h 123"/>
                <a:gd name="T50" fmla="*/ 104 w 114"/>
                <a:gd name="T51" fmla="*/ 9 h 123"/>
                <a:gd name="T52" fmla="*/ 95 w 114"/>
                <a:gd name="T53" fmla="*/ 9 h 123"/>
                <a:gd name="T54" fmla="*/ 85 w 114"/>
                <a:gd name="T55" fmla="*/ 0 h 123"/>
                <a:gd name="T56" fmla="*/ 85 w 114"/>
                <a:gd name="T57" fmla="*/ 0 h 123"/>
                <a:gd name="T58" fmla="*/ 76 w 114"/>
                <a:gd name="T59" fmla="*/ 0 h 123"/>
                <a:gd name="T60" fmla="*/ 66 w 114"/>
                <a:gd name="T61" fmla="*/ 9 h 123"/>
                <a:gd name="T62" fmla="*/ 66 w 114"/>
                <a:gd name="T63" fmla="*/ 9 h 123"/>
                <a:gd name="T64" fmla="*/ 57 w 114"/>
                <a:gd name="T65" fmla="*/ 0 h 123"/>
                <a:gd name="T66" fmla="*/ 47 w 114"/>
                <a:gd name="T67" fmla="*/ 0 h 123"/>
                <a:gd name="T68" fmla="*/ 47 w 114"/>
                <a:gd name="T69" fmla="*/ 0 h 123"/>
                <a:gd name="T70" fmla="*/ 38 w 114"/>
                <a:gd name="T71" fmla="*/ 0 h 123"/>
                <a:gd name="T72" fmla="*/ 38 w 114"/>
                <a:gd name="T73" fmla="*/ 0 h 123"/>
                <a:gd name="T74" fmla="*/ 38 w 114"/>
                <a:gd name="T75" fmla="*/ 9 h 123"/>
                <a:gd name="T76" fmla="*/ 38 w 114"/>
                <a:gd name="T77" fmla="*/ 9 h 123"/>
                <a:gd name="T78" fmla="*/ 28 w 114"/>
                <a:gd name="T79" fmla="*/ 19 h 123"/>
                <a:gd name="T80" fmla="*/ 28 w 114"/>
                <a:gd name="T81" fmla="*/ 9 h 123"/>
                <a:gd name="T82" fmla="*/ 19 w 114"/>
                <a:gd name="T83" fmla="*/ 9 h 123"/>
                <a:gd name="T84" fmla="*/ 10 w 114"/>
                <a:gd name="T85" fmla="*/ 9 h 123"/>
                <a:gd name="T86" fmla="*/ 10 w 114"/>
                <a:gd name="T87" fmla="*/ 9 h 123"/>
                <a:gd name="T88" fmla="*/ 10 w 114"/>
                <a:gd name="T89" fmla="*/ 28 h 123"/>
                <a:gd name="T90" fmla="*/ 10 w 114"/>
                <a:gd name="T91" fmla="*/ 28 h 123"/>
                <a:gd name="T92" fmla="*/ 10 w 114"/>
                <a:gd name="T93" fmla="*/ 38 h 123"/>
                <a:gd name="T94" fmla="*/ 10 w 114"/>
                <a:gd name="T95" fmla="*/ 38 h 123"/>
                <a:gd name="T96" fmla="*/ 10 w 114"/>
                <a:gd name="T97" fmla="*/ 47 h 123"/>
                <a:gd name="T98" fmla="*/ 0 w 114"/>
                <a:gd name="T99" fmla="*/ 57 h 123"/>
                <a:gd name="T100" fmla="*/ 0 w 114"/>
                <a:gd name="T101" fmla="*/ 57 h 123"/>
                <a:gd name="T102" fmla="*/ 0 w 114"/>
                <a:gd name="T103" fmla="*/ 57 h 123"/>
                <a:gd name="T104" fmla="*/ 0 w 114"/>
                <a:gd name="T105" fmla="*/ 66 h 123"/>
                <a:gd name="T106" fmla="*/ 0 w 114"/>
                <a:gd name="T107" fmla="*/ 66 h 123"/>
                <a:gd name="T108" fmla="*/ 0 w 114"/>
                <a:gd name="T109" fmla="*/ 76 h 123"/>
                <a:gd name="T110" fmla="*/ 10 w 114"/>
                <a:gd name="T111" fmla="*/ 85 h 123"/>
                <a:gd name="T112" fmla="*/ 10 w 114"/>
                <a:gd name="T113" fmla="*/ 85 h 123"/>
                <a:gd name="T114" fmla="*/ 10 w 114"/>
                <a:gd name="T115" fmla="*/ 85 h 123"/>
                <a:gd name="T116" fmla="*/ 10 w 114"/>
                <a:gd name="T117" fmla="*/ 85 h 123"/>
                <a:gd name="T118" fmla="*/ 28 w 114"/>
                <a:gd name="T119" fmla="*/ 95 h 123"/>
                <a:gd name="T120" fmla="*/ 28 w 114"/>
                <a:gd name="T121" fmla="*/ 104 h 123"/>
                <a:gd name="T122" fmla="*/ 19 w 114"/>
                <a:gd name="T123" fmla="*/ 113 h 123"/>
                <a:gd name="T124" fmla="*/ 19 w 114"/>
                <a:gd name="T125" fmla="*/ 123 h 12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14"/>
                <a:gd name="T190" fmla="*/ 0 h 123"/>
                <a:gd name="T191" fmla="*/ 114 w 114"/>
                <a:gd name="T192" fmla="*/ 123 h 12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14" h="123">
                  <a:moveTo>
                    <a:pt x="19" y="123"/>
                  </a:moveTo>
                  <a:lnTo>
                    <a:pt x="28" y="113"/>
                  </a:lnTo>
                  <a:lnTo>
                    <a:pt x="47" y="123"/>
                  </a:lnTo>
                  <a:lnTo>
                    <a:pt x="66" y="123"/>
                  </a:lnTo>
                  <a:lnTo>
                    <a:pt x="76" y="113"/>
                  </a:lnTo>
                  <a:lnTo>
                    <a:pt x="95" y="113"/>
                  </a:lnTo>
                  <a:lnTo>
                    <a:pt x="95" y="104"/>
                  </a:lnTo>
                  <a:lnTo>
                    <a:pt x="104" y="104"/>
                  </a:lnTo>
                  <a:lnTo>
                    <a:pt x="95" y="85"/>
                  </a:lnTo>
                  <a:lnTo>
                    <a:pt x="85" y="76"/>
                  </a:lnTo>
                  <a:lnTo>
                    <a:pt x="104" y="57"/>
                  </a:lnTo>
                  <a:lnTo>
                    <a:pt x="114" y="57"/>
                  </a:lnTo>
                  <a:lnTo>
                    <a:pt x="104" y="28"/>
                  </a:lnTo>
                  <a:lnTo>
                    <a:pt x="104" y="19"/>
                  </a:lnTo>
                  <a:lnTo>
                    <a:pt x="104" y="9"/>
                  </a:lnTo>
                  <a:lnTo>
                    <a:pt x="95" y="9"/>
                  </a:lnTo>
                  <a:lnTo>
                    <a:pt x="85" y="0"/>
                  </a:lnTo>
                  <a:lnTo>
                    <a:pt x="76" y="0"/>
                  </a:lnTo>
                  <a:lnTo>
                    <a:pt x="66" y="9"/>
                  </a:lnTo>
                  <a:lnTo>
                    <a:pt x="57" y="0"/>
                  </a:lnTo>
                  <a:lnTo>
                    <a:pt x="47" y="0"/>
                  </a:lnTo>
                  <a:lnTo>
                    <a:pt x="38" y="0"/>
                  </a:lnTo>
                  <a:lnTo>
                    <a:pt x="38" y="9"/>
                  </a:lnTo>
                  <a:lnTo>
                    <a:pt x="28" y="19"/>
                  </a:lnTo>
                  <a:lnTo>
                    <a:pt x="28" y="9"/>
                  </a:lnTo>
                  <a:lnTo>
                    <a:pt x="19" y="9"/>
                  </a:lnTo>
                  <a:lnTo>
                    <a:pt x="10" y="9"/>
                  </a:lnTo>
                  <a:lnTo>
                    <a:pt x="10" y="28"/>
                  </a:lnTo>
                  <a:lnTo>
                    <a:pt x="10" y="38"/>
                  </a:lnTo>
                  <a:lnTo>
                    <a:pt x="10" y="47"/>
                  </a:lnTo>
                  <a:lnTo>
                    <a:pt x="0" y="57"/>
                  </a:lnTo>
                  <a:lnTo>
                    <a:pt x="0" y="66"/>
                  </a:lnTo>
                  <a:lnTo>
                    <a:pt x="0" y="76"/>
                  </a:lnTo>
                  <a:lnTo>
                    <a:pt x="10" y="85"/>
                  </a:lnTo>
                  <a:lnTo>
                    <a:pt x="28" y="95"/>
                  </a:lnTo>
                  <a:lnTo>
                    <a:pt x="28" y="104"/>
                  </a:lnTo>
                  <a:lnTo>
                    <a:pt x="19" y="113"/>
                  </a:lnTo>
                  <a:lnTo>
                    <a:pt x="19" y="123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919" name="Freeform 69"/>
            <p:cNvSpPr>
              <a:spLocks/>
            </p:cNvSpPr>
            <p:nvPr/>
          </p:nvSpPr>
          <p:spPr bwMode="auto">
            <a:xfrm>
              <a:off x="2823" y="1213"/>
              <a:ext cx="133" cy="105"/>
            </a:xfrm>
            <a:custGeom>
              <a:avLst/>
              <a:gdLst>
                <a:gd name="T0" fmla="*/ 114 w 133"/>
                <a:gd name="T1" fmla="*/ 105 h 105"/>
                <a:gd name="T2" fmla="*/ 104 w 133"/>
                <a:gd name="T3" fmla="*/ 95 h 105"/>
                <a:gd name="T4" fmla="*/ 85 w 133"/>
                <a:gd name="T5" fmla="*/ 105 h 105"/>
                <a:gd name="T6" fmla="*/ 76 w 133"/>
                <a:gd name="T7" fmla="*/ 105 h 105"/>
                <a:gd name="T8" fmla="*/ 76 w 133"/>
                <a:gd name="T9" fmla="*/ 95 h 105"/>
                <a:gd name="T10" fmla="*/ 66 w 133"/>
                <a:gd name="T11" fmla="*/ 95 h 105"/>
                <a:gd name="T12" fmla="*/ 66 w 133"/>
                <a:gd name="T13" fmla="*/ 95 h 105"/>
                <a:gd name="T14" fmla="*/ 66 w 133"/>
                <a:gd name="T15" fmla="*/ 86 h 105"/>
                <a:gd name="T16" fmla="*/ 48 w 133"/>
                <a:gd name="T17" fmla="*/ 86 h 105"/>
                <a:gd name="T18" fmla="*/ 38 w 133"/>
                <a:gd name="T19" fmla="*/ 76 h 105"/>
                <a:gd name="T20" fmla="*/ 38 w 133"/>
                <a:gd name="T21" fmla="*/ 76 h 105"/>
                <a:gd name="T22" fmla="*/ 38 w 133"/>
                <a:gd name="T23" fmla="*/ 86 h 105"/>
                <a:gd name="T24" fmla="*/ 29 w 133"/>
                <a:gd name="T25" fmla="*/ 76 h 105"/>
                <a:gd name="T26" fmla="*/ 19 w 133"/>
                <a:gd name="T27" fmla="*/ 76 h 105"/>
                <a:gd name="T28" fmla="*/ 10 w 133"/>
                <a:gd name="T29" fmla="*/ 67 h 105"/>
                <a:gd name="T30" fmla="*/ 10 w 133"/>
                <a:gd name="T31" fmla="*/ 67 h 105"/>
                <a:gd name="T32" fmla="*/ 10 w 133"/>
                <a:gd name="T33" fmla="*/ 67 h 105"/>
                <a:gd name="T34" fmla="*/ 0 w 133"/>
                <a:gd name="T35" fmla="*/ 38 h 105"/>
                <a:gd name="T36" fmla="*/ 0 w 133"/>
                <a:gd name="T37" fmla="*/ 38 h 105"/>
                <a:gd name="T38" fmla="*/ 0 w 133"/>
                <a:gd name="T39" fmla="*/ 29 h 105"/>
                <a:gd name="T40" fmla="*/ 0 w 133"/>
                <a:gd name="T41" fmla="*/ 19 h 105"/>
                <a:gd name="T42" fmla="*/ 0 w 133"/>
                <a:gd name="T43" fmla="*/ 19 h 105"/>
                <a:gd name="T44" fmla="*/ 10 w 133"/>
                <a:gd name="T45" fmla="*/ 19 h 105"/>
                <a:gd name="T46" fmla="*/ 29 w 133"/>
                <a:gd name="T47" fmla="*/ 10 h 105"/>
                <a:gd name="T48" fmla="*/ 38 w 133"/>
                <a:gd name="T49" fmla="*/ 0 h 105"/>
                <a:gd name="T50" fmla="*/ 57 w 133"/>
                <a:gd name="T51" fmla="*/ 0 h 105"/>
                <a:gd name="T52" fmla="*/ 57 w 133"/>
                <a:gd name="T53" fmla="*/ 0 h 105"/>
                <a:gd name="T54" fmla="*/ 57 w 133"/>
                <a:gd name="T55" fmla="*/ 10 h 105"/>
                <a:gd name="T56" fmla="*/ 66 w 133"/>
                <a:gd name="T57" fmla="*/ 10 h 105"/>
                <a:gd name="T58" fmla="*/ 66 w 133"/>
                <a:gd name="T59" fmla="*/ 10 h 105"/>
                <a:gd name="T60" fmla="*/ 104 w 133"/>
                <a:gd name="T61" fmla="*/ 10 h 105"/>
                <a:gd name="T62" fmla="*/ 114 w 133"/>
                <a:gd name="T63" fmla="*/ 10 h 105"/>
                <a:gd name="T64" fmla="*/ 123 w 133"/>
                <a:gd name="T65" fmla="*/ 19 h 105"/>
                <a:gd name="T66" fmla="*/ 123 w 133"/>
                <a:gd name="T67" fmla="*/ 38 h 105"/>
                <a:gd name="T68" fmla="*/ 123 w 133"/>
                <a:gd name="T69" fmla="*/ 38 h 105"/>
                <a:gd name="T70" fmla="*/ 123 w 133"/>
                <a:gd name="T71" fmla="*/ 38 h 105"/>
                <a:gd name="T72" fmla="*/ 123 w 133"/>
                <a:gd name="T73" fmla="*/ 48 h 105"/>
                <a:gd name="T74" fmla="*/ 114 w 133"/>
                <a:gd name="T75" fmla="*/ 57 h 105"/>
                <a:gd name="T76" fmla="*/ 133 w 133"/>
                <a:gd name="T77" fmla="*/ 76 h 105"/>
                <a:gd name="T78" fmla="*/ 123 w 133"/>
                <a:gd name="T79" fmla="*/ 86 h 105"/>
                <a:gd name="T80" fmla="*/ 114 w 133"/>
                <a:gd name="T81" fmla="*/ 105 h 105"/>
                <a:gd name="T82" fmla="*/ 114 w 133"/>
                <a:gd name="T83" fmla="*/ 105 h 10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33"/>
                <a:gd name="T127" fmla="*/ 0 h 105"/>
                <a:gd name="T128" fmla="*/ 133 w 133"/>
                <a:gd name="T129" fmla="*/ 105 h 10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33" h="105">
                  <a:moveTo>
                    <a:pt x="114" y="105"/>
                  </a:moveTo>
                  <a:lnTo>
                    <a:pt x="104" y="95"/>
                  </a:lnTo>
                  <a:lnTo>
                    <a:pt x="85" y="105"/>
                  </a:lnTo>
                  <a:lnTo>
                    <a:pt x="76" y="105"/>
                  </a:lnTo>
                  <a:lnTo>
                    <a:pt x="76" y="95"/>
                  </a:lnTo>
                  <a:lnTo>
                    <a:pt x="66" y="95"/>
                  </a:lnTo>
                  <a:lnTo>
                    <a:pt x="66" y="86"/>
                  </a:lnTo>
                  <a:lnTo>
                    <a:pt x="48" y="86"/>
                  </a:lnTo>
                  <a:lnTo>
                    <a:pt x="38" y="76"/>
                  </a:lnTo>
                  <a:lnTo>
                    <a:pt x="38" y="86"/>
                  </a:lnTo>
                  <a:lnTo>
                    <a:pt x="29" y="76"/>
                  </a:lnTo>
                  <a:lnTo>
                    <a:pt x="19" y="76"/>
                  </a:lnTo>
                  <a:lnTo>
                    <a:pt x="10" y="67"/>
                  </a:lnTo>
                  <a:lnTo>
                    <a:pt x="0" y="38"/>
                  </a:lnTo>
                  <a:lnTo>
                    <a:pt x="0" y="29"/>
                  </a:lnTo>
                  <a:lnTo>
                    <a:pt x="0" y="19"/>
                  </a:lnTo>
                  <a:lnTo>
                    <a:pt x="10" y="19"/>
                  </a:lnTo>
                  <a:lnTo>
                    <a:pt x="29" y="10"/>
                  </a:lnTo>
                  <a:lnTo>
                    <a:pt x="38" y="0"/>
                  </a:lnTo>
                  <a:lnTo>
                    <a:pt x="57" y="0"/>
                  </a:lnTo>
                  <a:lnTo>
                    <a:pt x="57" y="10"/>
                  </a:lnTo>
                  <a:lnTo>
                    <a:pt x="66" y="10"/>
                  </a:lnTo>
                  <a:lnTo>
                    <a:pt x="104" y="10"/>
                  </a:lnTo>
                  <a:lnTo>
                    <a:pt x="114" y="10"/>
                  </a:lnTo>
                  <a:lnTo>
                    <a:pt x="123" y="19"/>
                  </a:lnTo>
                  <a:lnTo>
                    <a:pt x="123" y="38"/>
                  </a:lnTo>
                  <a:lnTo>
                    <a:pt x="123" y="48"/>
                  </a:lnTo>
                  <a:lnTo>
                    <a:pt x="114" y="57"/>
                  </a:lnTo>
                  <a:lnTo>
                    <a:pt x="133" y="76"/>
                  </a:lnTo>
                  <a:lnTo>
                    <a:pt x="123" y="86"/>
                  </a:lnTo>
                  <a:lnTo>
                    <a:pt x="114" y="105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920" name="Freeform 70"/>
            <p:cNvSpPr>
              <a:spLocks/>
            </p:cNvSpPr>
            <p:nvPr/>
          </p:nvSpPr>
          <p:spPr bwMode="auto">
            <a:xfrm>
              <a:off x="2918" y="1327"/>
              <a:ext cx="123" cy="76"/>
            </a:xfrm>
            <a:custGeom>
              <a:avLst/>
              <a:gdLst>
                <a:gd name="T0" fmla="*/ 28 w 123"/>
                <a:gd name="T1" fmla="*/ 66 h 76"/>
                <a:gd name="T2" fmla="*/ 9 w 123"/>
                <a:gd name="T3" fmla="*/ 57 h 76"/>
                <a:gd name="T4" fmla="*/ 9 w 123"/>
                <a:gd name="T5" fmla="*/ 57 h 76"/>
                <a:gd name="T6" fmla="*/ 9 w 123"/>
                <a:gd name="T7" fmla="*/ 57 h 76"/>
                <a:gd name="T8" fmla="*/ 9 w 123"/>
                <a:gd name="T9" fmla="*/ 57 h 76"/>
                <a:gd name="T10" fmla="*/ 9 w 123"/>
                <a:gd name="T11" fmla="*/ 47 h 76"/>
                <a:gd name="T12" fmla="*/ 9 w 123"/>
                <a:gd name="T13" fmla="*/ 47 h 76"/>
                <a:gd name="T14" fmla="*/ 0 w 123"/>
                <a:gd name="T15" fmla="*/ 47 h 76"/>
                <a:gd name="T16" fmla="*/ 0 w 123"/>
                <a:gd name="T17" fmla="*/ 38 h 76"/>
                <a:gd name="T18" fmla="*/ 0 w 123"/>
                <a:gd name="T19" fmla="*/ 38 h 76"/>
                <a:gd name="T20" fmla="*/ 9 w 123"/>
                <a:gd name="T21" fmla="*/ 38 h 76"/>
                <a:gd name="T22" fmla="*/ 9 w 123"/>
                <a:gd name="T23" fmla="*/ 19 h 76"/>
                <a:gd name="T24" fmla="*/ 28 w 123"/>
                <a:gd name="T25" fmla="*/ 9 h 76"/>
                <a:gd name="T26" fmla="*/ 28 w 123"/>
                <a:gd name="T27" fmla="*/ 0 h 76"/>
                <a:gd name="T28" fmla="*/ 28 w 123"/>
                <a:gd name="T29" fmla="*/ 0 h 76"/>
                <a:gd name="T30" fmla="*/ 47 w 123"/>
                <a:gd name="T31" fmla="*/ 9 h 76"/>
                <a:gd name="T32" fmla="*/ 57 w 123"/>
                <a:gd name="T33" fmla="*/ 9 h 76"/>
                <a:gd name="T34" fmla="*/ 57 w 123"/>
                <a:gd name="T35" fmla="*/ 9 h 76"/>
                <a:gd name="T36" fmla="*/ 66 w 123"/>
                <a:gd name="T37" fmla="*/ 0 h 76"/>
                <a:gd name="T38" fmla="*/ 95 w 123"/>
                <a:gd name="T39" fmla="*/ 0 h 76"/>
                <a:gd name="T40" fmla="*/ 104 w 123"/>
                <a:gd name="T41" fmla="*/ 47 h 76"/>
                <a:gd name="T42" fmla="*/ 104 w 123"/>
                <a:gd name="T43" fmla="*/ 47 h 76"/>
                <a:gd name="T44" fmla="*/ 104 w 123"/>
                <a:gd name="T45" fmla="*/ 47 h 76"/>
                <a:gd name="T46" fmla="*/ 104 w 123"/>
                <a:gd name="T47" fmla="*/ 47 h 76"/>
                <a:gd name="T48" fmla="*/ 123 w 123"/>
                <a:gd name="T49" fmla="*/ 47 h 76"/>
                <a:gd name="T50" fmla="*/ 123 w 123"/>
                <a:gd name="T51" fmla="*/ 47 h 76"/>
                <a:gd name="T52" fmla="*/ 123 w 123"/>
                <a:gd name="T53" fmla="*/ 47 h 76"/>
                <a:gd name="T54" fmla="*/ 123 w 123"/>
                <a:gd name="T55" fmla="*/ 57 h 76"/>
                <a:gd name="T56" fmla="*/ 123 w 123"/>
                <a:gd name="T57" fmla="*/ 57 h 76"/>
                <a:gd name="T58" fmla="*/ 123 w 123"/>
                <a:gd name="T59" fmla="*/ 57 h 76"/>
                <a:gd name="T60" fmla="*/ 123 w 123"/>
                <a:gd name="T61" fmla="*/ 57 h 76"/>
                <a:gd name="T62" fmla="*/ 113 w 123"/>
                <a:gd name="T63" fmla="*/ 66 h 76"/>
                <a:gd name="T64" fmla="*/ 113 w 123"/>
                <a:gd name="T65" fmla="*/ 76 h 76"/>
                <a:gd name="T66" fmla="*/ 104 w 123"/>
                <a:gd name="T67" fmla="*/ 76 h 76"/>
                <a:gd name="T68" fmla="*/ 95 w 123"/>
                <a:gd name="T69" fmla="*/ 66 h 76"/>
                <a:gd name="T70" fmla="*/ 85 w 123"/>
                <a:gd name="T71" fmla="*/ 66 h 76"/>
                <a:gd name="T72" fmla="*/ 76 w 123"/>
                <a:gd name="T73" fmla="*/ 76 h 76"/>
                <a:gd name="T74" fmla="*/ 76 w 123"/>
                <a:gd name="T75" fmla="*/ 76 h 76"/>
                <a:gd name="T76" fmla="*/ 57 w 123"/>
                <a:gd name="T77" fmla="*/ 76 h 76"/>
                <a:gd name="T78" fmla="*/ 47 w 123"/>
                <a:gd name="T79" fmla="*/ 76 h 76"/>
                <a:gd name="T80" fmla="*/ 47 w 123"/>
                <a:gd name="T81" fmla="*/ 76 h 76"/>
                <a:gd name="T82" fmla="*/ 38 w 123"/>
                <a:gd name="T83" fmla="*/ 76 h 76"/>
                <a:gd name="T84" fmla="*/ 38 w 123"/>
                <a:gd name="T85" fmla="*/ 76 h 76"/>
                <a:gd name="T86" fmla="*/ 28 w 123"/>
                <a:gd name="T87" fmla="*/ 76 h 76"/>
                <a:gd name="T88" fmla="*/ 28 w 123"/>
                <a:gd name="T89" fmla="*/ 66 h 76"/>
                <a:gd name="T90" fmla="*/ 28 w 123"/>
                <a:gd name="T91" fmla="*/ 66 h 7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23"/>
                <a:gd name="T139" fmla="*/ 0 h 76"/>
                <a:gd name="T140" fmla="*/ 123 w 123"/>
                <a:gd name="T141" fmla="*/ 76 h 7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23" h="76">
                  <a:moveTo>
                    <a:pt x="28" y="66"/>
                  </a:moveTo>
                  <a:lnTo>
                    <a:pt x="9" y="57"/>
                  </a:lnTo>
                  <a:lnTo>
                    <a:pt x="9" y="47"/>
                  </a:lnTo>
                  <a:lnTo>
                    <a:pt x="0" y="47"/>
                  </a:lnTo>
                  <a:lnTo>
                    <a:pt x="0" y="38"/>
                  </a:lnTo>
                  <a:lnTo>
                    <a:pt x="9" y="38"/>
                  </a:lnTo>
                  <a:lnTo>
                    <a:pt x="9" y="19"/>
                  </a:lnTo>
                  <a:lnTo>
                    <a:pt x="28" y="9"/>
                  </a:lnTo>
                  <a:lnTo>
                    <a:pt x="28" y="0"/>
                  </a:lnTo>
                  <a:lnTo>
                    <a:pt x="47" y="9"/>
                  </a:lnTo>
                  <a:lnTo>
                    <a:pt x="57" y="9"/>
                  </a:lnTo>
                  <a:lnTo>
                    <a:pt x="66" y="0"/>
                  </a:lnTo>
                  <a:lnTo>
                    <a:pt x="95" y="0"/>
                  </a:lnTo>
                  <a:lnTo>
                    <a:pt x="104" y="47"/>
                  </a:lnTo>
                  <a:lnTo>
                    <a:pt x="123" y="47"/>
                  </a:lnTo>
                  <a:lnTo>
                    <a:pt x="123" y="57"/>
                  </a:lnTo>
                  <a:lnTo>
                    <a:pt x="113" y="66"/>
                  </a:lnTo>
                  <a:lnTo>
                    <a:pt x="113" y="76"/>
                  </a:lnTo>
                  <a:lnTo>
                    <a:pt x="104" y="76"/>
                  </a:lnTo>
                  <a:lnTo>
                    <a:pt x="95" y="66"/>
                  </a:lnTo>
                  <a:lnTo>
                    <a:pt x="85" y="66"/>
                  </a:lnTo>
                  <a:lnTo>
                    <a:pt x="76" y="76"/>
                  </a:lnTo>
                  <a:lnTo>
                    <a:pt x="57" y="76"/>
                  </a:lnTo>
                  <a:lnTo>
                    <a:pt x="47" y="76"/>
                  </a:lnTo>
                  <a:lnTo>
                    <a:pt x="38" y="76"/>
                  </a:lnTo>
                  <a:lnTo>
                    <a:pt x="28" y="76"/>
                  </a:lnTo>
                  <a:lnTo>
                    <a:pt x="28" y="66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921" name="Freeform 71"/>
            <p:cNvSpPr>
              <a:spLocks/>
            </p:cNvSpPr>
            <p:nvPr/>
          </p:nvSpPr>
          <p:spPr bwMode="auto">
            <a:xfrm>
              <a:off x="3003" y="1611"/>
              <a:ext cx="170" cy="170"/>
            </a:xfrm>
            <a:custGeom>
              <a:avLst/>
              <a:gdLst>
                <a:gd name="T0" fmla="*/ 161 w 170"/>
                <a:gd name="T1" fmla="*/ 151 h 170"/>
                <a:gd name="T2" fmla="*/ 142 w 170"/>
                <a:gd name="T3" fmla="*/ 170 h 170"/>
                <a:gd name="T4" fmla="*/ 133 w 170"/>
                <a:gd name="T5" fmla="*/ 170 h 170"/>
                <a:gd name="T6" fmla="*/ 133 w 170"/>
                <a:gd name="T7" fmla="*/ 170 h 170"/>
                <a:gd name="T8" fmla="*/ 133 w 170"/>
                <a:gd name="T9" fmla="*/ 170 h 170"/>
                <a:gd name="T10" fmla="*/ 133 w 170"/>
                <a:gd name="T11" fmla="*/ 170 h 170"/>
                <a:gd name="T12" fmla="*/ 10 w 170"/>
                <a:gd name="T13" fmla="*/ 170 h 170"/>
                <a:gd name="T14" fmla="*/ 10 w 170"/>
                <a:gd name="T15" fmla="*/ 170 h 170"/>
                <a:gd name="T16" fmla="*/ 0 w 170"/>
                <a:gd name="T17" fmla="*/ 47 h 170"/>
                <a:gd name="T18" fmla="*/ 0 w 170"/>
                <a:gd name="T19" fmla="*/ 47 h 170"/>
                <a:gd name="T20" fmla="*/ 0 w 170"/>
                <a:gd name="T21" fmla="*/ 38 h 170"/>
                <a:gd name="T22" fmla="*/ 0 w 170"/>
                <a:gd name="T23" fmla="*/ 19 h 170"/>
                <a:gd name="T24" fmla="*/ 0 w 170"/>
                <a:gd name="T25" fmla="*/ 19 h 170"/>
                <a:gd name="T26" fmla="*/ 0 w 170"/>
                <a:gd name="T27" fmla="*/ 19 h 170"/>
                <a:gd name="T28" fmla="*/ 0 w 170"/>
                <a:gd name="T29" fmla="*/ 19 h 170"/>
                <a:gd name="T30" fmla="*/ 0 w 170"/>
                <a:gd name="T31" fmla="*/ 0 h 170"/>
                <a:gd name="T32" fmla="*/ 0 w 170"/>
                <a:gd name="T33" fmla="*/ 0 h 170"/>
                <a:gd name="T34" fmla="*/ 0 w 170"/>
                <a:gd name="T35" fmla="*/ 0 h 170"/>
                <a:gd name="T36" fmla="*/ 19 w 170"/>
                <a:gd name="T37" fmla="*/ 9 h 170"/>
                <a:gd name="T38" fmla="*/ 47 w 170"/>
                <a:gd name="T39" fmla="*/ 19 h 170"/>
                <a:gd name="T40" fmla="*/ 66 w 170"/>
                <a:gd name="T41" fmla="*/ 19 h 170"/>
                <a:gd name="T42" fmla="*/ 85 w 170"/>
                <a:gd name="T43" fmla="*/ 0 h 170"/>
                <a:gd name="T44" fmla="*/ 104 w 170"/>
                <a:gd name="T45" fmla="*/ 9 h 170"/>
                <a:gd name="T46" fmla="*/ 104 w 170"/>
                <a:gd name="T47" fmla="*/ 9 h 170"/>
                <a:gd name="T48" fmla="*/ 114 w 170"/>
                <a:gd name="T49" fmla="*/ 9 h 170"/>
                <a:gd name="T50" fmla="*/ 123 w 170"/>
                <a:gd name="T51" fmla="*/ 9 h 170"/>
                <a:gd name="T52" fmla="*/ 133 w 170"/>
                <a:gd name="T53" fmla="*/ 9 h 170"/>
                <a:gd name="T54" fmla="*/ 142 w 170"/>
                <a:gd name="T55" fmla="*/ 19 h 170"/>
                <a:gd name="T56" fmla="*/ 142 w 170"/>
                <a:gd name="T57" fmla="*/ 28 h 170"/>
                <a:gd name="T58" fmla="*/ 142 w 170"/>
                <a:gd name="T59" fmla="*/ 57 h 170"/>
                <a:gd name="T60" fmla="*/ 142 w 170"/>
                <a:gd name="T61" fmla="*/ 66 h 170"/>
                <a:gd name="T62" fmla="*/ 142 w 170"/>
                <a:gd name="T63" fmla="*/ 66 h 170"/>
                <a:gd name="T64" fmla="*/ 142 w 170"/>
                <a:gd name="T65" fmla="*/ 66 h 170"/>
                <a:gd name="T66" fmla="*/ 142 w 170"/>
                <a:gd name="T67" fmla="*/ 66 h 170"/>
                <a:gd name="T68" fmla="*/ 133 w 170"/>
                <a:gd name="T69" fmla="*/ 66 h 170"/>
                <a:gd name="T70" fmla="*/ 114 w 170"/>
                <a:gd name="T71" fmla="*/ 28 h 170"/>
                <a:gd name="T72" fmla="*/ 114 w 170"/>
                <a:gd name="T73" fmla="*/ 38 h 170"/>
                <a:gd name="T74" fmla="*/ 133 w 170"/>
                <a:gd name="T75" fmla="*/ 85 h 170"/>
                <a:gd name="T76" fmla="*/ 152 w 170"/>
                <a:gd name="T77" fmla="*/ 114 h 170"/>
                <a:gd name="T78" fmla="*/ 170 w 170"/>
                <a:gd name="T79" fmla="*/ 142 h 170"/>
                <a:gd name="T80" fmla="*/ 170 w 170"/>
                <a:gd name="T81" fmla="*/ 151 h 170"/>
                <a:gd name="T82" fmla="*/ 170 w 170"/>
                <a:gd name="T83" fmla="*/ 151 h 170"/>
                <a:gd name="T84" fmla="*/ 161 w 170"/>
                <a:gd name="T85" fmla="*/ 151 h 17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70"/>
                <a:gd name="T130" fmla="*/ 0 h 170"/>
                <a:gd name="T131" fmla="*/ 170 w 170"/>
                <a:gd name="T132" fmla="*/ 170 h 17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70" h="170">
                  <a:moveTo>
                    <a:pt x="161" y="151"/>
                  </a:moveTo>
                  <a:lnTo>
                    <a:pt x="142" y="170"/>
                  </a:lnTo>
                  <a:lnTo>
                    <a:pt x="133" y="170"/>
                  </a:lnTo>
                  <a:lnTo>
                    <a:pt x="10" y="170"/>
                  </a:lnTo>
                  <a:lnTo>
                    <a:pt x="0" y="47"/>
                  </a:lnTo>
                  <a:lnTo>
                    <a:pt x="0" y="38"/>
                  </a:lnTo>
                  <a:lnTo>
                    <a:pt x="0" y="19"/>
                  </a:lnTo>
                  <a:lnTo>
                    <a:pt x="0" y="0"/>
                  </a:lnTo>
                  <a:lnTo>
                    <a:pt x="19" y="9"/>
                  </a:lnTo>
                  <a:lnTo>
                    <a:pt x="47" y="19"/>
                  </a:lnTo>
                  <a:lnTo>
                    <a:pt x="66" y="19"/>
                  </a:lnTo>
                  <a:lnTo>
                    <a:pt x="85" y="0"/>
                  </a:lnTo>
                  <a:lnTo>
                    <a:pt x="104" y="9"/>
                  </a:lnTo>
                  <a:lnTo>
                    <a:pt x="114" y="9"/>
                  </a:lnTo>
                  <a:lnTo>
                    <a:pt x="123" y="9"/>
                  </a:lnTo>
                  <a:lnTo>
                    <a:pt x="133" y="9"/>
                  </a:lnTo>
                  <a:lnTo>
                    <a:pt x="142" y="19"/>
                  </a:lnTo>
                  <a:lnTo>
                    <a:pt x="142" y="28"/>
                  </a:lnTo>
                  <a:lnTo>
                    <a:pt x="142" y="57"/>
                  </a:lnTo>
                  <a:lnTo>
                    <a:pt x="142" y="66"/>
                  </a:lnTo>
                  <a:lnTo>
                    <a:pt x="133" y="66"/>
                  </a:lnTo>
                  <a:lnTo>
                    <a:pt x="114" y="28"/>
                  </a:lnTo>
                  <a:lnTo>
                    <a:pt x="114" y="38"/>
                  </a:lnTo>
                  <a:lnTo>
                    <a:pt x="133" y="85"/>
                  </a:lnTo>
                  <a:lnTo>
                    <a:pt x="152" y="114"/>
                  </a:lnTo>
                  <a:lnTo>
                    <a:pt x="170" y="142"/>
                  </a:lnTo>
                  <a:lnTo>
                    <a:pt x="170" y="151"/>
                  </a:lnTo>
                  <a:lnTo>
                    <a:pt x="161" y="151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922" name="Freeform 72"/>
            <p:cNvSpPr>
              <a:spLocks/>
            </p:cNvSpPr>
            <p:nvPr/>
          </p:nvSpPr>
          <p:spPr bwMode="auto">
            <a:xfrm>
              <a:off x="2776" y="1583"/>
              <a:ext cx="237" cy="236"/>
            </a:xfrm>
            <a:custGeom>
              <a:avLst/>
              <a:gdLst>
                <a:gd name="T0" fmla="*/ 227 w 237"/>
                <a:gd name="T1" fmla="*/ 75 h 236"/>
                <a:gd name="T2" fmla="*/ 227 w 237"/>
                <a:gd name="T3" fmla="*/ 47 h 236"/>
                <a:gd name="T4" fmla="*/ 227 w 237"/>
                <a:gd name="T5" fmla="*/ 47 h 236"/>
                <a:gd name="T6" fmla="*/ 227 w 237"/>
                <a:gd name="T7" fmla="*/ 28 h 236"/>
                <a:gd name="T8" fmla="*/ 227 w 237"/>
                <a:gd name="T9" fmla="*/ 28 h 236"/>
                <a:gd name="T10" fmla="*/ 199 w 237"/>
                <a:gd name="T11" fmla="*/ 18 h 236"/>
                <a:gd name="T12" fmla="*/ 180 w 237"/>
                <a:gd name="T13" fmla="*/ 9 h 236"/>
                <a:gd name="T14" fmla="*/ 151 w 237"/>
                <a:gd name="T15" fmla="*/ 37 h 236"/>
                <a:gd name="T16" fmla="*/ 161 w 237"/>
                <a:gd name="T17" fmla="*/ 37 h 236"/>
                <a:gd name="T18" fmla="*/ 142 w 237"/>
                <a:gd name="T19" fmla="*/ 56 h 236"/>
                <a:gd name="T20" fmla="*/ 113 w 237"/>
                <a:gd name="T21" fmla="*/ 37 h 236"/>
                <a:gd name="T22" fmla="*/ 104 w 237"/>
                <a:gd name="T23" fmla="*/ 37 h 236"/>
                <a:gd name="T24" fmla="*/ 95 w 237"/>
                <a:gd name="T25" fmla="*/ 28 h 236"/>
                <a:gd name="T26" fmla="*/ 66 w 237"/>
                <a:gd name="T27" fmla="*/ 9 h 236"/>
                <a:gd name="T28" fmla="*/ 28 w 237"/>
                <a:gd name="T29" fmla="*/ 0 h 236"/>
                <a:gd name="T30" fmla="*/ 28 w 237"/>
                <a:gd name="T31" fmla="*/ 9 h 236"/>
                <a:gd name="T32" fmla="*/ 19 w 237"/>
                <a:gd name="T33" fmla="*/ 18 h 236"/>
                <a:gd name="T34" fmla="*/ 9 w 237"/>
                <a:gd name="T35" fmla="*/ 37 h 236"/>
                <a:gd name="T36" fmla="*/ 9 w 237"/>
                <a:gd name="T37" fmla="*/ 37 h 236"/>
                <a:gd name="T38" fmla="*/ 0 w 237"/>
                <a:gd name="T39" fmla="*/ 56 h 236"/>
                <a:gd name="T40" fmla="*/ 9 w 237"/>
                <a:gd name="T41" fmla="*/ 75 h 236"/>
                <a:gd name="T42" fmla="*/ 9 w 237"/>
                <a:gd name="T43" fmla="*/ 123 h 236"/>
                <a:gd name="T44" fmla="*/ 19 w 237"/>
                <a:gd name="T45" fmla="*/ 151 h 236"/>
                <a:gd name="T46" fmla="*/ 38 w 237"/>
                <a:gd name="T47" fmla="*/ 160 h 236"/>
                <a:gd name="T48" fmla="*/ 47 w 237"/>
                <a:gd name="T49" fmla="*/ 170 h 236"/>
                <a:gd name="T50" fmla="*/ 76 w 237"/>
                <a:gd name="T51" fmla="*/ 189 h 236"/>
                <a:gd name="T52" fmla="*/ 104 w 237"/>
                <a:gd name="T53" fmla="*/ 170 h 236"/>
                <a:gd name="T54" fmla="*/ 218 w 237"/>
                <a:gd name="T55" fmla="*/ 236 h 236"/>
                <a:gd name="T56" fmla="*/ 227 w 237"/>
                <a:gd name="T57" fmla="*/ 236 h 236"/>
                <a:gd name="T58" fmla="*/ 237 w 237"/>
                <a:gd name="T59" fmla="*/ 236 h 236"/>
                <a:gd name="T60" fmla="*/ 237 w 237"/>
                <a:gd name="T61" fmla="*/ 198 h 236"/>
                <a:gd name="T62" fmla="*/ 227 w 237"/>
                <a:gd name="T63" fmla="*/ 75 h 2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37"/>
                <a:gd name="T97" fmla="*/ 0 h 236"/>
                <a:gd name="T98" fmla="*/ 237 w 237"/>
                <a:gd name="T99" fmla="*/ 236 h 2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37" h="236">
                  <a:moveTo>
                    <a:pt x="227" y="75"/>
                  </a:moveTo>
                  <a:lnTo>
                    <a:pt x="227" y="75"/>
                  </a:lnTo>
                  <a:lnTo>
                    <a:pt x="227" y="66"/>
                  </a:lnTo>
                  <a:lnTo>
                    <a:pt x="227" y="47"/>
                  </a:lnTo>
                  <a:lnTo>
                    <a:pt x="227" y="28"/>
                  </a:lnTo>
                  <a:lnTo>
                    <a:pt x="208" y="18"/>
                  </a:lnTo>
                  <a:lnTo>
                    <a:pt x="199" y="18"/>
                  </a:lnTo>
                  <a:lnTo>
                    <a:pt x="189" y="9"/>
                  </a:lnTo>
                  <a:lnTo>
                    <a:pt x="180" y="9"/>
                  </a:lnTo>
                  <a:lnTo>
                    <a:pt x="151" y="18"/>
                  </a:lnTo>
                  <a:lnTo>
                    <a:pt x="151" y="37"/>
                  </a:lnTo>
                  <a:lnTo>
                    <a:pt x="161" y="37"/>
                  </a:lnTo>
                  <a:lnTo>
                    <a:pt x="161" y="56"/>
                  </a:lnTo>
                  <a:lnTo>
                    <a:pt x="142" y="56"/>
                  </a:lnTo>
                  <a:lnTo>
                    <a:pt x="113" y="37"/>
                  </a:lnTo>
                  <a:lnTo>
                    <a:pt x="104" y="37"/>
                  </a:lnTo>
                  <a:lnTo>
                    <a:pt x="95" y="37"/>
                  </a:lnTo>
                  <a:lnTo>
                    <a:pt x="95" y="28"/>
                  </a:lnTo>
                  <a:lnTo>
                    <a:pt x="85" y="18"/>
                  </a:lnTo>
                  <a:lnTo>
                    <a:pt x="66" y="9"/>
                  </a:lnTo>
                  <a:lnTo>
                    <a:pt x="38" y="9"/>
                  </a:lnTo>
                  <a:lnTo>
                    <a:pt x="28" y="0"/>
                  </a:lnTo>
                  <a:lnTo>
                    <a:pt x="28" y="9"/>
                  </a:lnTo>
                  <a:lnTo>
                    <a:pt x="28" y="18"/>
                  </a:lnTo>
                  <a:lnTo>
                    <a:pt x="19" y="18"/>
                  </a:lnTo>
                  <a:lnTo>
                    <a:pt x="9" y="28"/>
                  </a:lnTo>
                  <a:lnTo>
                    <a:pt x="9" y="37"/>
                  </a:lnTo>
                  <a:lnTo>
                    <a:pt x="9" y="47"/>
                  </a:lnTo>
                  <a:lnTo>
                    <a:pt x="0" y="56"/>
                  </a:lnTo>
                  <a:lnTo>
                    <a:pt x="9" y="75"/>
                  </a:lnTo>
                  <a:lnTo>
                    <a:pt x="9" y="104"/>
                  </a:lnTo>
                  <a:lnTo>
                    <a:pt x="9" y="123"/>
                  </a:lnTo>
                  <a:lnTo>
                    <a:pt x="9" y="132"/>
                  </a:lnTo>
                  <a:lnTo>
                    <a:pt x="19" y="151"/>
                  </a:lnTo>
                  <a:lnTo>
                    <a:pt x="38" y="160"/>
                  </a:lnTo>
                  <a:lnTo>
                    <a:pt x="38" y="170"/>
                  </a:lnTo>
                  <a:lnTo>
                    <a:pt x="47" y="170"/>
                  </a:lnTo>
                  <a:lnTo>
                    <a:pt x="66" y="179"/>
                  </a:lnTo>
                  <a:lnTo>
                    <a:pt x="76" y="189"/>
                  </a:lnTo>
                  <a:lnTo>
                    <a:pt x="104" y="170"/>
                  </a:lnTo>
                  <a:lnTo>
                    <a:pt x="218" y="236"/>
                  </a:lnTo>
                  <a:lnTo>
                    <a:pt x="227" y="236"/>
                  </a:lnTo>
                  <a:lnTo>
                    <a:pt x="237" y="236"/>
                  </a:lnTo>
                  <a:lnTo>
                    <a:pt x="237" y="198"/>
                  </a:lnTo>
                  <a:lnTo>
                    <a:pt x="227" y="75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923" name="Freeform 73"/>
            <p:cNvSpPr>
              <a:spLocks/>
            </p:cNvSpPr>
            <p:nvPr/>
          </p:nvSpPr>
          <p:spPr bwMode="auto">
            <a:xfrm>
              <a:off x="2520" y="1516"/>
              <a:ext cx="294" cy="313"/>
            </a:xfrm>
            <a:custGeom>
              <a:avLst/>
              <a:gdLst>
                <a:gd name="T0" fmla="*/ 114 w 294"/>
                <a:gd name="T1" fmla="*/ 29 h 313"/>
                <a:gd name="T2" fmla="*/ 180 w 294"/>
                <a:gd name="T3" fmla="*/ 10 h 313"/>
                <a:gd name="T4" fmla="*/ 209 w 294"/>
                <a:gd name="T5" fmla="*/ 0 h 313"/>
                <a:gd name="T6" fmla="*/ 227 w 294"/>
                <a:gd name="T7" fmla="*/ 0 h 313"/>
                <a:gd name="T8" fmla="*/ 237 w 294"/>
                <a:gd name="T9" fmla="*/ 19 h 313"/>
                <a:gd name="T10" fmla="*/ 237 w 294"/>
                <a:gd name="T11" fmla="*/ 38 h 313"/>
                <a:gd name="T12" fmla="*/ 227 w 294"/>
                <a:gd name="T13" fmla="*/ 67 h 313"/>
                <a:gd name="T14" fmla="*/ 246 w 294"/>
                <a:gd name="T15" fmla="*/ 85 h 313"/>
                <a:gd name="T16" fmla="*/ 256 w 294"/>
                <a:gd name="T17" fmla="*/ 95 h 313"/>
                <a:gd name="T18" fmla="*/ 256 w 294"/>
                <a:gd name="T19" fmla="*/ 123 h 313"/>
                <a:gd name="T20" fmla="*/ 256 w 294"/>
                <a:gd name="T21" fmla="*/ 123 h 313"/>
                <a:gd name="T22" fmla="*/ 265 w 294"/>
                <a:gd name="T23" fmla="*/ 171 h 313"/>
                <a:gd name="T24" fmla="*/ 265 w 294"/>
                <a:gd name="T25" fmla="*/ 199 h 313"/>
                <a:gd name="T26" fmla="*/ 275 w 294"/>
                <a:gd name="T27" fmla="*/ 218 h 313"/>
                <a:gd name="T28" fmla="*/ 294 w 294"/>
                <a:gd name="T29" fmla="*/ 237 h 313"/>
                <a:gd name="T30" fmla="*/ 294 w 294"/>
                <a:gd name="T31" fmla="*/ 237 h 313"/>
                <a:gd name="T32" fmla="*/ 227 w 294"/>
                <a:gd name="T33" fmla="*/ 284 h 313"/>
                <a:gd name="T34" fmla="*/ 209 w 294"/>
                <a:gd name="T35" fmla="*/ 313 h 313"/>
                <a:gd name="T36" fmla="*/ 171 w 294"/>
                <a:gd name="T37" fmla="*/ 313 h 313"/>
                <a:gd name="T38" fmla="*/ 171 w 294"/>
                <a:gd name="T39" fmla="*/ 303 h 313"/>
                <a:gd name="T40" fmla="*/ 142 w 294"/>
                <a:gd name="T41" fmla="*/ 284 h 313"/>
                <a:gd name="T42" fmla="*/ 133 w 294"/>
                <a:gd name="T43" fmla="*/ 275 h 313"/>
                <a:gd name="T44" fmla="*/ 0 w 294"/>
                <a:gd name="T45" fmla="*/ 171 h 313"/>
                <a:gd name="T46" fmla="*/ 0 w 294"/>
                <a:gd name="T47" fmla="*/ 152 h 313"/>
                <a:gd name="T48" fmla="*/ 10 w 294"/>
                <a:gd name="T49" fmla="*/ 142 h 313"/>
                <a:gd name="T50" fmla="*/ 57 w 294"/>
                <a:gd name="T51" fmla="*/ 114 h 313"/>
                <a:gd name="T52" fmla="*/ 67 w 294"/>
                <a:gd name="T53" fmla="*/ 104 h 313"/>
                <a:gd name="T54" fmla="*/ 67 w 294"/>
                <a:gd name="T55" fmla="*/ 95 h 313"/>
                <a:gd name="T56" fmla="*/ 85 w 294"/>
                <a:gd name="T57" fmla="*/ 85 h 313"/>
                <a:gd name="T58" fmla="*/ 104 w 294"/>
                <a:gd name="T59" fmla="*/ 85 h 313"/>
                <a:gd name="T60" fmla="*/ 104 w 294"/>
                <a:gd name="T61" fmla="*/ 76 h 313"/>
                <a:gd name="T62" fmla="*/ 85 w 294"/>
                <a:gd name="T63" fmla="*/ 38 h 31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94"/>
                <a:gd name="T97" fmla="*/ 0 h 313"/>
                <a:gd name="T98" fmla="*/ 294 w 294"/>
                <a:gd name="T99" fmla="*/ 313 h 31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94" h="313">
                  <a:moveTo>
                    <a:pt x="95" y="38"/>
                  </a:moveTo>
                  <a:lnTo>
                    <a:pt x="114" y="29"/>
                  </a:lnTo>
                  <a:lnTo>
                    <a:pt x="133" y="19"/>
                  </a:lnTo>
                  <a:lnTo>
                    <a:pt x="180" y="10"/>
                  </a:lnTo>
                  <a:lnTo>
                    <a:pt x="190" y="10"/>
                  </a:lnTo>
                  <a:lnTo>
                    <a:pt x="209" y="0"/>
                  </a:lnTo>
                  <a:lnTo>
                    <a:pt x="218" y="0"/>
                  </a:lnTo>
                  <a:lnTo>
                    <a:pt x="227" y="0"/>
                  </a:lnTo>
                  <a:lnTo>
                    <a:pt x="237" y="0"/>
                  </a:lnTo>
                  <a:lnTo>
                    <a:pt x="237" y="19"/>
                  </a:lnTo>
                  <a:lnTo>
                    <a:pt x="237" y="29"/>
                  </a:lnTo>
                  <a:lnTo>
                    <a:pt x="237" y="38"/>
                  </a:lnTo>
                  <a:lnTo>
                    <a:pt x="237" y="57"/>
                  </a:lnTo>
                  <a:lnTo>
                    <a:pt x="227" y="67"/>
                  </a:lnTo>
                  <a:lnTo>
                    <a:pt x="237" y="76"/>
                  </a:lnTo>
                  <a:lnTo>
                    <a:pt x="246" y="85"/>
                  </a:lnTo>
                  <a:lnTo>
                    <a:pt x="256" y="95"/>
                  </a:lnTo>
                  <a:lnTo>
                    <a:pt x="256" y="114"/>
                  </a:lnTo>
                  <a:lnTo>
                    <a:pt x="256" y="123"/>
                  </a:lnTo>
                  <a:lnTo>
                    <a:pt x="265" y="142"/>
                  </a:lnTo>
                  <a:lnTo>
                    <a:pt x="265" y="171"/>
                  </a:lnTo>
                  <a:lnTo>
                    <a:pt x="265" y="190"/>
                  </a:lnTo>
                  <a:lnTo>
                    <a:pt x="265" y="199"/>
                  </a:lnTo>
                  <a:lnTo>
                    <a:pt x="275" y="218"/>
                  </a:lnTo>
                  <a:lnTo>
                    <a:pt x="294" y="227"/>
                  </a:lnTo>
                  <a:lnTo>
                    <a:pt x="294" y="237"/>
                  </a:lnTo>
                  <a:lnTo>
                    <a:pt x="227" y="284"/>
                  </a:lnTo>
                  <a:lnTo>
                    <a:pt x="209" y="313"/>
                  </a:lnTo>
                  <a:lnTo>
                    <a:pt x="171" y="313"/>
                  </a:lnTo>
                  <a:lnTo>
                    <a:pt x="171" y="303"/>
                  </a:lnTo>
                  <a:lnTo>
                    <a:pt x="161" y="303"/>
                  </a:lnTo>
                  <a:lnTo>
                    <a:pt x="142" y="284"/>
                  </a:lnTo>
                  <a:lnTo>
                    <a:pt x="133" y="275"/>
                  </a:lnTo>
                  <a:lnTo>
                    <a:pt x="0" y="171"/>
                  </a:lnTo>
                  <a:lnTo>
                    <a:pt x="0" y="152"/>
                  </a:lnTo>
                  <a:lnTo>
                    <a:pt x="10" y="142"/>
                  </a:lnTo>
                  <a:lnTo>
                    <a:pt x="48" y="123"/>
                  </a:lnTo>
                  <a:lnTo>
                    <a:pt x="57" y="114"/>
                  </a:lnTo>
                  <a:lnTo>
                    <a:pt x="67" y="104"/>
                  </a:lnTo>
                  <a:lnTo>
                    <a:pt x="67" y="95"/>
                  </a:lnTo>
                  <a:lnTo>
                    <a:pt x="76" y="95"/>
                  </a:lnTo>
                  <a:lnTo>
                    <a:pt x="85" y="85"/>
                  </a:lnTo>
                  <a:lnTo>
                    <a:pt x="95" y="85"/>
                  </a:lnTo>
                  <a:lnTo>
                    <a:pt x="104" y="85"/>
                  </a:lnTo>
                  <a:lnTo>
                    <a:pt x="104" y="76"/>
                  </a:lnTo>
                  <a:lnTo>
                    <a:pt x="95" y="48"/>
                  </a:lnTo>
                  <a:lnTo>
                    <a:pt x="85" y="38"/>
                  </a:lnTo>
                  <a:lnTo>
                    <a:pt x="95" y="38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924" name="Freeform 74"/>
            <p:cNvSpPr>
              <a:spLocks/>
            </p:cNvSpPr>
            <p:nvPr/>
          </p:nvSpPr>
          <p:spPr bwMode="auto">
            <a:xfrm>
              <a:off x="2397" y="1687"/>
              <a:ext cx="171" cy="227"/>
            </a:xfrm>
            <a:custGeom>
              <a:avLst/>
              <a:gdLst>
                <a:gd name="T0" fmla="*/ 114 w 171"/>
                <a:gd name="T1" fmla="*/ 0 h 227"/>
                <a:gd name="T2" fmla="*/ 114 w 171"/>
                <a:gd name="T3" fmla="*/ 28 h 227"/>
                <a:gd name="T4" fmla="*/ 114 w 171"/>
                <a:gd name="T5" fmla="*/ 28 h 227"/>
                <a:gd name="T6" fmla="*/ 66 w 171"/>
                <a:gd name="T7" fmla="*/ 28 h 227"/>
                <a:gd name="T8" fmla="*/ 66 w 171"/>
                <a:gd name="T9" fmla="*/ 28 h 227"/>
                <a:gd name="T10" fmla="*/ 66 w 171"/>
                <a:gd name="T11" fmla="*/ 66 h 227"/>
                <a:gd name="T12" fmla="*/ 66 w 171"/>
                <a:gd name="T13" fmla="*/ 66 h 227"/>
                <a:gd name="T14" fmla="*/ 57 w 171"/>
                <a:gd name="T15" fmla="*/ 75 h 227"/>
                <a:gd name="T16" fmla="*/ 57 w 171"/>
                <a:gd name="T17" fmla="*/ 85 h 227"/>
                <a:gd name="T18" fmla="*/ 57 w 171"/>
                <a:gd name="T19" fmla="*/ 85 h 227"/>
                <a:gd name="T20" fmla="*/ 57 w 171"/>
                <a:gd name="T21" fmla="*/ 104 h 227"/>
                <a:gd name="T22" fmla="*/ 57 w 171"/>
                <a:gd name="T23" fmla="*/ 104 h 227"/>
                <a:gd name="T24" fmla="*/ 0 w 171"/>
                <a:gd name="T25" fmla="*/ 104 h 227"/>
                <a:gd name="T26" fmla="*/ 0 w 171"/>
                <a:gd name="T27" fmla="*/ 104 h 227"/>
                <a:gd name="T28" fmla="*/ 0 w 171"/>
                <a:gd name="T29" fmla="*/ 113 h 227"/>
                <a:gd name="T30" fmla="*/ 10 w 171"/>
                <a:gd name="T31" fmla="*/ 123 h 227"/>
                <a:gd name="T32" fmla="*/ 10 w 171"/>
                <a:gd name="T33" fmla="*/ 132 h 227"/>
                <a:gd name="T34" fmla="*/ 10 w 171"/>
                <a:gd name="T35" fmla="*/ 151 h 227"/>
                <a:gd name="T36" fmla="*/ 10 w 171"/>
                <a:gd name="T37" fmla="*/ 151 h 227"/>
                <a:gd name="T38" fmla="*/ 10 w 171"/>
                <a:gd name="T39" fmla="*/ 151 h 227"/>
                <a:gd name="T40" fmla="*/ 10 w 171"/>
                <a:gd name="T41" fmla="*/ 161 h 227"/>
                <a:gd name="T42" fmla="*/ 10 w 171"/>
                <a:gd name="T43" fmla="*/ 170 h 227"/>
                <a:gd name="T44" fmla="*/ 10 w 171"/>
                <a:gd name="T45" fmla="*/ 189 h 227"/>
                <a:gd name="T46" fmla="*/ 10 w 171"/>
                <a:gd name="T47" fmla="*/ 189 h 227"/>
                <a:gd name="T48" fmla="*/ 10 w 171"/>
                <a:gd name="T49" fmla="*/ 189 h 227"/>
                <a:gd name="T50" fmla="*/ 19 w 171"/>
                <a:gd name="T51" fmla="*/ 189 h 227"/>
                <a:gd name="T52" fmla="*/ 38 w 171"/>
                <a:gd name="T53" fmla="*/ 189 h 227"/>
                <a:gd name="T54" fmla="*/ 57 w 171"/>
                <a:gd name="T55" fmla="*/ 208 h 227"/>
                <a:gd name="T56" fmla="*/ 66 w 171"/>
                <a:gd name="T57" fmla="*/ 227 h 227"/>
                <a:gd name="T58" fmla="*/ 66 w 171"/>
                <a:gd name="T59" fmla="*/ 227 h 227"/>
                <a:gd name="T60" fmla="*/ 66 w 171"/>
                <a:gd name="T61" fmla="*/ 217 h 227"/>
                <a:gd name="T62" fmla="*/ 76 w 171"/>
                <a:gd name="T63" fmla="*/ 208 h 227"/>
                <a:gd name="T64" fmla="*/ 85 w 171"/>
                <a:gd name="T65" fmla="*/ 208 h 227"/>
                <a:gd name="T66" fmla="*/ 85 w 171"/>
                <a:gd name="T67" fmla="*/ 208 h 227"/>
                <a:gd name="T68" fmla="*/ 76 w 171"/>
                <a:gd name="T69" fmla="*/ 208 h 227"/>
                <a:gd name="T70" fmla="*/ 85 w 171"/>
                <a:gd name="T71" fmla="*/ 217 h 227"/>
                <a:gd name="T72" fmla="*/ 85 w 171"/>
                <a:gd name="T73" fmla="*/ 217 h 227"/>
                <a:gd name="T74" fmla="*/ 85 w 171"/>
                <a:gd name="T75" fmla="*/ 208 h 227"/>
                <a:gd name="T76" fmla="*/ 95 w 171"/>
                <a:gd name="T77" fmla="*/ 208 h 227"/>
                <a:gd name="T78" fmla="*/ 104 w 171"/>
                <a:gd name="T79" fmla="*/ 208 h 227"/>
                <a:gd name="T80" fmla="*/ 104 w 171"/>
                <a:gd name="T81" fmla="*/ 208 h 227"/>
                <a:gd name="T82" fmla="*/ 161 w 171"/>
                <a:gd name="T83" fmla="*/ 208 h 227"/>
                <a:gd name="T84" fmla="*/ 161 w 171"/>
                <a:gd name="T85" fmla="*/ 208 h 227"/>
                <a:gd name="T86" fmla="*/ 161 w 171"/>
                <a:gd name="T87" fmla="*/ 198 h 227"/>
                <a:gd name="T88" fmla="*/ 161 w 171"/>
                <a:gd name="T89" fmla="*/ 198 h 227"/>
                <a:gd name="T90" fmla="*/ 161 w 171"/>
                <a:gd name="T91" fmla="*/ 198 h 227"/>
                <a:gd name="T92" fmla="*/ 161 w 171"/>
                <a:gd name="T93" fmla="*/ 189 h 227"/>
                <a:gd name="T94" fmla="*/ 161 w 171"/>
                <a:gd name="T95" fmla="*/ 189 h 227"/>
                <a:gd name="T96" fmla="*/ 152 w 171"/>
                <a:gd name="T97" fmla="*/ 47 h 227"/>
                <a:gd name="T98" fmla="*/ 152 w 171"/>
                <a:gd name="T99" fmla="*/ 47 h 227"/>
                <a:gd name="T100" fmla="*/ 171 w 171"/>
                <a:gd name="T101" fmla="*/ 47 h 227"/>
                <a:gd name="T102" fmla="*/ 171 w 171"/>
                <a:gd name="T103" fmla="*/ 47 h 227"/>
                <a:gd name="T104" fmla="*/ 123 w 171"/>
                <a:gd name="T105" fmla="*/ 0 h 227"/>
                <a:gd name="T106" fmla="*/ 114 w 171"/>
                <a:gd name="T107" fmla="*/ 0 h 22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71"/>
                <a:gd name="T163" fmla="*/ 0 h 227"/>
                <a:gd name="T164" fmla="*/ 171 w 171"/>
                <a:gd name="T165" fmla="*/ 227 h 22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71" h="227">
                  <a:moveTo>
                    <a:pt x="114" y="0"/>
                  </a:moveTo>
                  <a:lnTo>
                    <a:pt x="114" y="28"/>
                  </a:lnTo>
                  <a:lnTo>
                    <a:pt x="66" y="28"/>
                  </a:lnTo>
                  <a:lnTo>
                    <a:pt x="66" y="66"/>
                  </a:lnTo>
                  <a:lnTo>
                    <a:pt x="57" y="75"/>
                  </a:lnTo>
                  <a:lnTo>
                    <a:pt x="57" y="85"/>
                  </a:lnTo>
                  <a:lnTo>
                    <a:pt x="57" y="104"/>
                  </a:lnTo>
                  <a:lnTo>
                    <a:pt x="0" y="104"/>
                  </a:lnTo>
                  <a:lnTo>
                    <a:pt x="0" y="113"/>
                  </a:lnTo>
                  <a:lnTo>
                    <a:pt x="10" y="123"/>
                  </a:lnTo>
                  <a:lnTo>
                    <a:pt x="10" y="132"/>
                  </a:lnTo>
                  <a:lnTo>
                    <a:pt x="10" y="151"/>
                  </a:lnTo>
                  <a:lnTo>
                    <a:pt x="10" y="161"/>
                  </a:lnTo>
                  <a:lnTo>
                    <a:pt x="10" y="170"/>
                  </a:lnTo>
                  <a:lnTo>
                    <a:pt x="10" y="189"/>
                  </a:lnTo>
                  <a:lnTo>
                    <a:pt x="19" y="189"/>
                  </a:lnTo>
                  <a:lnTo>
                    <a:pt x="38" y="189"/>
                  </a:lnTo>
                  <a:lnTo>
                    <a:pt x="57" y="208"/>
                  </a:lnTo>
                  <a:lnTo>
                    <a:pt x="66" y="227"/>
                  </a:lnTo>
                  <a:lnTo>
                    <a:pt x="66" y="217"/>
                  </a:lnTo>
                  <a:lnTo>
                    <a:pt x="76" y="208"/>
                  </a:lnTo>
                  <a:lnTo>
                    <a:pt x="85" y="208"/>
                  </a:lnTo>
                  <a:lnTo>
                    <a:pt x="76" y="208"/>
                  </a:lnTo>
                  <a:lnTo>
                    <a:pt x="85" y="217"/>
                  </a:lnTo>
                  <a:lnTo>
                    <a:pt x="85" y="208"/>
                  </a:lnTo>
                  <a:lnTo>
                    <a:pt x="95" y="208"/>
                  </a:lnTo>
                  <a:lnTo>
                    <a:pt x="104" y="208"/>
                  </a:lnTo>
                  <a:lnTo>
                    <a:pt x="161" y="208"/>
                  </a:lnTo>
                  <a:lnTo>
                    <a:pt x="161" y="198"/>
                  </a:lnTo>
                  <a:lnTo>
                    <a:pt x="161" y="189"/>
                  </a:lnTo>
                  <a:lnTo>
                    <a:pt x="152" y="47"/>
                  </a:lnTo>
                  <a:lnTo>
                    <a:pt x="171" y="47"/>
                  </a:lnTo>
                  <a:lnTo>
                    <a:pt x="123" y="0"/>
                  </a:lnTo>
                  <a:lnTo>
                    <a:pt x="114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925" name="Freeform 75"/>
            <p:cNvSpPr>
              <a:spLocks/>
            </p:cNvSpPr>
            <p:nvPr/>
          </p:nvSpPr>
          <p:spPr bwMode="auto">
            <a:xfrm>
              <a:off x="2463" y="1734"/>
              <a:ext cx="237" cy="256"/>
            </a:xfrm>
            <a:custGeom>
              <a:avLst/>
              <a:gdLst>
                <a:gd name="T0" fmla="*/ 10 w 237"/>
                <a:gd name="T1" fmla="*/ 161 h 256"/>
                <a:gd name="T2" fmla="*/ 19 w 237"/>
                <a:gd name="T3" fmla="*/ 161 h 256"/>
                <a:gd name="T4" fmla="*/ 19 w 237"/>
                <a:gd name="T5" fmla="*/ 170 h 256"/>
                <a:gd name="T6" fmla="*/ 19 w 237"/>
                <a:gd name="T7" fmla="*/ 161 h 256"/>
                <a:gd name="T8" fmla="*/ 38 w 237"/>
                <a:gd name="T9" fmla="*/ 161 h 256"/>
                <a:gd name="T10" fmla="*/ 95 w 237"/>
                <a:gd name="T11" fmla="*/ 161 h 256"/>
                <a:gd name="T12" fmla="*/ 95 w 237"/>
                <a:gd name="T13" fmla="*/ 151 h 256"/>
                <a:gd name="T14" fmla="*/ 95 w 237"/>
                <a:gd name="T15" fmla="*/ 151 h 256"/>
                <a:gd name="T16" fmla="*/ 95 w 237"/>
                <a:gd name="T17" fmla="*/ 142 h 256"/>
                <a:gd name="T18" fmla="*/ 86 w 237"/>
                <a:gd name="T19" fmla="*/ 0 h 256"/>
                <a:gd name="T20" fmla="*/ 105 w 237"/>
                <a:gd name="T21" fmla="*/ 0 h 256"/>
                <a:gd name="T22" fmla="*/ 190 w 237"/>
                <a:gd name="T23" fmla="*/ 57 h 256"/>
                <a:gd name="T24" fmla="*/ 209 w 237"/>
                <a:gd name="T25" fmla="*/ 85 h 256"/>
                <a:gd name="T26" fmla="*/ 228 w 237"/>
                <a:gd name="T27" fmla="*/ 85 h 256"/>
                <a:gd name="T28" fmla="*/ 228 w 237"/>
                <a:gd name="T29" fmla="*/ 95 h 256"/>
                <a:gd name="T30" fmla="*/ 237 w 237"/>
                <a:gd name="T31" fmla="*/ 95 h 256"/>
                <a:gd name="T32" fmla="*/ 237 w 237"/>
                <a:gd name="T33" fmla="*/ 142 h 256"/>
                <a:gd name="T34" fmla="*/ 199 w 237"/>
                <a:gd name="T35" fmla="*/ 161 h 256"/>
                <a:gd name="T36" fmla="*/ 133 w 237"/>
                <a:gd name="T37" fmla="*/ 180 h 256"/>
                <a:gd name="T38" fmla="*/ 124 w 237"/>
                <a:gd name="T39" fmla="*/ 199 h 256"/>
                <a:gd name="T40" fmla="*/ 114 w 237"/>
                <a:gd name="T41" fmla="*/ 199 h 256"/>
                <a:gd name="T42" fmla="*/ 114 w 237"/>
                <a:gd name="T43" fmla="*/ 218 h 256"/>
                <a:gd name="T44" fmla="*/ 95 w 237"/>
                <a:gd name="T45" fmla="*/ 246 h 256"/>
                <a:gd name="T46" fmla="*/ 86 w 237"/>
                <a:gd name="T47" fmla="*/ 256 h 256"/>
                <a:gd name="T48" fmla="*/ 76 w 237"/>
                <a:gd name="T49" fmla="*/ 246 h 256"/>
                <a:gd name="T50" fmla="*/ 57 w 237"/>
                <a:gd name="T51" fmla="*/ 256 h 256"/>
                <a:gd name="T52" fmla="*/ 38 w 237"/>
                <a:gd name="T53" fmla="*/ 218 h 256"/>
                <a:gd name="T54" fmla="*/ 38 w 237"/>
                <a:gd name="T55" fmla="*/ 218 h 256"/>
                <a:gd name="T56" fmla="*/ 10 w 237"/>
                <a:gd name="T57" fmla="*/ 218 h 256"/>
                <a:gd name="T58" fmla="*/ 10 w 237"/>
                <a:gd name="T59" fmla="*/ 208 h 256"/>
                <a:gd name="T60" fmla="*/ 0 w 237"/>
                <a:gd name="T61" fmla="*/ 180 h 256"/>
                <a:gd name="T62" fmla="*/ 0 w 237"/>
                <a:gd name="T63" fmla="*/ 170 h 256"/>
                <a:gd name="T64" fmla="*/ 0 w 237"/>
                <a:gd name="T65" fmla="*/ 170 h 25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56"/>
                <a:gd name="T101" fmla="*/ 237 w 237"/>
                <a:gd name="T102" fmla="*/ 256 h 25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56">
                  <a:moveTo>
                    <a:pt x="0" y="170"/>
                  </a:moveTo>
                  <a:lnTo>
                    <a:pt x="10" y="161"/>
                  </a:lnTo>
                  <a:lnTo>
                    <a:pt x="19" y="161"/>
                  </a:lnTo>
                  <a:lnTo>
                    <a:pt x="10" y="161"/>
                  </a:lnTo>
                  <a:lnTo>
                    <a:pt x="19" y="170"/>
                  </a:lnTo>
                  <a:lnTo>
                    <a:pt x="19" y="161"/>
                  </a:lnTo>
                  <a:lnTo>
                    <a:pt x="29" y="161"/>
                  </a:lnTo>
                  <a:lnTo>
                    <a:pt x="38" y="161"/>
                  </a:lnTo>
                  <a:lnTo>
                    <a:pt x="95" y="161"/>
                  </a:lnTo>
                  <a:lnTo>
                    <a:pt x="95" y="151"/>
                  </a:lnTo>
                  <a:lnTo>
                    <a:pt x="95" y="142"/>
                  </a:lnTo>
                  <a:lnTo>
                    <a:pt x="86" y="0"/>
                  </a:lnTo>
                  <a:lnTo>
                    <a:pt x="105" y="0"/>
                  </a:lnTo>
                  <a:lnTo>
                    <a:pt x="190" y="57"/>
                  </a:lnTo>
                  <a:lnTo>
                    <a:pt x="199" y="66"/>
                  </a:lnTo>
                  <a:lnTo>
                    <a:pt x="209" y="85"/>
                  </a:lnTo>
                  <a:lnTo>
                    <a:pt x="228" y="85"/>
                  </a:lnTo>
                  <a:lnTo>
                    <a:pt x="228" y="95"/>
                  </a:lnTo>
                  <a:lnTo>
                    <a:pt x="237" y="95"/>
                  </a:lnTo>
                  <a:lnTo>
                    <a:pt x="237" y="142"/>
                  </a:lnTo>
                  <a:lnTo>
                    <a:pt x="228" y="161"/>
                  </a:lnTo>
                  <a:lnTo>
                    <a:pt x="199" y="161"/>
                  </a:lnTo>
                  <a:lnTo>
                    <a:pt x="171" y="170"/>
                  </a:lnTo>
                  <a:lnTo>
                    <a:pt x="133" y="180"/>
                  </a:lnTo>
                  <a:lnTo>
                    <a:pt x="124" y="199"/>
                  </a:lnTo>
                  <a:lnTo>
                    <a:pt x="114" y="199"/>
                  </a:lnTo>
                  <a:lnTo>
                    <a:pt x="114" y="208"/>
                  </a:lnTo>
                  <a:lnTo>
                    <a:pt x="114" y="218"/>
                  </a:lnTo>
                  <a:lnTo>
                    <a:pt x="95" y="227"/>
                  </a:lnTo>
                  <a:lnTo>
                    <a:pt x="95" y="246"/>
                  </a:lnTo>
                  <a:lnTo>
                    <a:pt x="86" y="256"/>
                  </a:lnTo>
                  <a:lnTo>
                    <a:pt x="86" y="246"/>
                  </a:lnTo>
                  <a:lnTo>
                    <a:pt x="76" y="246"/>
                  </a:lnTo>
                  <a:lnTo>
                    <a:pt x="67" y="256"/>
                  </a:lnTo>
                  <a:lnTo>
                    <a:pt x="57" y="256"/>
                  </a:lnTo>
                  <a:lnTo>
                    <a:pt x="48" y="218"/>
                  </a:lnTo>
                  <a:lnTo>
                    <a:pt x="38" y="218"/>
                  </a:lnTo>
                  <a:lnTo>
                    <a:pt x="29" y="218"/>
                  </a:lnTo>
                  <a:lnTo>
                    <a:pt x="10" y="218"/>
                  </a:lnTo>
                  <a:lnTo>
                    <a:pt x="10" y="208"/>
                  </a:lnTo>
                  <a:lnTo>
                    <a:pt x="10" y="199"/>
                  </a:lnTo>
                  <a:lnTo>
                    <a:pt x="0" y="180"/>
                  </a:lnTo>
                  <a:lnTo>
                    <a:pt x="0" y="170"/>
                  </a:lnTo>
                  <a:lnTo>
                    <a:pt x="0" y="180"/>
                  </a:lnTo>
                  <a:lnTo>
                    <a:pt x="0" y="17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926" name="Freeform 76"/>
            <p:cNvSpPr>
              <a:spLocks/>
            </p:cNvSpPr>
            <p:nvPr/>
          </p:nvSpPr>
          <p:spPr bwMode="auto">
            <a:xfrm>
              <a:off x="2643" y="1753"/>
              <a:ext cx="237" cy="208"/>
            </a:xfrm>
            <a:custGeom>
              <a:avLst/>
              <a:gdLst>
                <a:gd name="T0" fmla="*/ 209 w 237"/>
                <a:gd name="T1" fmla="*/ 19 h 208"/>
                <a:gd name="T2" fmla="*/ 209 w 237"/>
                <a:gd name="T3" fmla="*/ 19 h 208"/>
                <a:gd name="T4" fmla="*/ 199 w 237"/>
                <a:gd name="T5" fmla="*/ 9 h 208"/>
                <a:gd name="T6" fmla="*/ 180 w 237"/>
                <a:gd name="T7" fmla="*/ 0 h 208"/>
                <a:gd name="T8" fmla="*/ 171 w 237"/>
                <a:gd name="T9" fmla="*/ 0 h 208"/>
                <a:gd name="T10" fmla="*/ 171 w 237"/>
                <a:gd name="T11" fmla="*/ 0 h 208"/>
                <a:gd name="T12" fmla="*/ 104 w 237"/>
                <a:gd name="T13" fmla="*/ 47 h 208"/>
                <a:gd name="T14" fmla="*/ 104 w 237"/>
                <a:gd name="T15" fmla="*/ 47 h 208"/>
                <a:gd name="T16" fmla="*/ 86 w 237"/>
                <a:gd name="T17" fmla="*/ 76 h 208"/>
                <a:gd name="T18" fmla="*/ 86 w 237"/>
                <a:gd name="T19" fmla="*/ 76 h 208"/>
                <a:gd name="T20" fmla="*/ 57 w 237"/>
                <a:gd name="T21" fmla="*/ 76 h 208"/>
                <a:gd name="T22" fmla="*/ 57 w 237"/>
                <a:gd name="T23" fmla="*/ 76 h 208"/>
                <a:gd name="T24" fmla="*/ 57 w 237"/>
                <a:gd name="T25" fmla="*/ 123 h 208"/>
                <a:gd name="T26" fmla="*/ 57 w 237"/>
                <a:gd name="T27" fmla="*/ 123 h 208"/>
                <a:gd name="T28" fmla="*/ 48 w 237"/>
                <a:gd name="T29" fmla="*/ 142 h 208"/>
                <a:gd name="T30" fmla="*/ 19 w 237"/>
                <a:gd name="T31" fmla="*/ 142 h 208"/>
                <a:gd name="T32" fmla="*/ 0 w 237"/>
                <a:gd name="T33" fmla="*/ 151 h 208"/>
                <a:gd name="T34" fmla="*/ 0 w 237"/>
                <a:gd name="T35" fmla="*/ 151 h 208"/>
                <a:gd name="T36" fmla="*/ 0 w 237"/>
                <a:gd name="T37" fmla="*/ 161 h 208"/>
                <a:gd name="T38" fmla="*/ 0 w 237"/>
                <a:gd name="T39" fmla="*/ 161 h 208"/>
                <a:gd name="T40" fmla="*/ 10 w 237"/>
                <a:gd name="T41" fmla="*/ 170 h 208"/>
                <a:gd name="T42" fmla="*/ 10 w 237"/>
                <a:gd name="T43" fmla="*/ 180 h 208"/>
                <a:gd name="T44" fmla="*/ 10 w 237"/>
                <a:gd name="T45" fmla="*/ 189 h 208"/>
                <a:gd name="T46" fmla="*/ 19 w 237"/>
                <a:gd name="T47" fmla="*/ 189 h 208"/>
                <a:gd name="T48" fmla="*/ 29 w 237"/>
                <a:gd name="T49" fmla="*/ 189 h 208"/>
                <a:gd name="T50" fmla="*/ 29 w 237"/>
                <a:gd name="T51" fmla="*/ 199 h 208"/>
                <a:gd name="T52" fmla="*/ 29 w 237"/>
                <a:gd name="T53" fmla="*/ 199 h 208"/>
                <a:gd name="T54" fmla="*/ 29 w 237"/>
                <a:gd name="T55" fmla="*/ 199 h 208"/>
                <a:gd name="T56" fmla="*/ 38 w 237"/>
                <a:gd name="T57" fmla="*/ 199 h 208"/>
                <a:gd name="T58" fmla="*/ 38 w 237"/>
                <a:gd name="T59" fmla="*/ 199 h 208"/>
                <a:gd name="T60" fmla="*/ 48 w 237"/>
                <a:gd name="T61" fmla="*/ 208 h 208"/>
                <a:gd name="T62" fmla="*/ 48 w 237"/>
                <a:gd name="T63" fmla="*/ 208 h 208"/>
                <a:gd name="T64" fmla="*/ 57 w 237"/>
                <a:gd name="T65" fmla="*/ 189 h 208"/>
                <a:gd name="T66" fmla="*/ 67 w 237"/>
                <a:gd name="T67" fmla="*/ 170 h 208"/>
                <a:gd name="T68" fmla="*/ 86 w 237"/>
                <a:gd name="T69" fmla="*/ 170 h 208"/>
                <a:gd name="T70" fmla="*/ 104 w 237"/>
                <a:gd name="T71" fmla="*/ 180 h 208"/>
                <a:gd name="T72" fmla="*/ 104 w 237"/>
                <a:gd name="T73" fmla="*/ 180 h 208"/>
                <a:gd name="T74" fmla="*/ 114 w 237"/>
                <a:gd name="T75" fmla="*/ 180 h 208"/>
                <a:gd name="T76" fmla="*/ 123 w 237"/>
                <a:gd name="T77" fmla="*/ 189 h 208"/>
                <a:gd name="T78" fmla="*/ 142 w 237"/>
                <a:gd name="T79" fmla="*/ 189 h 208"/>
                <a:gd name="T80" fmla="*/ 152 w 237"/>
                <a:gd name="T81" fmla="*/ 180 h 208"/>
                <a:gd name="T82" fmla="*/ 171 w 237"/>
                <a:gd name="T83" fmla="*/ 180 h 208"/>
                <a:gd name="T84" fmla="*/ 180 w 237"/>
                <a:gd name="T85" fmla="*/ 180 h 208"/>
                <a:gd name="T86" fmla="*/ 199 w 237"/>
                <a:gd name="T87" fmla="*/ 170 h 208"/>
                <a:gd name="T88" fmla="*/ 199 w 237"/>
                <a:gd name="T89" fmla="*/ 170 h 208"/>
                <a:gd name="T90" fmla="*/ 199 w 237"/>
                <a:gd name="T91" fmla="*/ 151 h 208"/>
                <a:gd name="T92" fmla="*/ 218 w 237"/>
                <a:gd name="T93" fmla="*/ 132 h 208"/>
                <a:gd name="T94" fmla="*/ 228 w 237"/>
                <a:gd name="T95" fmla="*/ 114 h 208"/>
                <a:gd name="T96" fmla="*/ 228 w 237"/>
                <a:gd name="T97" fmla="*/ 114 h 208"/>
                <a:gd name="T98" fmla="*/ 228 w 237"/>
                <a:gd name="T99" fmla="*/ 76 h 208"/>
                <a:gd name="T100" fmla="*/ 228 w 237"/>
                <a:gd name="T101" fmla="*/ 76 h 208"/>
                <a:gd name="T102" fmla="*/ 237 w 237"/>
                <a:gd name="T103" fmla="*/ 66 h 208"/>
                <a:gd name="T104" fmla="*/ 237 w 237"/>
                <a:gd name="T105" fmla="*/ 47 h 208"/>
                <a:gd name="T106" fmla="*/ 218 w 237"/>
                <a:gd name="T107" fmla="*/ 19 h 208"/>
                <a:gd name="T108" fmla="*/ 218 w 237"/>
                <a:gd name="T109" fmla="*/ 9 h 208"/>
                <a:gd name="T110" fmla="*/ 218 w 237"/>
                <a:gd name="T111" fmla="*/ 9 h 208"/>
                <a:gd name="T112" fmla="*/ 209 w 237"/>
                <a:gd name="T113" fmla="*/ 19 h 20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37"/>
                <a:gd name="T172" fmla="*/ 0 h 208"/>
                <a:gd name="T173" fmla="*/ 237 w 237"/>
                <a:gd name="T174" fmla="*/ 208 h 20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37" h="208">
                  <a:moveTo>
                    <a:pt x="209" y="19"/>
                  </a:moveTo>
                  <a:lnTo>
                    <a:pt x="209" y="19"/>
                  </a:lnTo>
                  <a:lnTo>
                    <a:pt x="199" y="9"/>
                  </a:lnTo>
                  <a:lnTo>
                    <a:pt x="180" y="0"/>
                  </a:lnTo>
                  <a:lnTo>
                    <a:pt x="171" y="0"/>
                  </a:lnTo>
                  <a:lnTo>
                    <a:pt x="104" y="47"/>
                  </a:lnTo>
                  <a:lnTo>
                    <a:pt x="86" y="76"/>
                  </a:lnTo>
                  <a:lnTo>
                    <a:pt x="57" y="76"/>
                  </a:lnTo>
                  <a:lnTo>
                    <a:pt x="57" y="123"/>
                  </a:lnTo>
                  <a:lnTo>
                    <a:pt x="48" y="142"/>
                  </a:lnTo>
                  <a:lnTo>
                    <a:pt x="19" y="142"/>
                  </a:lnTo>
                  <a:lnTo>
                    <a:pt x="0" y="151"/>
                  </a:lnTo>
                  <a:lnTo>
                    <a:pt x="0" y="161"/>
                  </a:lnTo>
                  <a:lnTo>
                    <a:pt x="10" y="170"/>
                  </a:lnTo>
                  <a:lnTo>
                    <a:pt x="10" y="180"/>
                  </a:lnTo>
                  <a:lnTo>
                    <a:pt x="10" y="189"/>
                  </a:lnTo>
                  <a:lnTo>
                    <a:pt x="19" y="189"/>
                  </a:lnTo>
                  <a:lnTo>
                    <a:pt x="29" y="189"/>
                  </a:lnTo>
                  <a:lnTo>
                    <a:pt x="29" y="199"/>
                  </a:lnTo>
                  <a:lnTo>
                    <a:pt x="38" y="199"/>
                  </a:lnTo>
                  <a:lnTo>
                    <a:pt x="48" y="208"/>
                  </a:lnTo>
                  <a:lnTo>
                    <a:pt x="57" y="189"/>
                  </a:lnTo>
                  <a:lnTo>
                    <a:pt x="67" y="170"/>
                  </a:lnTo>
                  <a:lnTo>
                    <a:pt x="86" y="170"/>
                  </a:lnTo>
                  <a:lnTo>
                    <a:pt x="104" y="180"/>
                  </a:lnTo>
                  <a:lnTo>
                    <a:pt x="114" y="180"/>
                  </a:lnTo>
                  <a:lnTo>
                    <a:pt x="123" y="189"/>
                  </a:lnTo>
                  <a:lnTo>
                    <a:pt x="142" y="189"/>
                  </a:lnTo>
                  <a:lnTo>
                    <a:pt x="152" y="180"/>
                  </a:lnTo>
                  <a:lnTo>
                    <a:pt x="171" y="180"/>
                  </a:lnTo>
                  <a:lnTo>
                    <a:pt x="180" y="180"/>
                  </a:lnTo>
                  <a:lnTo>
                    <a:pt x="199" y="170"/>
                  </a:lnTo>
                  <a:lnTo>
                    <a:pt x="199" y="151"/>
                  </a:lnTo>
                  <a:lnTo>
                    <a:pt x="218" y="132"/>
                  </a:lnTo>
                  <a:lnTo>
                    <a:pt x="228" y="114"/>
                  </a:lnTo>
                  <a:lnTo>
                    <a:pt x="228" y="76"/>
                  </a:lnTo>
                  <a:lnTo>
                    <a:pt x="237" y="66"/>
                  </a:lnTo>
                  <a:lnTo>
                    <a:pt x="237" y="47"/>
                  </a:lnTo>
                  <a:lnTo>
                    <a:pt x="218" y="19"/>
                  </a:lnTo>
                  <a:lnTo>
                    <a:pt x="218" y="9"/>
                  </a:lnTo>
                  <a:lnTo>
                    <a:pt x="209" y="19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927" name="Freeform 77"/>
            <p:cNvSpPr>
              <a:spLocks/>
            </p:cNvSpPr>
            <p:nvPr/>
          </p:nvSpPr>
          <p:spPr bwMode="auto">
            <a:xfrm>
              <a:off x="2842" y="1753"/>
              <a:ext cx="161" cy="284"/>
            </a:xfrm>
            <a:custGeom>
              <a:avLst/>
              <a:gdLst>
                <a:gd name="T0" fmla="*/ 161 w 161"/>
                <a:gd name="T1" fmla="*/ 132 h 284"/>
                <a:gd name="T2" fmla="*/ 161 w 161"/>
                <a:gd name="T3" fmla="*/ 132 h 284"/>
                <a:gd name="T4" fmla="*/ 142 w 161"/>
                <a:gd name="T5" fmla="*/ 132 h 284"/>
                <a:gd name="T6" fmla="*/ 133 w 161"/>
                <a:gd name="T7" fmla="*/ 161 h 284"/>
                <a:gd name="T8" fmla="*/ 133 w 161"/>
                <a:gd name="T9" fmla="*/ 180 h 284"/>
                <a:gd name="T10" fmla="*/ 133 w 161"/>
                <a:gd name="T11" fmla="*/ 180 h 284"/>
                <a:gd name="T12" fmla="*/ 133 w 161"/>
                <a:gd name="T13" fmla="*/ 189 h 284"/>
                <a:gd name="T14" fmla="*/ 133 w 161"/>
                <a:gd name="T15" fmla="*/ 199 h 284"/>
                <a:gd name="T16" fmla="*/ 142 w 161"/>
                <a:gd name="T17" fmla="*/ 199 h 284"/>
                <a:gd name="T18" fmla="*/ 142 w 161"/>
                <a:gd name="T19" fmla="*/ 199 h 284"/>
                <a:gd name="T20" fmla="*/ 142 w 161"/>
                <a:gd name="T21" fmla="*/ 199 h 284"/>
                <a:gd name="T22" fmla="*/ 142 w 161"/>
                <a:gd name="T23" fmla="*/ 218 h 284"/>
                <a:gd name="T24" fmla="*/ 152 w 161"/>
                <a:gd name="T25" fmla="*/ 218 h 284"/>
                <a:gd name="T26" fmla="*/ 152 w 161"/>
                <a:gd name="T27" fmla="*/ 218 h 284"/>
                <a:gd name="T28" fmla="*/ 142 w 161"/>
                <a:gd name="T29" fmla="*/ 218 h 284"/>
                <a:gd name="T30" fmla="*/ 133 w 161"/>
                <a:gd name="T31" fmla="*/ 218 h 284"/>
                <a:gd name="T32" fmla="*/ 123 w 161"/>
                <a:gd name="T33" fmla="*/ 237 h 284"/>
                <a:gd name="T34" fmla="*/ 114 w 161"/>
                <a:gd name="T35" fmla="*/ 256 h 284"/>
                <a:gd name="T36" fmla="*/ 85 w 161"/>
                <a:gd name="T37" fmla="*/ 256 h 284"/>
                <a:gd name="T38" fmla="*/ 85 w 161"/>
                <a:gd name="T39" fmla="*/ 256 h 284"/>
                <a:gd name="T40" fmla="*/ 85 w 161"/>
                <a:gd name="T41" fmla="*/ 265 h 284"/>
                <a:gd name="T42" fmla="*/ 66 w 161"/>
                <a:gd name="T43" fmla="*/ 274 h 284"/>
                <a:gd name="T44" fmla="*/ 47 w 161"/>
                <a:gd name="T45" fmla="*/ 274 h 284"/>
                <a:gd name="T46" fmla="*/ 38 w 161"/>
                <a:gd name="T47" fmla="*/ 284 h 284"/>
                <a:gd name="T48" fmla="*/ 38 w 161"/>
                <a:gd name="T49" fmla="*/ 284 h 284"/>
                <a:gd name="T50" fmla="*/ 38 w 161"/>
                <a:gd name="T51" fmla="*/ 274 h 284"/>
                <a:gd name="T52" fmla="*/ 38 w 161"/>
                <a:gd name="T53" fmla="*/ 265 h 284"/>
                <a:gd name="T54" fmla="*/ 19 w 161"/>
                <a:gd name="T55" fmla="*/ 246 h 284"/>
                <a:gd name="T56" fmla="*/ 10 w 161"/>
                <a:gd name="T57" fmla="*/ 237 h 284"/>
                <a:gd name="T58" fmla="*/ 10 w 161"/>
                <a:gd name="T59" fmla="*/ 237 h 284"/>
                <a:gd name="T60" fmla="*/ 10 w 161"/>
                <a:gd name="T61" fmla="*/ 237 h 284"/>
                <a:gd name="T62" fmla="*/ 19 w 161"/>
                <a:gd name="T63" fmla="*/ 237 h 284"/>
                <a:gd name="T64" fmla="*/ 38 w 161"/>
                <a:gd name="T65" fmla="*/ 237 h 284"/>
                <a:gd name="T66" fmla="*/ 38 w 161"/>
                <a:gd name="T67" fmla="*/ 237 h 284"/>
                <a:gd name="T68" fmla="*/ 29 w 161"/>
                <a:gd name="T69" fmla="*/ 227 h 284"/>
                <a:gd name="T70" fmla="*/ 29 w 161"/>
                <a:gd name="T71" fmla="*/ 208 h 284"/>
                <a:gd name="T72" fmla="*/ 29 w 161"/>
                <a:gd name="T73" fmla="*/ 199 h 284"/>
                <a:gd name="T74" fmla="*/ 19 w 161"/>
                <a:gd name="T75" fmla="*/ 180 h 284"/>
                <a:gd name="T76" fmla="*/ 10 w 161"/>
                <a:gd name="T77" fmla="*/ 180 h 284"/>
                <a:gd name="T78" fmla="*/ 10 w 161"/>
                <a:gd name="T79" fmla="*/ 180 h 284"/>
                <a:gd name="T80" fmla="*/ 10 w 161"/>
                <a:gd name="T81" fmla="*/ 170 h 284"/>
                <a:gd name="T82" fmla="*/ 0 w 161"/>
                <a:gd name="T83" fmla="*/ 151 h 284"/>
                <a:gd name="T84" fmla="*/ 19 w 161"/>
                <a:gd name="T85" fmla="*/ 132 h 284"/>
                <a:gd name="T86" fmla="*/ 29 w 161"/>
                <a:gd name="T87" fmla="*/ 114 h 284"/>
                <a:gd name="T88" fmla="*/ 29 w 161"/>
                <a:gd name="T89" fmla="*/ 114 h 284"/>
                <a:gd name="T90" fmla="*/ 29 w 161"/>
                <a:gd name="T91" fmla="*/ 76 h 284"/>
                <a:gd name="T92" fmla="*/ 29 w 161"/>
                <a:gd name="T93" fmla="*/ 76 h 284"/>
                <a:gd name="T94" fmla="*/ 38 w 161"/>
                <a:gd name="T95" fmla="*/ 66 h 284"/>
                <a:gd name="T96" fmla="*/ 38 w 161"/>
                <a:gd name="T97" fmla="*/ 47 h 284"/>
                <a:gd name="T98" fmla="*/ 19 w 161"/>
                <a:gd name="T99" fmla="*/ 19 h 284"/>
                <a:gd name="T100" fmla="*/ 19 w 161"/>
                <a:gd name="T101" fmla="*/ 9 h 284"/>
                <a:gd name="T102" fmla="*/ 19 w 161"/>
                <a:gd name="T103" fmla="*/ 9 h 284"/>
                <a:gd name="T104" fmla="*/ 38 w 161"/>
                <a:gd name="T105" fmla="*/ 0 h 284"/>
                <a:gd name="T106" fmla="*/ 38 w 161"/>
                <a:gd name="T107" fmla="*/ 0 h 284"/>
                <a:gd name="T108" fmla="*/ 152 w 161"/>
                <a:gd name="T109" fmla="*/ 66 h 284"/>
                <a:gd name="T110" fmla="*/ 152 w 161"/>
                <a:gd name="T111" fmla="*/ 66 h 284"/>
                <a:gd name="T112" fmla="*/ 161 w 161"/>
                <a:gd name="T113" fmla="*/ 132 h 28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61"/>
                <a:gd name="T172" fmla="*/ 0 h 284"/>
                <a:gd name="T173" fmla="*/ 161 w 161"/>
                <a:gd name="T174" fmla="*/ 284 h 28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61" h="284">
                  <a:moveTo>
                    <a:pt x="161" y="132"/>
                  </a:moveTo>
                  <a:lnTo>
                    <a:pt x="161" y="132"/>
                  </a:lnTo>
                  <a:lnTo>
                    <a:pt x="142" y="132"/>
                  </a:lnTo>
                  <a:lnTo>
                    <a:pt x="133" y="161"/>
                  </a:lnTo>
                  <a:lnTo>
                    <a:pt x="133" y="180"/>
                  </a:lnTo>
                  <a:lnTo>
                    <a:pt x="133" y="189"/>
                  </a:lnTo>
                  <a:lnTo>
                    <a:pt x="133" y="199"/>
                  </a:lnTo>
                  <a:lnTo>
                    <a:pt x="142" y="199"/>
                  </a:lnTo>
                  <a:lnTo>
                    <a:pt x="142" y="218"/>
                  </a:lnTo>
                  <a:lnTo>
                    <a:pt x="152" y="218"/>
                  </a:lnTo>
                  <a:lnTo>
                    <a:pt x="142" y="218"/>
                  </a:lnTo>
                  <a:lnTo>
                    <a:pt x="133" y="218"/>
                  </a:lnTo>
                  <a:lnTo>
                    <a:pt x="123" y="237"/>
                  </a:lnTo>
                  <a:lnTo>
                    <a:pt x="114" y="256"/>
                  </a:lnTo>
                  <a:lnTo>
                    <a:pt x="85" y="256"/>
                  </a:lnTo>
                  <a:lnTo>
                    <a:pt x="85" y="265"/>
                  </a:lnTo>
                  <a:lnTo>
                    <a:pt x="66" y="274"/>
                  </a:lnTo>
                  <a:lnTo>
                    <a:pt x="47" y="274"/>
                  </a:lnTo>
                  <a:lnTo>
                    <a:pt x="38" y="284"/>
                  </a:lnTo>
                  <a:lnTo>
                    <a:pt x="38" y="274"/>
                  </a:lnTo>
                  <a:lnTo>
                    <a:pt x="38" y="265"/>
                  </a:lnTo>
                  <a:lnTo>
                    <a:pt x="19" y="246"/>
                  </a:lnTo>
                  <a:lnTo>
                    <a:pt x="10" y="237"/>
                  </a:lnTo>
                  <a:lnTo>
                    <a:pt x="19" y="237"/>
                  </a:lnTo>
                  <a:lnTo>
                    <a:pt x="38" y="237"/>
                  </a:lnTo>
                  <a:lnTo>
                    <a:pt x="29" y="227"/>
                  </a:lnTo>
                  <a:lnTo>
                    <a:pt x="29" y="208"/>
                  </a:lnTo>
                  <a:lnTo>
                    <a:pt x="29" y="199"/>
                  </a:lnTo>
                  <a:lnTo>
                    <a:pt x="19" y="180"/>
                  </a:lnTo>
                  <a:lnTo>
                    <a:pt x="10" y="180"/>
                  </a:lnTo>
                  <a:lnTo>
                    <a:pt x="10" y="170"/>
                  </a:lnTo>
                  <a:lnTo>
                    <a:pt x="0" y="151"/>
                  </a:lnTo>
                  <a:lnTo>
                    <a:pt x="19" y="132"/>
                  </a:lnTo>
                  <a:lnTo>
                    <a:pt x="29" y="114"/>
                  </a:lnTo>
                  <a:lnTo>
                    <a:pt x="29" y="76"/>
                  </a:lnTo>
                  <a:lnTo>
                    <a:pt x="38" y="66"/>
                  </a:lnTo>
                  <a:lnTo>
                    <a:pt x="38" y="47"/>
                  </a:lnTo>
                  <a:lnTo>
                    <a:pt x="19" y="19"/>
                  </a:lnTo>
                  <a:lnTo>
                    <a:pt x="19" y="9"/>
                  </a:lnTo>
                  <a:lnTo>
                    <a:pt x="38" y="0"/>
                  </a:lnTo>
                  <a:lnTo>
                    <a:pt x="152" y="66"/>
                  </a:lnTo>
                  <a:lnTo>
                    <a:pt x="161" y="132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928" name="Freeform 78"/>
            <p:cNvSpPr>
              <a:spLocks/>
            </p:cNvSpPr>
            <p:nvPr/>
          </p:nvSpPr>
          <p:spPr bwMode="auto">
            <a:xfrm>
              <a:off x="2975" y="1762"/>
              <a:ext cx="246" cy="332"/>
            </a:xfrm>
            <a:custGeom>
              <a:avLst/>
              <a:gdLst>
                <a:gd name="T0" fmla="*/ 19 w 246"/>
                <a:gd name="T1" fmla="*/ 209 h 332"/>
                <a:gd name="T2" fmla="*/ 19 w 246"/>
                <a:gd name="T3" fmla="*/ 237 h 332"/>
                <a:gd name="T4" fmla="*/ 19 w 246"/>
                <a:gd name="T5" fmla="*/ 247 h 332"/>
                <a:gd name="T6" fmla="*/ 28 w 246"/>
                <a:gd name="T7" fmla="*/ 247 h 332"/>
                <a:gd name="T8" fmla="*/ 28 w 246"/>
                <a:gd name="T9" fmla="*/ 256 h 332"/>
                <a:gd name="T10" fmla="*/ 47 w 246"/>
                <a:gd name="T11" fmla="*/ 275 h 332"/>
                <a:gd name="T12" fmla="*/ 75 w 246"/>
                <a:gd name="T13" fmla="*/ 303 h 332"/>
                <a:gd name="T14" fmla="*/ 75 w 246"/>
                <a:gd name="T15" fmla="*/ 303 h 332"/>
                <a:gd name="T16" fmla="*/ 94 w 246"/>
                <a:gd name="T17" fmla="*/ 322 h 332"/>
                <a:gd name="T18" fmla="*/ 104 w 246"/>
                <a:gd name="T19" fmla="*/ 322 h 332"/>
                <a:gd name="T20" fmla="*/ 104 w 246"/>
                <a:gd name="T21" fmla="*/ 322 h 332"/>
                <a:gd name="T22" fmla="*/ 123 w 246"/>
                <a:gd name="T23" fmla="*/ 322 h 332"/>
                <a:gd name="T24" fmla="*/ 123 w 246"/>
                <a:gd name="T25" fmla="*/ 322 h 332"/>
                <a:gd name="T26" fmla="*/ 132 w 246"/>
                <a:gd name="T27" fmla="*/ 332 h 332"/>
                <a:gd name="T28" fmla="*/ 142 w 246"/>
                <a:gd name="T29" fmla="*/ 332 h 332"/>
                <a:gd name="T30" fmla="*/ 180 w 246"/>
                <a:gd name="T31" fmla="*/ 332 h 332"/>
                <a:gd name="T32" fmla="*/ 189 w 246"/>
                <a:gd name="T33" fmla="*/ 322 h 332"/>
                <a:gd name="T34" fmla="*/ 208 w 246"/>
                <a:gd name="T35" fmla="*/ 322 h 332"/>
                <a:gd name="T36" fmla="*/ 198 w 246"/>
                <a:gd name="T37" fmla="*/ 303 h 332"/>
                <a:gd name="T38" fmla="*/ 180 w 246"/>
                <a:gd name="T39" fmla="*/ 275 h 332"/>
                <a:gd name="T40" fmla="*/ 170 w 246"/>
                <a:gd name="T41" fmla="*/ 256 h 332"/>
                <a:gd name="T42" fmla="*/ 180 w 246"/>
                <a:gd name="T43" fmla="*/ 247 h 332"/>
                <a:gd name="T44" fmla="*/ 180 w 246"/>
                <a:gd name="T45" fmla="*/ 228 h 332"/>
                <a:gd name="T46" fmla="*/ 189 w 246"/>
                <a:gd name="T47" fmla="*/ 209 h 332"/>
                <a:gd name="T48" fmla="*/ 217 w 246"/>
                <a:gd name="T49" fmla="*/ 161 h 332"/>
                <a:gd name="T50" fmla="*/ 217 w 246"/>
                <a:gd name="T51" fmla="*/ 133 h 332"/>
                <a:gd name="T52" fmla="*/ 217 w 246"/>
                <a:gd name="T53" fmla="*/ 105 h 332"/>
                <a:gd name="T54" fmla="*/ 227 w 246"/>
                <a:gd name="T55" fmla="*/ 105 h 332"/>
                <a:gd name="T56" fmla="*/ 246 w 246"/>
                <a:gd name="T57" fmla="*/ 86 h 332"/>
                <a:gd name="T58" fmla="*/ 236 w 246"/>
                <a:gd name="T59" fmla="*/ 76 h 332"/>
                <a:gd name="T60" fmla="*/ 217 w 246"/>
                <a:gd name="T61" fmla="*/ 10 h 332"/>
                <a:gd name="T62" fmla="*/ 198 w 246"/>
                <a:gd name="T63" fmla="*/ 0 h 332"/>
                <a:gd name="T64" fmla="*/ 189 w 246"/>
                <a:gd name="T65" fmla="*/ 0 h 332"/>
                <a:gd name="T66" fmla="*/ 161 w 246"/>
                <a:gd name="T67" fmla="*/ 19 h 332"/>
                <a:gd name="T68" fmla="*/ 161 w 246"/>
                <a:gd name="T69" fmla="*/ 19 h 332"/>
                <a:gd name="T70" fmla="*/ 38 w 246"/>
                <a:gd name="T71" fmla="*/ 19 h 332"/>
                <a:gd name="T72" fmla="*/ 38 w 246"/>
                <a:gd name="T73" fmla="*/ 57 h 332"/>
                <a:gd name="T74" fmla="*/ 28 w 246"/>
                <a:gd name="T75" fmla="*/ 57 h 332"/>
                <a:gd name="T76" fmla="*/ 19 w 246"/>
                <a:gd name="T77" fmla="*/ 57 h 332"/>
                <a:gd name="T78" fmla="*/ 28 w 246"/>
                <a:gd name="T79" fmla="*/ 123 h 332"/>
                <a:gd name="T80" fmla="*/ 9 w 246"/>
                <a:gd name="T81" fmla="*/ 123 h 332"/>
                <a:gd name="T82" fmla="*/ 0 w 246"/>
                <a:gd name="T83" fmla="*/ 171 h 332"/>
                <a:gd name="T84" fmla="*/ 0 w 246"/>
                <a:gd name="T85" fmla="*/ 180 h 332"/>
                <a:gd name="T86" fmla="*/ 9 w 246"/>
                <a:gd name="T87" fmla="*/ 190 h 332"/>
                <a:gd name="T88" fmla="*/ 9 w 246"/>
                <a:gd name="T89" fmla="*/ 190 h 332"/>
                <a:gd name="T90" fmla="*/ 19 w 246"/>
                <a:gd name="T91" fmla="*/ 209 h 332"/>
                <a:gd name="T92" fmla="*/ 19 w 246"/>
                <a:gd name="T93" fmla="*/ 209 h 3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46"/>
                <a:gd name="T142" fmla="*/ 0 h 332"/>
                <a:gd name="T143" fmla="*/ 246 w 246"/>
                <a:gd name="T144" fmla="*/ 332 h 33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46" h="332">
                  <a:moveTo>
                    <a:pt x="19" y="209"/>
                  </a:moveTo>
                  <a:lnTo>
                    <a:pt x="19" y="209"/>
                  </a:lnTo>
                  <a:lnTo>
                    <a:pt x="19" y="228"/>
                  </a:lnTo>
                  <a:lnTo>
                    <a:pt x="19" y="237"/>
                  </a:lnTo>
                  <a:lnTo>
                    <a:pt x="19" y="247"/>
                  </a:lnTo>
                  <a:lnTo>
                    <a:pt x="28" y="247"/>
                  </a:lnTo>
                  <a:lnTo>
                    <a:pt x="28" y="256"/>
                  </a:lnTo>
                  <a:lnTo>
                    <a:pt x="47" y="256"/>
                  </a:lnTo>
                  <a:lnTo>
                    <a:pt x="47" y="275"/>
                  </a:lnTo>
                  <a:lnTo>
                    <a:pt x="75" y="294"/>
                  </a:lnTo>
                  <a:lnTo>
                    <a:pt x="75" y="303"/>
                  </a:lnTo>
                  <a:lnTo>
                    <a:pt x="85" y="313"/>
                  </a:lnTo>
                  <a:lnTo>
                    <a:pt x="94" y="322"/>
                  </a:lnTo>
                  <a:lnTo>
                    <a:pt x="104" y="322"/>
                  </a:lnTo>
                  <a:lnTo>
                    <a:pt x="123" y="322"/>
                  </a:lnTo>
                  <a:lnTo>
                    <a:pt x="132" y="332"/>
                  </a:lnTo>
                  <a:lnTo>
                    <a:pt x="142" y="332"/>
                  </a:lnTo>
                  <a:lnTo>
                    <a:pt x="161" y="332"/>
                  </a:lnTo>
                  <a:lnTo>
                    <a:pt x="180" y="332"/>
                  </a:lnTo>
                  <a:lnTo>
                    <a:pt x="189" y="322"/>
                  </a:lnTo>
                  <a:lnTo>
                    <a:pt x="208" y="322"/>
                  </a:lnTo>
                  <a:lnTo>
                    <a:pt x="208" y="313"/>
                  </a:lnTo>
                  <a:lnTo>
                    <a:pt x="198" y="303"/>
                  </a:lnTo>
                  <a:lnTo>
                    <a:pt x="189" y="275"/>
                  </a:lnTo>
                  <a:lnTo>
                    <a:pt x="180" y="275"/>
                  </a:lnTo>
                  <a:lnTo>
                    <a:pt x="170" y="265"/>
                  </a:lnTo>
                  <a:lnTo>
                    <a:pt x="170" y="256"/>
                  </a:lnTo>
                  <a:lnTo>
                    <a:pt x="180" y="256"/>
                  </a:lnTo>
                  <a:lnTo>
                    <a:pt x="180" y="247"/>
                  </a:lnTo>
                  <a:lnTo>
                    <a:pt x="180" y="237"/>
                  </a:lnTo>
                  <a:lnTo>
                    <a:pt x="180" y="228"/>
                  </a:lnTo>
                  <a:lnTo>
                    <a:pt x="180" y="218"/>
                  </a:lnTo>
                  <a:lnTo>
                    <a:pt x="189" y="209"/>
                  </a:lnTo>
                  <a:lnTo>
                    <a:pt x="198" y="199"/>
                  </a:lnTo>
                  <a:lnTo>
                    <a:pt x="217" y="161"/>
                  </a:lnTo>
                  <a:lnTo>
                    <a:pt x="217" y="152"/>
                  </a:lnTo>
                  <a:lnTo>
                    <a:pt x="217" y="133"/>
                  </a:lnTo>
                  <a:lnTo>
                    <a:pt x="217" y="123"/>
                  </a:lnTo>
                  <a:lnTo>
                    <a:pt x="217" y="105"/>
                  </a:lnTo>
                  <a:lnTo>
                    <a:pt x="227" y="105"/>
                  </a:lnTo>
                  <a:lnTo>
                    <a:pt x="246" y="95"/>
                  </a:lnTo>
                  <a:lnTo>
                    <a:pt x="246" y="86"/>
                  </a:lnTo>
                  <a:lnTo>
                    <a:pt x="236" y="76"/>
                  </a:lnTo>
                  <a:lnTo>
                    <a:pt x="227" y="67"/>
                  </a:lnTo>
                  <a:lnTo>
                    <a:pt x="217" y="10"/>
                  </a:lnTo>
                  <a:lnTo>
                    <a:pt x="198" y="10"/>
                  </a:lnTo>
                  <a:lnTo>
                    <a:pt x="198" y="0"/>
                  </a:lnTo>
                  <a:lnTo>
                    <a:pt x="189" y="0"/>
                  </a:lnTo>
                  <a:lnTo>
                    <a:pt x="170" y="19"/>
                  </a:lnTo>
                  <a:lnTo>
                    <a:pt x="161" y="19"/>
                  </a:lnTo>
                  <a:lnTo>
                    <a:pt x="38" y="19"/>
                  </a:lnTo>
                  <a:lnTo>
                    <a:pt x="38" y="57"/>
                  </a:lnTo>
                  <a:lnTo>
                    <a:pt x="28" y="57"/>
                  </a:lnTo>
                  <a:lnTo>
                    <a:pt x="19" y="57"/>
                  </a:lnTo>
                  <a:lnTo>
                    <a:pt x="28" y="123"/>
                  </a:lnTo>
                  <a:lnTo>
                    <a:pt x="9" y="123"/>
                  </a:lnTo>
                  <a:lnTo>
                    <a:pt x="0" y="152"/>
                  </a:lnTo>
                  <a:lnTo>
                    <a:pt x="0" y="171"/>
                  </a:lnTo>
                  <a:lnTo>
                    <a:pt x="0" y="180"/>
                  </a:lnTo>
                  <a:lnTo>
                    <a:pt x="0" y="190"/>
                  </a:lnTo>
                  <a:lnTo>
                    <a:pt x="9" y="190"/>
                  </a:lnTo>
                  <a:lnTo>
                    <a:pt x="9" y="209"/>
                  </a:lnTo>
                  <a:lnTo>
                    <a:pt x="19" y="209"/>
                  </a:lnTo>
                  <a:lnTo>
                    <a:pt x="9" y="209"/>
                  </a:lnTo>
                  <a:lnTo>
                    <a:pt x="19" y="209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929" name="Freeform 79"/>
            <p:cNvSpPr>
              <a:spLocks/>
            </p:cNvSpPr>
            <p:nvPr/>
          </p:nvSpPr>
          <p:spPr bwMode="auto">
            <a:xfrm>
              <a:off x="3268" y="1952"/>
              <a:ext cx="152" cy="227"/>
            </a:xfrm>
            <a:custGeom>
              <a:avLst/>
              <a:gdLst>
                <a:gd name="T0" fmla="*/ 19 w 152"/>
                <a:gd name="T1" fmla="*/ 132 h 227"/>
                <a:gd name="T2" fmla="*/ 29 w 152"/>
                <a:gd name="T3" fmla="*/ 123 h 227"/>
                <a:gd name="T4" fmla="*/ 38 w 152"/>
                <a:gd name="T5" fmla="*/ 123 h 227"/>
                <a:gd name="T6" fmla="*/ 47 w 152"/>
                <a:gd name="T7" fmla="*/ 123 h 227"/>
                <a:gd name="T8" fmla="*/ 47 w 152"/>
                <a:gd name="T9" fmla="*/ 123 h 227"/>
                <a:gd name="T10" fmla="*/ 57 w 152"/>
                <a:gd name="T11" fmla="*/ 123 h 227"/>
                <a:gd name="T12" fmla="*/ 57 w 152"/>
                <a:gd name="T13" fmla="*/ 123 h 227"/>
                <a:gd name="T14" fmla="*/ 66 w 152"/>
                <a:gd name="T15" fmla="*/ 113 h 227"/>
                <a:gd name="T16" fmla="*/ 76 w 152"/>
                <a:gd name="T17" fmla="*/ 85 h 227"/>
                <a:gd name="T18" fmla="*/ 95 w 152"/>
                <a:gd name="T19" fmla="*/ 66 h 227"/>
                <a:gd name="T20" fmla="*/ 95 w 152"/>
                <a:gd name="T21" fmla="*/ 66 h 227"/>
                <a:gd name="T22" fmla="*/ 66 w 152"/>
                <a:gd name="T23" fmla="*/ 66 h 227"/>
                <a:gd name="T24" fmla="*/ 19 w 152"/>
                <a:gd name="T25" fmla="*/ 38 h 227"/>
                <a:gd name="T26" fmla="*/ 19 w 152"/>
                <a:gd name="T27" fmla="*/ 19 h 227"/>
                <a:gd name="T28" fmla="*/ 19 w 152"/>
                <a:gd name="T29" fmla="*/ 19 h 227"/>
                <a:gd name="T30" fmla="*/ 29 w 152"/>
                <a:gd name="T31" fmla="*/ 0 h 227"/>
                <a:gd name="T32" fmla="*/ 29 w 152"/>
                <a:gd name="T33" fmla="*/ 9 h 227"/>
                <a:gd name="T34" fmla="*/ 29 w 152"/>
                <a:gd name="T35" fmla="*/ 9 h 227"/>
                <a:gd name="T36" fmla="*/ 38 w 152"/>
                <a:gd name="T37" fmla="*/ 28 h 227"/>
                <a:gd name="T38" fmla="*/ 47 w 152"/>
                <a:gd name="T39" fmla="*/ 28 h 227"/>
                <a:gd name="T40" fmla="*/ 47 w 152"/>
                <a:gd name="T41" fmla="*/ 28 h 227"/>
                <a:gd name="T42" fmla="*/ 57 w 152"/>
                <a:gd name="T43" fmla="*/ 19 h 227"/>
                <a:gd name="T44" fmla="*/ 66 w 152"/>
                <a:gd name="T45" fmla="*/ 19 h 227"/>
                <a:gd name="T46" fmla="*/ 76 w 152"/>
                <a:gd name="T47" fmla="*/ 19 h 227"/>
                <a:gd name="T48" fmla="*/ 85 w 152"/>
                <a:gd name="T49" fmla="*/ 19 h 227"/>
                <a:gd name="T50" fmla="*/ 114 w 152"/>
                <a:gd name="T51" fmla="*/ 9 h 227"/>
                <a:gd name="T52" fmla="*/ 123 w 152"/>
                <a:gd name="T53" fmla="*/ 9 h 227"/>
                <a:gd name="T54" fmla="*/ 142 w 152"/>
                <a:gd name="T55" fmla="*/ 0 h 227"/>
                <a:gd name="T56" fmla="*/ 142 w 152"/>
                <a:gd name="T57" fmla="*/ 0 h 227"/>
                <a:gd name="T58" fmla="*/ 152 w 152"/>
                <a:gd name="T59" fmla="*/ 0 h 227"/>
                <a:gd name="T60" fmla="*/ 152 w 152"/>
                <a:gd name="T61" fmla="*/ 0 h 227"/>
                <a:gd name="T62" fmla="*/ 152 w 152"/>
                <a:gd name="T63" fmla="*/ 0 h 227"/>
                <a:gd name="T64" fmla="*/ 152 w 152"/>
                <a:gd name="T65" fmla="*/ 9 h 227"/>
                <a:gd name="T66" fmla="*/ 152 w 152"/>
                <a:gd name="T67" fmla="*/ 9 h 227"/>
                <a:gd name="T68" fmla="*/ 152 w 152"/>
                <a:gd name="T69" fmla="*/ 28 h 227"/>
                <a:gd name="T70" fmla="*/ 152 w 152"/>
                <a:gd name="T71" fmla="*/ 28 h 227"/>
                <a:gd name="T72" fmla="*/ 133 w 152"/>
                <a:gd name="T73" fmla="*/ 66 h 227"/>
                <a:gd name="T74" fmla="*/ 114 w 152"/>
                <a:gd name="T75" fmla="*/ 113 h 227"/>
                <a:gd name="T76" fmla="*/ 76 w 152"/>
                <a:gd name="T77" fmla="*/ 161 h 227"/>
                <a:gd name="T78" fmla="*/ 19 w 152"/>
                <a:gd name="T79" fmla="*/ 199 h 227"/>
                <a:gd name="T80" fmla="*/ 10 w 152"/>
                <a:gd name="T81" fmla="*/ 227 h 227"/>
                <a:gd name="T82" fmla="*/ 10 w 152"/>
                <a:gd name="T83" fmla="*/ 227 h 227"/>
                <a:gd name="T84" fmla="*/ 0 w 152"/>
                <a:gd name="T85" fmla="*/ 227 h 227"/>
                <a:gd name="T86" fmla="*/ 0 w 152"/>
                <a:gd name="T87" fmla="*/ 227 h 227"/>
                <a:gd name="T88" fmla="*/ 0 w 152"/>
                <a:gd name="T89" fmla="*/ 227 h 227"/>
                <a:gd name="T90" fmla="*/ 0 w 152"/>
                <a:gd name="T91" fmla="*/ 161 h 227"/>
                <a:gd name="T92" fmla="*/ 0 w 152"/>
                <a:gd name="T93" fmla="*/ 161 h 227"/>
                <a:gd name="T94" fmla="*/ 10 w 152"/>
                <a:gd name="T95" fmla="*/ 142 h 227"/>
                <a:gd name="T96" fmla="*/ 10 w 152"/>
                <a:gd name="T97" fmla="*/ 142 h 227"/>
                <a:gd name="T98" fmla="*/ 19 w 152"/>
                <a:gd name="T99" fmla="*/ 132 h 22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52"/>
                <a:gd name="T151" fmla="*/ 0 h 227"/>
                <a:gd name="T152" fmla="*/ 152 w 152"/>
                <a:gd name="T153" fmla="*/ 227 h 22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52" h="227">
                  <a:moveTo>
                    <a:pt x="19" y="132"/>
                  </a:moveTo>
                  <a:lnTo>
                    <a:pt x="29" y="123"/>
                  </a:lnTo>
                  <a:lnTo>
                    <a:pt x="38" y="123"/>
                  </a:lnTo>
                  <a:lnTo>
                    <a:pt x="47" y="123"/>
                  </a:lnTo>
                  <a:lnTo>
                    <a:pt x="57" y="123"/>
                  </a:lnTo>
                  <a:lnTo>
                    <a:pt x="66" y="113"/>
                  </a:lnTo>
                  <a:lnTo>
                    <a:pt x="76" y="85"/>
                  </a:lnTo>
                  <a:lnTo>
                    <a:pt x="95" y="66"/>
                  </a:lnTo>
                  <a:lnTo>
                    <a:pt x="66" y="66"/>
                  </a:lnTo>
                  <a:lnTo>
                    <a:pt x="19" y="38"/>
                  </a:lnTo>
                  <a:lnTo>
                    <a:pt x="19" y="19"/>
                  </a:lnTo>
                  <a:lnTo>
                    <a:pt x="29" y="0"/>
                  </a:lnTo>
                  <a:lnTo>
                    <a:pt x="29" y="9"/>
                  </a:lnTo>
                  <a:lnTo>
                    <a:pt x="38" y="28"/>
                  </a:lnTo>
                  <a:lnTo>
                    <a:pt x="47" y="28"/>
                  </a:lnTo>
                  <a:lnTo>
                    <a:pt x="57" y="19"/>
                  </a:lnTo>
                  <a:lnTo>
                    <a:pt x="66" y="19"/>
                  </a:lnTo>
                  <a:lnTo>
                    <a:pt x="76" y="19"/>
                  </a:lnTo>
                  <a:lnTo>
                    <a:pt x="85" y="19"/>
                  </a:lnTo>
                  <a:lnTo>
                    <a:pt x="114" y="9"/>
                  </a:lnTo>
                  <a:lnTo>
                    <a:pt x="123" y="9"/>
                  </a:lnTo>
                  <a:lnTo>
                    <a:pt x="142" y="0"/>
                  </a:lnTo>
                  <a:lnTo>
                    <a:pt x="152" y="0"/>
                  </a:lnTo>
                  <a:lnTo>
                    <a:pt x="152" y="9"/>
                  </a:lnTo>
                  <a:lnTo>
                    <a:pt x="152" y="28"/>
                  </a:lnTo>
                  <a:lnTo>
                    <a:pt x="133" y="66"/>
                  </a:lnTo>
                  <a:lnTo>
                    <a:pt x="114" y="113"/>
                  </a:lnTo>
                  <a:lnTo>
                    <a:pt x="76" y="161"/>
                  </a:lnTo>
                  <a:lnTo>
                    <a:pt x="19" y="199"/>
                  </a:lnTo>
                  <a:lnTo>
                    <a:pt x="10" y="227"/>
                  </a:lnTo>
                  <a:lnTo>
                    <a:pt x="0" y="227"/>
                  </a:lnTo>
                  <a:lnTo>
                    <a:pt x="0" y="161"/>
                  </a:lnTo>
                  <a:lnTo>
                    <a:pt x="10" y="142"/>
                  </a:lnTo>
                  <a:lnTo>
                    <a:pt x="19" y="132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930" name="Freeform 80"/>
            <p:cNvSpPr>
              <a:spLocks/>
            </p:cNvSpPr>
            <p:nvPr/>
          </p:nvSpPr>
          <p:spPr bwMode="auto">
            <a:xfrm>
              <a:off x="3155" y="2084"/>
              <a:ext cx="123" cy="161"/>
            </a:xfrm>
            <a:custGeom>
              <a:avLst/>
              <a:gdLst>
                <a:gd name="T0" fmla="*/ 104 w 123"/>
                <a:gd name="T1" fmla="*/ 0 h 161"/>
                <a:gd name="T2" fmla="*/ 94 w 123"/>
                <a:gd name="T3" fmla="*/ 0 h 161"/>
                <a:gd name="T4" fmla="*/ 85 w 123"/>
                <a:gd name="T5" fmla="*/ 19 h 161"/>
                <a:gd name="T6" fmla="*/ 75 w 123"/>
                <a:gd name="T7" fmla="*/ 19 h 161"/>
                <a:gd name="T8" fmla="*/ 47 w 123"/>
                <a:gd name="T9" fmla="*/ 0 h 161"/>
                <a:gd name="T10" fmla="*/ 28 w 123"/>
                <a:gd name="T11" fmla="*/ 0 h 161"/>
                <a:gd name="T12" fmla="*/ 9 w 123"/>
                <a:gd name="T13" fmla="*/ 0 h 161"/>
                <a:gd name="T14" fmla="*/ 9 w 123"/>
                <a:gd name="T15" fmla="*/ 0 h 161"/>
                <a:gd name="T16" fmla="*/ 0 w 123"/>
                <a:gd name="T17" fmla="*/ 0 h 161"/>
                <a:gd name="T18" fmla="*/ 0 w 123"/>
                <a:gd name="T19" fmla="*/ 0 h 161"/>
                <a:gd name="T20" fmla="*/ 9 w 123"/>
                <a:gd name="T21" fmla="*/ 10 h 161"/>
                <a:gd name="T22" fmla="*/ 9 w 123"/>
                <a:gd name="T23" fmla="*/ 19 h 161"/>
                <a:gd name="T24" fmla="*/ 18 w 123"/>
                <a:gd name="T25" fmla="*/ 29 h 161"/>
                <a:gd name="T26" fmla="*/ 18 w 123"/>
                <a:gd name="T27" fmla="*/ 38 h 161"/>
                <a:gd name="T28" fmla="*/ 18 w 123"/>
                <a:gd name="T29" fmla="*/ 38 h 161"/>
                <a:gd name="T30" fmla="*/ 18 w 123"/>
                <a:gd name="T31" fmla="*/ 48 h 161"/>
                <a:gd name="T32" fmla="*/ 18 w 123"/>
                <a:gd name="T33" fmla="*/ 48 h 161"/>
                <a:gd name="T34" fmla="*/ 0 w 123"/>
                <a:gd name="T35" fmla="*/ 67 h 161"/>
                <a:gd name="T36" fmla="*/ 0 w 123"/>
                <a:gd name="T37" fmla="*/ 67 h 161"/>
                <a:gd name="T38" fmla="*/ 0 w 123"/>
                <a:gd name="T39" fmla="*/ 95 h 161"/>
                <a:gd name="T40" fmla="*/ 0 w 123"/>
                <a:gd name="T41" fmla="*/ 95 h 161"/>
                <a:gd name="T42" fmla="*/ 56 w 123"/>
                <a:gd name="T43" fmla="*/ 133 h 161"/>
                <a:gd name="T44" fmla="*/ 56 w 123"/>
                <a:gd name="T45" fmla="*/ 133 h 161"/>
                <a:gd name="T46" fmla="*/ 56 w 123"/>
                <a:gd name="T47" fmla="*/ 142 h 161"/>
                <a:gd name="T48" fmla="*/ 56 w 123"/>
                <a:gd name="T49" fmla="*/ 142 h 161"/>
                <a:gd name="T50" fmla="*/ 85 w 123"/>
                <a:gd name="T51" fmla="*/ 161 h 161"/>
                <a:gd name="T52" fmla="*/ 85 w 123"/>
                <a:gd name="T53" fmla="*/ 161 h 161"/>
                <a:gd name="T54" fmla="*/ 85 w 123"/>
                <a:gd name="T55" fmla="*/ 152 h 161"/>
                <a:gd name="T56" fmla="*/ 104 w 123"/>
                <a:gd name="T57" fmla="*/ 123 h 161"/>
                <a:gd name="T58" fmla="*/ 104 w 123"/>
                <a:gd name="T59" fmla="*/ 114 h 161"/>
                <a:gd name="T60" fmla="*/ 123 w 123"/>
                <a:gd name="T61" fmla="*/ 95 h 161"/>
                <a:gd name="T62" fmla="*/ 123 w 123"/>
                <a:gd name="T63" fmla="*/ 95 h 161"/>
                <a:gd name="T64" fmla="*/ 113 w 123"/>
                <a:gd name="T65" fmla="*/ 95 h 161"/>
                <a:gd name="T66" fmla="*/ 113 w 123"/>
                <a:gd name="T67" fmla="*/ 95 h 161"/>
                <a:gd name="T68" fmla="*/ 113 w 123"/>
                <a:gd name="T69" fmla="*/ 95 h 161"/>
                <a:gd name="T70" fmla="*/ 113 w 123"/>
                <a:gd name="T71" fmla="*/ 29 h 161"/>
                <a:gd name="T72" fmla="*/ 113 w 123"/>
                <a:gd name="T73" fmla="*/ 29 h 161"/>
                <a:gd name="T74" fmla="*/ 113 w 123"/>
                <a:gd name="T75" fmla="*/ 10 h 161"/>
                <a:gd name="T76" fmla="*/ 123 w 123"/>
                <a:gd name="T77" fmla="*/ 10 h 161"/>
                <a:gd name="T78" fmla="*/ 123 w 123"/>
                <a:gd name="T79" fmla="*/ 10 h 161"/>
                <a:gd name="T80" fmla="*/ 113 w 123"/>
                <a:gd name="T81" fmla="*/ 10 h 161"/>
                <a:gd name="T82" fmla="*/ 104 w 123"/>
                <a:gd name="T83" fmla="*/ 0 h 16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23"/>
                <a:gd name="T127" fmla="*/ 0 h 161"/>
                <a:gd name="T128" fmla="*/ 123 w 123"/>
                <a:gd name="T129" fmla="*/ 161 h 16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23" h="161">
                  <a:moveTo>
                    <a:pt x="104" y="0"/>
                  </a:moveTo>
                  <a:lnTo>
                    <a:pt x="94" y="0"/>
                  </a:lnTo>
                  <a:lnTo>
                    <a:pt x="85" y="19"/>
                  </a:lnTo>
                  <a:lnTo>
                    <a:pt x="75" y="19"/>
                  </a:lnTo>
                  <a:lnTo>
                    <a:pt x="47" y="0"/>
                  </a:lnTo>
                  <a:lnTo>
                    <a:pt x="28" y="0"/>
                  </a:lnTo>
                  <a:lnTo>
                    <a:pt x="9" y="0"/>
                  </a:lnTo>
                  <a:lnTo>
                    <a:pt x="0" y="0"/>
                  </a:lnTo>
                  <a:lnTo>
                    <a:pt x="9" y="10"/>
                  </a:lnTo>
                  <a:lnTo>
                    <a:pt x="9" y="19"/>
                  </a:lnTo>
                  <a:lnTo>
                    <a:pt x="18" y="29"/>
                  </a:lnTo>
                  <a:lnTo>
                    <a:pt x="18" y="38"/>
                  </a:lnTo>
                  <a:lnTo>
                    <a:pt x="18" y="48"/>
                  </a:lnTo>
                  <a:lnTo>
                    <a:pt x="0" y="67"/>
                  </a:lnTo>
                  <a:lnTo>
                    <a:pt x="0" y="95"/>
                  </a:lnTo>
                  <a:lnTo>
                    <a:pt x="56" y="133"/>
                  </a:lnTo>
                  <a:lnTo>
                    <a:pt x="56" y="142"/>
                  </a:lnTo>
                  <a:lnTo>
                    <a:pt x="85" y="161"/>
                  </a:lnTo>
                  <a:lnTo>
                    <a:pt x="85" y="152"/>
                  </a:lnTo>
                  <a:lnTo>
                    <a:pt x="104" y="123"/>
                  </a:lnTo>
                  <a:lnTo>
                    <a:pt x="104" y="114"/>
                  </a:lnTo>
                  <a:lnTo>
                    <a:pt x="123" y="95"/>
                  </a:lnTo>
                  <a:lnTo>
                    <a:pt x="113" y="95"/>
                  </a:lnTo>
                  <a:lnTo>
                    <a:pt x="113" y="29"/>
                  </a:lnTo>
                  <a:lnTo>
                    <a:pt x="113" y="10"/>
                  </a:lnTo>
                  <a:lnTo>
                    <a:pt x="123" y="10"/>
                  </a:lnTo>
                  <a:lnTo>
                    <a:pt x="113" y="10"/>
                  </a:lnTo>
                  <a:lnTo>
                    <a:pt x="104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931" name="Freeform 81"/>
            <p:cNvSpPr>
              <a:spLocks/>
            </p:cNvSpPr>
            <p:nvPr/>
          </p:nvSpPr>
          <p:spPr bwMode="auto">
            <a:xfrm>
              <a:off x="3088" y="2084"/>
              <a:ext cx="85" cy="104"/>
            </a:xfrm>
            <a:custGeom>
              <a:avLst/>
              <a:gdLst>
                <a:gd name="T0" fmla="*/ 67 w 85"/>
                <a:gd name="T1" fmla="*/ 0 h 104"/>
                <a:gd name="T2" fmla="*/ 67 w 85"/>
                <a:gd name="T3" fmla="*/ 0 h 104"/>
                <a:gd name="T4" fmla="*/ 76 w 85"/>
                <a:gd name="T5" fmla="*/ 10 h 104"/>
                <a:gd name="T6" fmla="*/ 76 w 85"/>
                <a:gd name="T7" fmla="*/ 19 h 104"/>
                <a:gd name="T8" fmla="*/ 85 w 85"/>
                <a:gd name="T9" fmla="*/ 29 h 104"/>
                <a:gd name="T10" fmla="*/ 85 w 85"/>
                <a:gd name="T11" fmla="*/ 38 h 104"/>
                <a:gd name="T12" fmla="*/ 85 w 85"/>
                <a:gd name="T13" fmla="*/ 38 h 104"/>
                <a:gd name="T14" fmla="*/ 85 w 85"/>
                <a:gd name="T15" fmla="*/ 48 h 104"/>
                <a:gd name="T16" fmla="*/ 85 w 85"/>
                <a:gd name="T17" fmla="*/ 48 h 104"/>
                <a:gd name="T18" fmla="*/ 67 w 85"/>
                <a:gd name="T19" fmla="*/ 67 h 104"/>
                <a:gd name="T20" fmla="*/ 67 w 85"/>
                <a:gd name="T21" fmla="*/ 67 h 104"/>
                <a:gd name="T22" fmla="*/ 67 w 85"/>
                <a:gd name="T23" fmla="*/ 95 h 104"/>
                <a:gd name="T24" fmla="*/ 67 w 85"/>
                <a:gd name="T25" fmla="*/ 95 h 104"/>
                <a:gd name="T26" fmla="*/ 19 w 85"/>
                <a:gd name="T27" fmla="*/ 95 h 104"/>
                <a:gd name="T28" fmla="*/ 19 w 85"/>
                <a:gd name="T29" fmla="*/ 95 h 104"/>
                <a:gd name="T30" fmla="*/ 10 w 85"/>
                <a:gd name="T31" fmla="*/ 95 h 104"/>
                <a:gd name="T32" fmla="*/ 10 w 85"/>
                <a:gd name="T33" fmla="*/ 104 h 104"/>
                <a:gd name="T34" fmla="*/ 10 w 85"/>
                <a:gd name="T35" fmla="*/ 104 h 104"/>
                <a:gd name="T36" fmla="*/ 0 w 85"/>
                <a:gd name="T37" fmla="*/ 104 h 104"/>
                <a:gd name="T38" fmla="*/ 0 w 85"/>
                <a:gd name="T39" fmla="*/ 104 h 104"/>
                <a:gd name="T40" fmla="*/ 0 w 85"/>
                <a:gd name="T41" fmla="*/ 76 h 104"/>
                <a:gd name="T42" fmla="*/ 10 w 85"/>
                <a:gd name="T43" fmla="*/ 76 h 104"/>
                <a:gd name="T44" fmla="*/ 19 w 85"/>
                <a:gd name="T45" fmla="*/ 48 h 104"/>
                <a:gd name="T46" fmla="*/ 29 w 85"/>
                <a:gd name="T47" fmla="*/ 48 h 104"/>
                <a:gd name="T48" fmla="*/ 29 w 85"/>
                <a:gd name="T49" fmla="*/ 48 h 104"/>
                <a:gd name="T50" fmla="*/ 29 w 85"/>
                <a:gd name="T51" fmla="*/ 38 h 104"/>
                <a:gd name="T52" fmla="*/ 19 w 85"/>
                <a:gd name="T53" fmla="*/ 29 h 104"/>
                <a:gd name="T54" fmla="*/ 19 w 85"/>
                <a:gd name="T55" fmla="*/ 19 h 104"/>
                <a:gd name="T56" fmla="*/ 19 w 85"/>
                <a:gd name="T57" fmla="*/ 10 h 104"/>
                <a:gd name="T58" fmla="*/ 29 w 85"/>
                <a:gd name="T59" fmla="*/ 10 h 104"/>
                <a:gd name="T60" fmla="*/ 48 w 85"/>
                <a:gd name="T61" fmla="*/ 10 h 104"/>
                <a:gd name="T62" fmla="*/ 67 w 85"/>
                <a:gd name="T63" fmla="*/ 10 h 104"/>
                <a:gd name="T64" fmla="*/ 67 w 85"/>
                <a:gd name="T65" fmla="*/ 0 h 104"/>
                <a:gd name="T66" fmla="*/ 76 w 85"/>
                <a:gd name="T67" fmla="*/ 0 h 104"/>
                <a:gd name="T68" fmla="*/ 76 w 85"/>
                <a:gd name="T69" fmla="*/ 0 h 104"/>
                <a:gd name="T70" fmla="*/ 67 w 85"/>
                <a:gd name="T71" fmla="*/ 0 h 10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85"/>
                <a:gd name="T109" fmla="*/ 0 h 104"/>
                <a:gd name="T110" fmla="*/ 85 w 85"/>
                <a:gd name="T111" fmla="*/ 104 h 10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85" h="104">
                  <a:moveTo>
                    <a:pt x="67" y="0"/>
                  </a:moveTo>
                  <a:lnTo>
                    <a:pt x="67" y="0"/>
                  </a:lnTo>
                  <a:lnTo>
                    <a:pt x="76" y="10"/>
                  </a:lnTo>
                  <a:lnTo>
                    <a:pt x="76" y="19"/>
                  </a:lnTo>
                  <a:lnTo>
                    <a:pt x="85" y="29"/>
                  </a:lnTo>
                  <a:lnTo>
                    <a:pt x="85" y="38"/>
                  </a:lnTo>
                  <a:lnTo>
                    <a:pt x="85" y="48"/>
                  </a:lnTo>
                  <a:lnTo>
                    <a:pt x="67" y="67"/>
                  </a:lnTo>
                  <a:lnTo>
                    <a:pt x="67" y="95"/>
                  </a:lnTo>
                  <a:lnTo>
                    <a:pt x="19" y="95"/>
                  </a:lnTo>
                  <a:lnTo>
                    <a:pt x="10" y="95"/>
                  </a:lnTo>
                  <a:lnTo>
                    <a:pt x="10" y="104"/>
                  </a:lnTo>
                  <a:lnTo>
                    <a:pt x="0" y="104"/>
                  </a:lnTo>
                  <a:lnTo>
                    <a:pt x="0" y="76"/>
                  </a:lnTo>
                  <a:lnTo>
                    <a:pt x="10" y="76"/>
                  </a:lnTo>
                  <a:lnTo>
                    <a:pt x="19" y="48"/>
                  </a:lnTo>
                  <a:lnTo>
                    <a:pt x="29" y="48"/>
                  </a:lnTo>
                  <a:lnTo>
                    <a:pt x="29" y="38"/>
                  </a:lnTo>
                  <a:lnTo>
                    <a:pt x="19" y="29"/>
                  </a:lnTo>
                  <a:lnTo>
                    <a:pt x="19" y="19"/>
                  </a:lnTo>
                  <a:lnTo>
                    <a:pt x="19" y="10"/>
                  </a:lnTo>
                  <a:lnTo>
                    <a:pt x="29" y="10"/>
                  </a:lnTo>
                  <a:lnTo>
                    <a:pt x="48" y="10"/>
                  </a:lnTo>
                  <a:lnTo>
                    <a:pt x="67" y="10"/>
                  </a:lnTo>
                  <a:lnTo>
                    <a:pt x="67" y="0"/>
                  </a:lnTo>
                  <a:lnTo>
                    <a:pt x="76" y="0"/>
                  </a:lnTo>
                  <a:lnTo>
                    <a:pt x="67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932" name="Freeform 82"/>
            <p:cNvSpPr>
              <a:spLocks/>
            </p:cNvSpPr>
            <p:nvPr/>
          </p:nvSpPr>
          <p:spPr bwMode="auto">
            <a:xfrm>
              <a:off x="3088" y="2179"/>
              <a:ext cx="171" cy="180"/>
            </a:xfrm>
            <a:custGeom>
              <a:avLst/>
              <a:gdLst>
                <a:gd name="T0" fmla="*/ 67 w 171"/>
                <a:gd name="T1" fmla="*/ 0 h 180"/>
                <a:gd name="T2" fmla="*/ 67 w 171"/>
                <a:gd name="T3" fmla="*/ 0 h 180"/>
                <a:gd name="T4" fmla="*/ 123 w 171"/>
                <a:gd name="T5" fmla="*/ 38 h 180"/>
                <a:gd name="T6" fmla="*/ 123 w 171"/>
                <a:gd name="T7" fmla="*/ 38 h 180"/>
                <a:gd name="T8" fmla="*/ 123 w 171"/>
                <a:gd name="T9" fmla="*/ 47 h 180"/>
                <a:gd name="T10" fmla="*/ 123 w 171"/>
                <a:gd name="T11" fmla="*/ 47 h 180"/>
                <a:gd name="T12" fmla="*/ 152 w 171"/>
                <a:gd name="T13" fmla="*/ 66 h 180"/>
                <a:gd name="T14" fmla="*/ 152 w 171"/>
                <a:gd name="T15" fmla="*/ 66 h 180"/>
                <a:gd name="T16" fmla="*/ 152 w 171"/>
                <a:gd name="T17" fmla="*/ 66 h 180"/>
                <a:gd name="T18" fmla="*/ 142 w 171"/>
                <a:gd name="T19" fmla="*/ 85 h 180"/>
                <a:gd name="T20" fmla="*/ 142 w 171"/>
                <a:gd name="T21" fmla="*/ 95 h 180"/>
                <a:gd name="T22" fmla="*/ 152 w 171"/>
                <a:gd name="T23" fmla="*/ 104 h 180"/>
                <a:gd name="T24" fmla="*/ 152 w 171"/>
                <a:gd name="T25" fmla="*/ 104 h 180"/>
                <a:gd name="T26" fmla="*/ 152 w 171"/>
                <a:gd name="T27" fmla="*/ 132 h 180"/>
                <a:gd name="T28" fmla="*/ 161 w 171"/>
                <a:gd name="T29" fmla="*/ 161 h 180"/>
                <a:gd name="T30" fmla="*/ 171 w 171"/>
                <a:gd name="T31" fmla="*/ 161 h 180"/>
                <a:gd name="T32" fmla="*/ 171 w 171"/>
                <a:gd name="T33" fmla="*/ 161 h 180"/>
                <a:gd name="T34" fmla="*/ 161 w 171"/>
                <a:gd name="T35" fmla="*/ 161 h 180"/>
                <a:gd name="T36" fmla="*/ 152 w 171"/>
                <a:gd name="T37" fmla="*/ 170 h 180"/>
                <a:gd name="T38" fmla="*/ 142 w 171"/>
                <a:gd name="T39" fmla="*/ 170 h 180"/>
                <a:gd name="T40" fmla="*/ 123 w 171"/>
                <a:gd name="T41" fmla="*/ 180 h 180"/>
                <a:gd name="T42" fmla="*/ 123 w 171"/>
                <a:gd name="T43" fmla="*/ 180 h 180"/>
                <a:gd name="T44" fmla="*/ 123 w 171"/>
                <a:gd name="T45" fmla="*/ 180 h 180"/>
                <a:gd name="T46" fmla="*/ 114 w 171"/>
                <a:gd name="T47" fmla="*/ 180 h 180"/>
                <a:gd name="T48" fmla="*/ 104 w 171"/>
                <a:gd name="T49" fmla="*/ 180 h 180"/>
                <a:gd name="T50" fmla="*/ 85 w 171"/>
                <a:gd name="T51" fmla="*/ 180 h 180"/>
                <a:gd name="T52" fmla="*/ 76 w 171"/>
                <a:gd name="T53" fmla="*/ 180 h 180"/>
                <a:gd name="T54" fmla="*/ 76 w 171"/>
                <a:gd name="T55" fmla="*/ 180 h 180"/>
                <a:gd name="T56" fmla="*/ 76 w 171"/>
                <a:gd name="T57" fmla="*/ 161 h 180"/>
                <a:gd name="T58" fmla="*/ 76 w 171"/>
                <a:gd name="T59" fmla="*/ 161 h 180"/>
                <a:gd name="T60" fmla="*/ 76 w 171"/>
                <a:gd name="T61" fmla="*/ 151 h 180"/>
                <a:gd name="T62" fmla="*/ 67 w 171"/>
                <a:gd name="T63" fmla="*/ 151 h 180"/>
                <a:gd name="T64" fmla="*/ 67 w 171"/>
                <a:gd name="T65" fmla="*/ 151 h 180"/>
                <a:gd name="T66" fmla="*/ 57 w 171"/>
                <a:gd name="T67" fmla="*/ 151 h 180"/>
                <a:gd name="T68" fmla="*/ 48 w 171"/>
                <a:gd name="T69" fmla="*/ 142 h 180"/>
                <a:gd name="T70" fmla="*/ 38 w 171"/>
                <a:gd name="T71" fmla="*/ 132 h 180"/>
                <a:gd name="T72" fmla="*/ 19 w 171"/>
                <a:gd name="T73" fmla="*/ 123 h 180"/>
                <a:gd name="T74" fmla="*/ 19 w 171"/>
                <a:gd name="T75" fmla="*/ 123 h 180"/>
                <a:gd name="T76" fmla="*/ 19 w 171"/>
                <a:gd name="T77" fmla="*/ 114 h 180"/>
                <a:gd name="T78" fmla="*/ 10 w 171"/>
                <a:gd name="T79" fmla="*/ 95 h 180"/>
                <a:gd name="T80" fmla="*/ 0 w 171"/>
                <a:gd name="T81" fmla="*/ 85 h 180"/>
                <a:gd name="T82" fmla="*/ 0 w 171"/>
                <a:gd name="T83" fmla="*/ 76 h 180"/>
                <a:gd name="T84" fmla="*/ 0 w 171"/>
                <a:gd name="T85" fmla="*/ 57 h 180"/>
                <a:gd name="T86" fmla="*/ 19 w 171"/>
                <a:gd name="T87" fmla="*/ 38 h 180"/>
                <a:gd name="T88" fmla="*/ 19 w 171"/>
                <a:gd name="T89" fmla="*/ 38 h 180"/>
                <a:gd name="T90" fmla="*/ 19 w 171"/>
                <a:gd name="T91" fmla="*/ 38 h 180"/>
                <a:gd name="T92" fmla="*/ 19 w 171"/>
                <a:gd name="T93" fmla="*/ 28 h 180"/>
                <a:gd name="T94" fmla="*/ 19 w 171"/>
                <a:gd name="T95" fmla="*/ 19 h 180"/>
                <a:gd name="T96" fmla="*/ 19 w 171"/>
                <a:gd name="T97" fmla="*/ 19 h 180"/>
                <a:gd name="T98" fmla="*/ 19 w 171"/>
                <a:gd name="T99" fmla="*/ 19 h 180"/>
                <a:gd name="T100" fmla="*/ 19 w 171"/>
                <a:gd name="T101" fmla="*/ 0 h 180"/>
                <a:gd name="T102" fmla="*/ 19 w 171"/>
                <a:gd name="T103" fmla="*/ 0 h 180"/>
                <a:gd name="T104" fmla="*/ 19 w 171"/>
                <a:gd name="T105" fmla="*/ 0 h 180"/>
                <a:gd name="T106" fmla="*/ 67 w 171"/>
                <a:gd name="T107" fmla="*/ 0 h 18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71"/>
                <a:gd name="T163" fmla="*/ 0 h 180"/>
                <a:gd name="T164" fmla="*/ 171 w 171"/>
                <a:gd name="T165" fmla="*/ 180 h 18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71" h="180">
                  <a:moveTo>
                    <a:pt x="67" y="0"/>
                  </a:moveTo>
                  <a:lnTo>
                    <a:pt x="67" y="0"/>
                  </a:lnTo>
                  <a:lnTo>
                    <a:pt x="123" y="38"/>
                  </a:lnTo>
                  <a:lnTo>
                    <a:pt x="123" y="47"/>
                  </a:lnTo>
                  <a:lnTo>
                    <a:pt x="152" y="66"/>
                  </a:lnTo>
                  <a:lnTo>
                    <a:pt x="142" y="85"/>
                  </a:lnTo>
                  <a:lnTo>
                    <a:pt x="142" y="95"/>
                  </a:lnTo>
                  <a:lnTo>
                    <a:pt x="152" y="104"/>
                  </a:lnTo>
                  <a:lnTo>
                    <a:pt x="152" y="132"/>
                  </a:lnTo>
                  <a:lnTo>
                    <a:pt x="161" y="161"/>
                  </a:lnTo>
                  <a:lnTo>
                    <a:pt x="171" y="161"/>
                  </a:lnTo>
                  <a:lnTo>
                    <a:pt x="161" y="161"/>
                  </a:lnTo>
                  <a:lnTo>
                    <a:pt x="152" y="170"/>
                  </a:lnTo>
                  <a:lnTo>
                    <a:pt x="142" y="170"/>
                  </a:lnTo>
                  <a:lnTo>
                    <a:pt x="123" y="180"/>
                  </a:lnTo>
                  <a:lnTo>
                    <a:pt x="114" y="180"/>
                  </a:lnTo>
                  <a:lnTo>
                    <a:pt x="104" y="180"/>
                  </a:lnTo>
                  <a:lnTo>
                    <a:pt x="85" y="180"/>
                  </a:lnTo>
                  <a:lnTo>
                    <a:pt x="76" y="180"/>
                  </a:lnTo>
                  <a:lnTo>
                    <a:pt x="76" y="161"/>
                  </a:lnTo>
                  <a:lnTo>
                    <a:pt x="76" y="151"/>
                  </a:lnTo>
                  <a:lnTo>
                    <a:pt x="67" y="151"/>
                  </a:lnTo>
                  <a:lnTo>
                    <a:pt x="57" y="151"/>
                  </a:lnTo>
                  <a:lnTo>
                    <a:pt x="48" y="142"/>
                  </a:lnTo>
                  <a:lnTo>
                    <a:pt x="38" y="132"/>
                  </a:lnTo>
                  <a:lnTo>
                    <a:pt x="19" y="123"/>
                  </a:lnTo>
                  <a:lnTo>
                    <a:pt x="19" y="114"/>
                  </a:lnTo>
                  <a:lnTo>
                    <a:pt x="10" y="95"/>
                  </a:lnTo>
                  <a:lnTo>
                    <a:pt x="0" y="85"/>
                  </a:lnTo>
                  <a:lnTo>
                    <a:pt x="0" y="76"/>
                  </a:lnTo>
                  <a:lnTo>
                    <a:pt x="0" y="57"/>
                  </a:lnTo>
                  <a:lnTo>
                    <a:pt x="19" y="38"/>
                  </a:lnTo>
                  <a:lnTo>
                    <a:pt x="19" y="28"/>
                  </a:lnTo>
                  <a:lnTo>
                    <a:pt x="19" y="19"/>
                  </a:lnTo>
                  <a:lnTo>
                    <a:pt x="19" y="0"/>
                  </a:lnTo>
                  <a:lnTo>
                    <a:pt x="67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933" name="Freeform 83"/>
            <p:cNvSpPr>
              <a:spLocks/>
            </p:cNvSpPr>
            <p:nvPr/>
          </p:nvSpPr>
          <p:spPr bwMode="auto">
            <a:xfrm>
              <a:off x="2833" y="2065"/>
              <a:ext cx="284" cy="332"/>
            </a:xfrm>
            <a:custGeom>
              <a:avLst/>
              <a:gdLst>
                <a:gd name="T0" fmla="*/ 236 w 284"/>
                <a:gd name="T1" fmla="*/ 256 h 332"/>
                <a:gd name="T2" fmla="*/ 255 w 284"/>
                <a:gd name="T3" fmla="*/ 313 h 332"/>
                <a:gd name="T4" fmla="*/ 255 w 284"/>
                <a:gd name="T5" fmla="*/ 322 h 332"/>
                <a:gd name="T6" fmla="*/ 246 w 284"/>
                <a:gd name="T7" fmla="*/ 332 h 332"/>
                <a:gd name="T8" fmla="*/ 217 w 284"/>
                <a:gd name="T9" fmla="*/ 303 h 332"/>
                <a:gd name="T10" fmla="*/ 189 w 284"/>
                <a:gd name="T11" fmla="*/ 294 h 332"/>
                <a:gd name="T12" fmla="*/ 161 w 284"/>
                <a:gd name="T13" fmla="*/ 284 h 332"/>
                <a:gd name="T14" fmla="*/ 142 w 284"/>
                <a:gd name="T15" fmla="*/ 284 h 332"/>
                <a:gd name="T16" fmla="*/ 142 w 284"/>
                <a:gd name="T17" fmla="*/ 265 h 332"/>
                <a:gd name="T18" fmla="*/ 142 w 284"/>
                <a:gd name="T19" fmla="*/ 218 h 332"/>
                <a:gd name="T20" fmla="*/ 123 w 284"/>
                <a:gd name="T21" fmla="*/ 218 h 332"/>
                <a:gd name="T22" fmla="*/ 104 w 284"/>
                <a:gd name="T23" fmla="*/ 228 h 332"/>
                <a:gd name="T24" fmla="*/ 75 w 284"/>
                <a:gd name="T25" fmla="*/ 228 h 332"/>
                <a:gd name="T26" fmla="*/ 56 w 284"/>
                <a:gd name="T27" fmla="*/ 199 h 332"/>
                <a:gd name="T28" fmla="*/ 0 w 284"/>
                <a:gd name="T29" fmla="*/ 190 h 332"/>
                <a:gd name="T30" fmla="*/ 9 w 284"/>
                <a:gd name="T31" fmla="*/ 180 h 332"/>
                <a:gd name="T32" fmla="*/ 28 w 284"/>
                <a:gd name="T33" fmla="*/ 171 h 332"/>
                <a:gd name="T34" fmla="*/ 47 w 284"/>
                <a:gd name="T35" fmla="*/ 152 h 332"/>
                <a:gd name="T36" fmla="*/ 47 w 284"/>
                <a:gd name="T37" fmla="*/ 133 h 332"/>
                <a:gd name="T38" fmla="*/ 56 w 284"/>
                <a:gd name="T39" fmla="*/ 123 h 332"/>
                <a:gd name="T40" fmla="*/ 75 w 284"/>
                <a:gd name="T41" fmla="*/ 104 h 332"/>
                <a:gd name="T42" fmla="*/ 75 w 284"/>
                <a:gd name="T43" fmla="*/ 86 h 332"/>
                <a:gd name="T44" fmla="*/ 85 w 284"/>
                <a:gd name="T45" fmla="*/ 38 h 332"/>
                <a:gd name="T46" fmla="*/ 113 w 284"/>
                <a:gd name="T47" fmla="*/ 10 h 332"/>
                <a:gd name="T48" fmla="*/ 151 w 284"/>
                <a:gd name="T49" fmla="*/ 19 h 332"/>
                <a:gd name="T50" fmla="*/ 161 w 284"/>
                <a:gd name="T51" fmla="*/ 10 h 332"/>
                <a:gd name="T52" fmla="*/ 189 w 284"/>
                <a:gd name="T53" fmla="*/ 10 h 332"/>
                <a:gd name="T54" fmla="*/ 208 w 284"/>
                <a:gd name="T55" fmla="*/ 10 h 332"/>
                <a:gd name="T56" fmla="*/ 217 w 284"/>
                <a:gd name="T57" fmla="*/ 10 h 332"/>
                <a:gd name="T58" fmla="*/ 246 w 284"/>
                <a:gd name="T59" fmla="*/ 19 h 332"/>
                <a:gd name="T60" fmla="*/ 246 w 284"/>
                <a:gd name="T61" fmla="*/ 19 h 332"/>
                <a:gd name="T62" fmla="*/ 265 w 284"/>
                <a:gd name="T63" fmla="*/ 19 h 332"/>
                <a:gd name="T64" fmla="*/ 274 w 284"/>
                <a:gd name="T65" fmla="*/ 57 h 332"/>
                <a:gd name="T66" fmla="*/ 284 w 284"/>
                <a:gd name="T67" fmla="*/ 67 h 332"/>
                <a:gd name="T68" fmla="*/ 255 w 284"/>
                <a:gd name="T69" fmla="*/ 95 h 332"/>
                <a:gd name="T70" fmla="*/ 255 w 284"/>
                <a:gd name="T71" fmla="*/ 123 h 332"/>
                <a:gd name="T72" fmla="*/ 246 w 284"/>
                <a:gd name="T73" fmla="*/ 142 h 332"/>
                <a:gd name="T74" fmla="*/ 255 w 284"/>
                <a:gd name="T75" fmla="*/ 152 h 332"/>
                <a:gd name="T76" fmla="*/ 255 w 284"/>
                <a:gd name="T77" fmla="*/ 161 h 332"/>
                <a:gd name="T78" fmla="*/ 255 w 284"/>
                <a:gd name="T79" fmla="*/ 190 h 332"/>
                <a:gd name="T80" fmla="*/ 265 w 284"/>
                <a:gd name="T81" fmla="*/ 218 h 332"/>
                <a:gd name="T82" fmla="*/ 274 w 284"/>
                <a:gd name="T83" fmla="*/ 237 h 33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84"/>
                <a:gd name="T127" fmla="*/ 0 h 332"/>
                <a:gd name="T128" fmla="*/ 284 w 284"/>
                <a:gd name="T129" fmla="*/ 332 h 33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84" h="332">
                  <a:moveTo>
                    <a:pt x="255" y="237"/>
                  </a:moveTo>
                  <a:lnTo>
                    <a:pt x="236" y="246"/>
                  </a:lnTo>
                  <a:lnTo>
                    <a:pt x="236" y="256"/>
                  </a:lnTo>
                  <a:lnTo>
                    <a:pt x="236" y="294"/>
                  </a:lnTo>
                  <a:lnTo>
                    <a:pt x="236" y="303"/>
                  </a:lnTo>
                  <a:lnTo>
                    <a:pt x="255" y="313"/>
                  </a:lnTo>
                  <a:lnTo>
                    <a:pt x="255" y="322"/>
                  </a:lnTo>
                  <a:lnTo>
                    <a:pt x="255" y="332"/>
                  </a:lnTo>
                  <a:lnTo>
                    <a:pt x="246" y="332"/>
                  </a:lnTo>
                  <a:lnTo>
                    <a:pt x="246" y="322"/>
                  </a:lnTo>
                  <a:lnTo>
                    <a:pt x="217" y="303"/>
                  </a:lnTo>
                  <a:lnTo>
                    <a:pt x="189" y="303"/>
                  </a:lnTo>
                  <a:lnTo>
                    <a:pt x="189" y="294"/>
                  </a:lnTo>
                  <a:lnTo>
                    <a:pt x="180" y="294"/>
                  </a:lnTo>
                  <a:lnTo>
                    <a:pt x="161" y="284"/>
                  </a:lnTo>
                  <a:lnTo>
                    <a:pt x="151" y="284"/>
                  </a:lnTo>
                  <a:lnTo>
                    <a:pt x="142" y="284"/>
                  </a:lnTo>
                  <a:lnTo>
                    <a:pt x="151" y="284"/>
                  </a:lnTo>
                  <a:lnTo>
                    <a:pt x="142" y="265"/>
                  </a:lnTo>
                  <a:lnTo>
                    <a:pt x="142" y="246"/>
                  </a:lnTo>
                  <a:lnTo>
                    <a:pt x="142" y="228"/>
                  </a:lnTo>
                  <a:lnTo>
                    <a:pt x="142" y="218"/>
                  </a:lnTo>
                  <a:lnTo>
                    <a:pt x="123" y="228"/>
                  </a:lnTo>
                  <a:lnTo>
                    <a:pt x="123" y="218"/>
                  </a:lnTo>
                  <a:lnTo>
                    <a:pt x="104" y="218"/>
                  </a:lnTo>
                  <a:lnTo>
                    <a:pt x="104" y="228"/>
                  </a:lnTo>
                  <a:lnTo>
                    <a:pt x="94" y="228"/>
                  </a:lnTo>
                  <a:lnTo>
                    <a:pt x="85" y="228"/>
                  </a:lnTo>
                  <a:lnTo>
                    <a:pt x="75" y="228"/>
                  </a:lnTo>
                  <a:lnTo>
                    <a:pt x="56" y="209"/>
                  </a:lnTo>
                  <a:lnTo>
                    <a:pt x="56" y="199"/>
                  </a:lnTo>
                  <a:lnTo>
                    <a:pt x="0" y="199"/>
                  </a:lnTo>
                  <a:lnTo>
                    <a:pt x="0" y="190"/>
                  </a:lnTo>
                  <a:lnTo>
                    <a:pt x="9" y="180"/>
                  </a:lnTo>
                  <a:lnTo>
                    <a:pt x="19" y="171"/>
                  </a:lnTo>
                  <a:lnTo>
                    <a:pt x="28" y="171"/>
                  </a:lnTo>
                  <a:lnTo>
                    <a:pt x="28" y="180"/>
                  </a:lnTo>
                  <a:lnTo>
                    <a:pt x="38" y="180"/>
                  </a:lnTo>
                  <a:lnTo>
                    <a:pt x="47" y="152"/>
                  </a:lnTo>
                  <a:lnTo>
                    <a:pt x="47" y="142"/>
                  </a:lnTo>
                  <a:lnTo>
                    <a:pt x="47" y="133"/>
                  </a:lnTo>
                  <a:lnTo>
                    <a:pt x="56" y="133"/>
                  </a:lnTo>
                  <a:lnTo>
                    <a:pt x="56" y="123"/>
                  </a:lnTo>
                  <a:lnTo>
                    <a:pt x="66" y="114"/>
                  </a:lnTo>
                  <a:lnTo>
                    <a:pt x="75" y="104"/>
                  </a:lnTo>
                  <a:lnTo>
                    <a:pt x="75" y="95"/>
                  </a:lnTo>
                  <a:lnTo>
                    <a:pt x="75" y="86"/>
                  </a:lnTo>
                  <a:lnTo>
                    <a:pt x="94" y="48"/>
                  </a:lnTo>
                  <a:lnTo>
                    <a:pt x="85" y="38"/>
                  </a:lnTo>
                  <a:lnTo>
                    <a:pt x="85" y="10"/>
                  </a:lnTo>
                  <a:lnTo>
                    <a:pt x="113" y="10"/>
                  </a:lnTo>
                  <a:lnTo>
                    <a:pt x="142" y="19"/>
                  </a:lnTo>
                  <a:lnTo>
                    <a:pt x="151" y="19"/>
                  </a:lnTo>
                  <a:lnTo>
                    <a:pt x="161" y="10"/>
                  </a:lnTo>
                  <a:lnTo>
                    <a:pt x="170" y="10"/>
                  </a:lnTo>
                  <a:lnTo>
                    <a:pt x="180" y="10"/>
                  </a:lnTo>
                  <a:lnTo>
                    <a:pt x="189" y="10"/>
                  </a:lnTo>
                  <a:lnTo>
                    <a:pt x="189" y="0"/>
                  </a:lnTo>
                  <a:lnTo>
                    <a:pt x="208" y="10"/>
                  </a:lnTo>
                  <a:lnTo>
                    <a:pt x="217" y="10"/>
                  </a:lnTo>
                  <a:lnTo>
                    <a:pt x="236" y="19"/>
                  </a:lnTo>
                  <a:lnTo>
                    <a:pt x="246" y="19"/>
                  </a:lnTo>
                  <a:lnTo>
                    <a:pt x="265" y="19"/>
                  </a:lnTo>
                  <a:lnTo>
                    <a:pt x="274" y="29"/>
                  </a:lnTo>
                  <a:lnTo>
                    <a:pt x="274" y="57"/>
                  </a:lnTo>
                  <a:lnTo>
                    <a:pt x="284" y="57"/>
                  </a:lnTo>
                  <a:lnTo>
                    <a:pt x="284" y="67"/>
                  </a:lnTo>
                  <a:lnTo>
                    <a:pt x="274" y="67"/>
                  </a:lnTo>
                  <a:lnTo>
                    <a:pt x="265" y="86"/>
                  </a:lnTo>
                  <a:lnTo>
                    <a:pt x="255" y="95"/>
                  </a:lnTo>
                  <a:lnTo>
                    <a:pt x="255" y="123"/>
                  </a:lnTo>
                  <a:lnTo>
                    <a:pt x="246" y="123"/>
                  </a:lnTo>
                  <a:lnTo>
                    <a:pt x="246" y="133"/>
                  </a:lnTo>
                  <a:lnTo>
                    <a:pt x="246" y="142"/>
                  </a:lnTo>
                  <a:lnTo>
                    <a:pt x="255" y="142"/>
                  </a:lnTo>
                  <a:lnTo>
                    <a:pt x="255" y="152"/>
                  </a:lnTo>
                  <a:lnTo>
                    <a:pt x="255" y="161"/>
                  </a:lnTo>
                  <a:lnTo>
                    <a:pt x="255" y="171"/>
                  </a:lnTo>
                  <a:lnTo>
                    <a:pt x="255" y="180"/>
                  </a:lnTo>
                  <a:lnTo>
                    <a:pt x="255" y="190"/>
                  </a:lnTo>
                  <a:lnTo>
                    <a:pt x="255" y="199"/>
                  </a:lnTo>
                  <a:lnTo>
                    <a:pt x="255" y="209"/>
                  </a:lnTo>
                  <a:lnTo>
                    <a:pt x="265" y="218"/>
                  </a:lnTo>
                  <a:lnTo>
                    <a:pt x="274" y="228"/>
                  </a:lnTo>
                  <a:lnTo>
                    <a:pt x="274" y="237"/>
                  </a:lnTo>
                  <a:lnTo>
                    <a:pt x="255" y="237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934" name="Freeform 84"/>
            <p:cNvSpPr>
              <a:spLocks/>
            </p:cNvSpPr>
            <p:nvPr/>
          </p:nvSpPr>
          <p:spPr bwMode="auto">
            <a:xfrm>
              <a:off x="3098" y="2340"/>
              <a:ext cx="161" cy="284"/>
            </a:xfrm>
            <a:custGeom>
              <a:avLst/>
              <a:gdLst>
                <a:gd name="T0" fmla="*/ 28 w 161"/>
                <a:gd name="T1" fmla="*/ 274 h 284"/>
                <a:gd name="T2" fmla="*/ 28 w 161"/>
                <a:gd name="T3" fmla="*/ 274 h 284"/>
                <a:gd name="T4" fmla="*/ 66 w 161"/>
                <a:gd name="T5" fmla="*/ 246 h 284"/>
                <a:gd name="T6" fmla="*/ 75 w 161"/>
                <a:gd name="T7" fmla="*/ 218 h 284"/>
                <a:gd name="T8" fmla="*/ 66 w 161"/>
                <a:gd name="T9" fmla="*/ 189 h 284"/>
                <a:gd name="T10" fmla="*/ 66 w 161"/>
                <a:gd name="T11" fmla="*/ 180 h 284"/>
                <a:gd name="T12" fmla="*/ 66 w 161"/>
                <a:gd name="T13" fmla="*/ 180 h 284"/>
                <a:gd name="T14" fmla="*/ 66 w 161"/>
                <a:gd name="T15" fmla="*/ 161 h 284"/>
                <a:gd name="T16" fmla="*/ 85 w 161"/>
                <a:gd name="T17" fmla="*/ 142 h 284"/>
                <a:gd name="T18" fmla="*/ 123 w 161"/>
                <a:gd name="T19" fmla="*/ 113 h 284"/>
                <a:gd name="T20" fmla="*/ 161 w 161"/>
                <a:gd name="T21" fmla="*/ 66 h 284"/>
                <a:gd name="T22" fmla="*/ 161 w 161"/>
                <a:gd name="T23" fmla="*/ 47 h 284"/>
                <a:gd name="T24" fmla="*/ 161 w 161"/>
                <a:gd name="T25" fmla="*/ 28 h 284"/>
                <a:gd name="T26" fmla="*/ 161 w 161"/>
                <a:gd name="T27" fmla="*/ 0 h 284"/>
                <a:gd name="T28" fmla="*/ 151 w 161"/>
                <a:gd name="T29" fmla="*/ 0 h 284"/>
                <a:gd name="T30" fmla="*/ 132 w 161"/>
                <a:gd name="T31" fmla="*/ 9 h 284"/>
                <a:gd name="T32" fmla="*/ 113 w 161"/>
                <a:gd name="T33" fmla="*/ 19 h 284"/>
                <a:gd name="T34" fmla="*/ 104 w 161"/>
                <a:gd name="T35" fmla="*/ 19 h 284"/>
                <a:gd name="T36" fmla="*/ 75 w 161"/>
                <a:gd name="T37" fmla="*/ 19 h 284"/>
                <a:gd name="T38" fmla="*/ 66 w 161"/>
                <a:gd name="T39" fmla="*/ 19 h 284"/>
                <a:gd name="T40" fmla="*/ 66 w 161"/>
                <a:gd name="T41" fmla="*/ 47 h 284"/>
                <a:gd name="T42" fmla="*/ 85 w 161"/>
                <a:gd name="T43" fmla="*/ 95 h 284"/>
                <a:gd name="T44" fmla="*/ 75 w 161"/>
                <a:gd name="T45" fmla="*/ 113 h 284"/>
                <a:gd name="T46" fmla="*/ 57 w 161"/>
                <a:gd name="T47" fmla="*/ 95 h 284"/>
                <a:gd name="T48" fmla="*/ 66 w 161"/>
                <a:gd name="T49" fmla="*/ 85 h 284"/>
                <a:gd name="T50" fmla="*/ 66 w 161"/>
                <a:gd name="T51" fmla="*/ 76 h 284"/>
                <a:gd name="T52" fmla="*/ 57 w 161"/>
                <a:gd name="T53" fmla="*/ 76 h 284"/>
                <a:gd name="T54" fmla="*/ 47 w 161"/>
                <a:gd name="T55" fmla="*/ 66 h 284"/>
                <a:gd name="T56" fmla="*/ 38 w 161"/>
                <a:gd name="T57" fmla="*/ 66 h 284"/>
                <a:gd name="T58" fmla="*/ 0 w 161"/>
                <a:gd name="T59" fmla="*/ 85 h 284"/>
                <a:gd name="T60" fmla="*/ 0 w 161"/>
                <a:gd name="T61" fmla="*/ 85 h 284"/>
                <a:gd name="T62" fmla="*/ 0 w 161"/>
                <a:gd name="T63" fmla="*/ 95 h 284"/>
                <a:gd name="T64" fmla="*/ 38 w 161"/>
                <a:gd name="T65" fmla="*/ 104 h 284"/>
                <a:gd name="T66" fmla="*/ 38 w 161"/>
                <a:gd name="T67" fmla="*/ 151 h 284"/>
                <a:gd name="T68" fmla="*/ 19 w 161"/>
                <a:gd name="T69" fmla="*/ 189 h 284"/>
                <a:gd name="T70" fmla="*/ 9 w 161"/>
                <a:gd name="T71" fmla="*/ 208 h 284"/>
                <a:gd name="T72" fmla="*/ 9 w 161"/>
                <a:gd name="T73" fmla="*/ 218 h 284"/>
                <a:gd name="T74" fmla="*/ 19 w 161"/>
                <a:gd name="T75" fmla="*/ 246 h 284"/>
                <a:gd name="T76" fmla="*/ 19 w 161"/>
                <a:gd name="T77" fmla="*/ 284 h 284"/>
                <a:gd name="T78" fmla="*/ 28 w 161"/>
                <a:gd name="T79" fmla="*/ 284 h 28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1"/>
                <a:gd name="T121" fmla="*/ 0 h 284"/>
                <a:gd name="T122" fmla="*/ 161 w 161"/>
                <a:gd name="T123" fmla="*/ 284 h 28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1" h="284">
                  <a:moveTo>
                    <a:pt x="28" y="284"/>
                  </a:moveTo>
                  <a:lnTo>
                    <a:pt x="28" y="274"/>
                  </a:lnTo>
                  <a:lnTo>
                    <a:pt x="28" y="255"/>
                  </a:lnTo>
                  <a:lnTo>
                    <a:pt x="66" y="246"/>
                  </a:lnTo>
                  <a:lnTo>
                    <a:pt x="66" y="237"/>
                  </a:lnTo>
                  <a:lnTo>
                    <a:pt x="75" y="218"/>
                  </a:lnTo>
                  <a:lnTo>
                    <a:pt x="75" y="199"/>
                  </a:lnTo>
                  <a:lnTo>
                    <a:pt x="66" y="189"/>
                  </a:lnTo>
                  <a:lnTo>
                    <a:pt x="66" y="180"/>
                  </a:lnTo>
                  <a:lnTo>
                    <a:pt x="66" y="161"/>
                  </a:lnTo>
                  <a:lnTo>
                    <a:pt x="75" y="151"/>
                  </a:lnTo>
                  <a:lnTo>
                    <a:pt x="85" y="142"/>
                  </a:lnTo>
                  <a:lnTo>
                    <a:pt x="104" y="123"/>
                  </a:lnTo>
                  <a:lnTo>
                    <a:pt x="123" y="113"/>
                  </a:lnTo>
                  <a:lnTo>
                    <a:pt x="161" y="95"/>
                  </a:lnTo>
                  <a:lnTo>
                    <a:pt x="161" y="66"/>
                  </a:lnTo>
                  <a:lnTo>
                    <a:pt x="161" y="47"/>
                  </a:lnTo>
                  <a:lnTo>
                    <a:pt x="161" y="28"/>
                  </a:lnTo>
                  <a:lnTo>
                    <a:pt x="161" y="19"/>
                  </a:lnTo>
                  <a:lnTo>
                    <a:pt x="161" y="0"/>
                  </a:lnTo>
                  <a:lnTo>
                    <a:pt x="151" y="0"/>
                  </a:lnTo>
                  <a:lnTo>
                    <a:pt x="142" y="9"/>
                  </a:lnTo>
                  <a:lnTo>
                    <a:pt x="132" y="9"/>
                  </a:lnTo>
                  <a:lnTo>
                    <a:pt x="113" y="19"/>
                  </a:lnTo>
                  <a:lnTo>
                    <a:pt x="104" y="19"/>
                  </a:lnTo>
                  <a:lnTo>
                    <a:pt x="94" y="19"/>
                  </a:lnTo>
                  <a:lnTo>
                    <a:pt x="75" y="19"/>
                  </a:lnTo>
                  <a:lnTo>
                    <a:pt x="66" y="19"/>
                  </a:lnTo>
                  <a:lnTo>
                    <a:pt x="66" y="28"/>
                  </a:lnTo>
                  <a:lnTo>
                    <a:pt x="66" y="47"/>
                  </a:lnTo>
                  <a:lnTo>
                    <a:pt x="85" y="66"/>
                  </a:lnTo>
                  <a:lnTo>
                    <a:pt x="85" y="95"/>
                  </a:lnTo>
                  <a:lnTo>
                    <a:pt x="75" y="104"/>
                  </a:lnTo>
                  <a:lnTo>
                    <a:pt x="75" y="113"/>
                  </a:lnTo>
                  <a:lnTo>
                    <a:pt x="66" y="104"/>
                  </a:lnTo>
                  <a:lnTo>
                    <a:pt x="57" y="95"/>
                  </a:lnTo>
                  <a:lnTo>
                    <a:pt x="66" y="85"/>
                  </a:lnTo>
                  <a:lnTo>
                    <a:pt x="66" y="76"/>
                  </a:lnTo>
                  <a:lnTo>
                    <a:pt x="57" y="76"/>
                  </a:lnTo>
                  <a:lnTo>
                    <a:pt x="47" y="76"/>
                  </a:lnTo>
                  <a:lnTo>
                    <a:pt x="47" y="66"/>
                  </a:lnTo>
                  <a:lnTo>
                    <a:pt x="38" y="66"/>
                  </a:lnTo>
                  <a:lnTo>
                    <a:pt x="19" y="76"/>
                  </a:lnTo>
                  <a:lnTo>
                    <a:pt x="0" y="85"/>
                  </a:lnTo>
                  <a:lnTo>
                    <a:pt x="0" y="95"/>
                  </a:lnTo>
                  <a:lnTo>
                    <a:pt x="19" y="95"/>
                  </a:lnTo>
                  <a:lnTo>
                    <a:pt x="38" y="104"/>
                  </a:lnTo>
                  <a:lnTo>
                    <a:pt x="38" y="132"/>
                  </a:lnTo>
                  <a:lnTo>
                    <a:pt x="38" y="151"/>
                  </a:lnTo>
                  <a:lnTo>
                    <a:pt x="38" y="180"/>
                  </a:lnTo>
                  <a:lnTo>
                    <a:pt x="19" y="189"/>
                  </a:lnTo>
                  <a:lnTo>
                    <a:pt x="19" y="199"/>
                  </a:lnTo>
                  <a:lnTo>
                    <a:pt x="9" y="208"/>
                  </a:lnTo>
                  <a:lnTo>
                    <a:pt x="9" y="218"/>
                  </a:lnTo>
                  <a:lnTo>
                    <a:pt x="19" y="237"/>
                  </a:lnTo>
                  <a:lnTo>
                    <a:pt x="19" y="246"/>
                  </a:lnTo>
                  <a:lnTo>
                    <a:pt x="19" y="255"/>
                  </a:lnTo>
                  <a:lnTo>
                    <a:pt x="19" y="284"/>
                  </a:lnTo>
                  <a:lnTo>
                    <a:pt x="28" y="284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935" name="Freeform 85"/>
            <p:cNvSpPr>
              <a:spLocks/>
            </p:cNvSpPr>
            <p:nvPr/>
          </p:nvSpPr>
          <p:spPr bwMode="auto">
            <a:xfrm>
              <a:off x="2880" y="2539"/>
              <a:ext cx="246" cy="227"/>
            </a:xfrm>
            <a:custGeom>
              <a:avLst/>
              <a:gdLst>
                <a:gd name="T0" fmla="*/ 246 w 246"/>
                <a:gd name="T1" fmla="*/ 94 h 227"/>
                <a:gd name="T2" fmla="*/ 227 w 246"/>
                <a:gd name="T3" fmla="*/ 123 h 227"/>
                <a:gd name="T4" fmla="*/ 199 w 246"/>
                <a:gd name="T5" fmla="*/ 151 h 227"/>
                <a:gd name="T6" fmla="*/ 180 w 246"/>
                <a:gd name="T7" fmla="*/ 189 h 227"/>
                <a:gd name="T8" fmla="*/ 142 w 246"/>
                <a:gd name="T9" fmla="*/ 198 h 227"/>
                <a:gd name="T10" fmla="*/ 104 w 246"/>
                <a:gd name="T11" fmla="*/ 208 h 227"/>
                <a:gd name="T12" fmla="*/ 85 w 246"/>
                <a:gd name="T13" fmla="*/ 208 h 227"/>
                <a:gd name="T14" fmla="*/ 76 w 246"/>
                <a:gd name="T15" fmla="*/ 217 h 227"/>
                <a:gd name="T16" fmla="*/ 66 w 246"/>
                <a:gd name="T17" fmla="*/ 217 h 227"/>
                <a:gd name="T18" fmla="*/ 47 w 246"/>
                <a:gd name="T19" fmla="*/ 227 h 227"/>
                <a:gd name="T20" fmla="*/ 38 w 246"/>
                <a:gd name="T21" fmla="*/ 217 h 227"/>
                <a:gd name="T22" fmla="*/ 19 w 246"/>
                <a:gd name="T23" fmla="*/ 198 h 227"/>
                <a:gd name="T24" fmla="*/ 19 w 246"/>
                <a:gd name="T25" fmla="*/ 189 h 227"/>
                <a:gd name="T26" fmla="*/ 19 w 246"/>
                <a:gd name="T27" fmla="*/ 189 h 227"/>
                <a:gd name="T28" fmla="*/ 19 w 246"/>
                <a:gd name="T29" fmla="*/ 161 h 227"/>
                <a:gd name="T30" fmla="*/ 9 w 246"/>
                <a:gd name="T31" fmla="*/ 132 h 227"/>
                <a:gd name="T32" fmla="*/ 0 w 246"/>
                <a:gd name="T33" fmla="*/ 123 h 227"/>
                <a:gd name="T34" fmla="*/ 19 w 246"/>
                <a:gd name="T35" fmla="*/ 123 h 227"/>
                <a:gd name="T36" fmla="*/ 38 w 246"/>
                <a:gd name="T37" fmla="*/ 123 h 227"/>
                <a:gd name="T38" fmla="*/ 57 w 246"/>
                <a:gd name="T39" fmla="*/ 113 h 227"/>
                <a:gd name="T40" fmla="*/ 57 w 246"/>
                <a:gd name="T41" fmla="*/ 56 h 227"/>
                <a:gd name="T42" fmla="*/ 57 w 246"/>
                <a:gd name="T43" fmla="*/ 56 h 227"/>
                <a:gd name="T44" fmla="*/ 66 w 246"/>
                <a:gd name="T45" fmla="*/ 85 h 227"/>
                <a:gd name="T46" fmla="*/ 66 w 246"/>
                <a:gd name="T47" fmla="*/ 85 h 227"/>
                <a:gd name="T48" fmla="*/ 85 w 246"/>
                <a:gd name="T49" fmla="*/ 85 h 227"/>
                <a:gd name="T50" fmla="*/ 123 w 246"/>
                <a:gd name="T51" fmla="*/ 66 h 227"/>
                <a:gd name="T52" fmla="*/ 142 w 246"/>
                <a:gd name="T53" fmla="*/ 56 h 227"/>
                <a:gd name="T54" fmla="*/ 151 w 246"/>
                <a:gd name="T55" fmla="*/ 47 h 227"/>
                <a:gd name="T56" fmla="*/ 189 w 246"/>
                <a:gd name="T57" fmla="*/ 0 h 227"/>
                <a:gd name="T58" fmla="*/ 227 w 246"/>
                <a:gd name="T59" fmla="*/ 9 h 227"/>
                <a:gd name="T60" fmla="*/ 227 w 246"/>
                <a:gd name="T61" fmla="*/ 9 h 227"/>
                <a:gd name="T62" fmla="*/ 237 w 246"/>
                <a:gd name="T63" fmla="*/ 38 h 227"/>
                <a:gd name="T64" fmla="*/ 237 w 246"/>
                <a:gd name="T65" fmla="*/ 56 h 227"/>
                <a:gd name="T66" fmla="*/ 237 w 246"/>
                <a:gd name="T67" fmla="*/ 85 h 22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46"/>
                <a:gd name="T103" fmla="*/ 0 h 227"/>
                <a:gd name="T104" fmla="*/ 246 w 246"/>
                <a:gd name="T105" fmla="*/ 227 h 22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46" h="227">
                  <a:moveTo>
                    <a:pt x="246" y="85"/>
                  </a:moveTo>
                  <a:lnTo>
                    <a:pt x="246" y="94"/>
                  </a:lnTo>
                  <a:lnTo>
                    <a:pt x="246" y="104"/>
                  </a:lnTo>
                  <a:lnTo>
                    <a:pt x="227" y="123"/>
                  </a:lnTo>
                  <a:lnTo>
                    <a:pt x="218" y="123"/>
                  </a:lnTo>
                  <a:lnTo>
                    <a:pt x="199" y="151"/>
                  </a:lnTo>
                  <a:lnTo>
                    <a:pt x="189" y="170"/>
                  </a:lnTo>
                  <a:lnTo>
                    <a:pt x="180" y="189"/>
                  </a:lnTo>
                  <a:lnTo>
                    <a:pt x="161" y="198"/>
                  </a:lnTo>
                  <a:lnTo>
                    <a:pt x="142" y="198"/>
                  </a:lnTo>
                  <a:lnTo>
                    <a:pt x="123" y="208"/>
                  </a:lnTo>
                  <a:lnTo>
                    <a:pt x="104" y="208"/>
                  </a:lnTo>
                  <a:lnTo>
                    <a:pt x="95" y="208"/>
                  </a:lnTo>
                  <a:lnTo>
                    <a:pt x="85" y="208"/>
                  </a:lnTo>
                  <a:lnTo>
                    <a:pt x="76" y="217"/>
                  </a:lnTo>
                  <a:lnTo>
                    <a:pt x="66" y="217"/>
                  </a:lnTo>
                  <a:lnTo>
                    <a:pt x="57" y="217"/>
                  </a:lnTo>
                  <a:lnTo>
                    <a:pt x="47" y="227"/>
                  </a:lnTo>
                  <a:lnTo>
                    <a:pt x="38" y="217"/>
                  </a:lnTo>
                  <a:lnTo>
                    <a:pt x="19" y="198"/>
                  </a:lnTo>
                  <a:lnTo>
                    <a:pt x="19" y="189"/>
                  </a:lnTo>
                  <a:lnTo>
                    <a:pt x="28" y="180"/>
                  </a:lnTo>
                  <a:lnTo>
                    <a:pt x="19" y="161"/>
                  </a:lnTo>
                  <a:lnTo>
                    <a:pt x="19" y="151"/>
                  </a:lnTo>
                  <a:lnTo>
                    <a:pt x="9" y="132"/>
                  </a:lnTo>
                  <a:lnTo>
                    <a:pt x="0" y="123"/>
                  </a:lnTo>
                  <a:lnTo>
                    <a:pt x="9" y="113"/>
                  </a:lnTo>
                  <a:lnTo>
                    <a:pt x="19" y="123"/>
                  </a:lnTo>
                  <a:lnTo>
                    <a:pt x="38" y="123"/>
                  </a:lnTo>
                  <a:lnTo>
                    <a:pt x="47" y="113"/>
                  </a:lnTo>
                  <a:lnTo>
                    <a:pt x="57" y="113"/>
                  </a:lnTo>
                  <a:lnTo>
                    <a:pt x="57" y="56"/>
                  </a:lnTo>
                  <a:lnTo>
                    <a:pt x="66" y="66"/>
                  </a:lnTo>
                  <a:lnTo>
                    <a:pt x="66" y="85"/>
                  </a:lnTo>
                  <a:lnTo>
                    <a:pt x="85" y="85"/>
                  </a:lnTo>
                  <a:lnTo>
                    <a:pt x="104" y="56"/>
                  </a:lnTo>
                  <a:lnTo>
                    <a:pt x="123" y="66"/>
                  </a:lnTo>
                  <a:lnTo>
                    <a:pt x="142" y="66"/>
                  </a:lnTo>
                  <a:lnTo>
                    <a:pt x="142" y="56"/>
                  </a:lnTo>
                  <a:lnTo>
                    <a:pt x="151" y="47"/>
                  </a:lnTo>
                  <a:lnTo>
                    <a:pt x="170" y="28"/>
                  </a:lnTo>
                  <a:lnTo>
                    <a:pt x="189" y="0"/>
                  </a:lnTo>
                  <a:lnTo>
                    <a:pt x="208" y="0"/>
                  </a:lnTo>
                  <a:lnTo>
                    <a:pt x="227" y="9"/>
                  </a:lnTo>
                  <a:lnTo>
                    <a:pt x="227" y="19"/>
                  </a:lnTo>
                  <a:lnTo>
                    <a:pt x="237" y="38"/>
                  </a:lnTo>
                  <a:lnTo>
                    <a:pt x="237" y="47"/>
                  </a:lnTo>
                  <a:lnTo>
                    <a:pt x="237" y="56"/>
                  </a:lnTo>
                  <a:lnTo>
                    <a:pt x="237" y="85"/>
                  </a:lnTo>
                  <a:lnTo>
                    <a:pt x="246" y="85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936" name="Freeform 86"/>
            <p:cNvSpPr>
              <a:spLocks/>
            </p:cNvSpPr>
            <p:nvPr/>
          </p:nvSpPr>
          <p:spPr bwMode="auto">
            <a:xfrm>
              <a:off x="3022" y="2425"/>
              <a:ext cx="114" cy="123"/>
            </a:xfrm>
            <a:custGeom>
              <a:avLst/>
              <a:gdLst>
                <a:gd name="T0" fmla="*/ 76 w 114"/>
                <a:gd name="T1" fmla="*/ 10 h 123"/>
                <a:gd name="T2" fmla="*/ 76 w 114"/>
                <a:gd name="T3" fmla="*/ 10 h 123"/>
                <a:gd name="T4" fmla="*/ 76 w 114"/>
                <a:gd name="T5" fmla="*/ 10 h 123"/>
                <a:gd name="T6" fmla="*/ 95 w 114"/>
                <a:gd name="T7" fmla="*/ 10 h 123"/>
                <a:gd name="T8" fmla="*/ 114 w 114"/>
                <a:gd name="T9" fmla="*/ 19 h 123"/>
                <a:gd name="T10" fmla="*/ 114 w 114"/>
                <a:gd name="T11" fmla="*/ 47 h 123"/>
                <a:gd name="T12" fmla="*/ 114 w 114"/>
                <a:gd name="T13" fmla="*/ 66 h 123"/>
                <a:gd name="T14" fmla="*/ 114 w 114"/>
                <a:gd name="T15" fmla="*/ 95 h 123"/>
                <a:gd name="T16" fmla="*/ 95 w 114"/>
                <a:gd name="T17" fmla="*/ 104 h 123"/>
                <a:gd name="T18" fmla="*/ 95 w 114"/>
                <a:gd name="T19" fmla="*/ 114 h 123"/>
                <a:gd name="T20" fmla="*/ 85 w 114"/>
                <a:gd name="T21" fmla="*/ 123 h 123"/>
                <a:gd name="T22" fmla="*/ 85 w 114"/>
                <a:gd name="T23" fmla="*/ 123 h 123"/>
                <a:gd name="T24" fmla="*/ 66 w 114"/>
                <a:gd name="T25" fmla="*/ 114 h 123"/>
                <a:gd name="T26" fmla="*/ 57 w 114"/>
                <a:gd name="T27" fmla="*/ 114 h 123"/>
                <a:gd name="T28" fmla="*/ 47 w 114"/>
                <a:gd name="T29" fmla="*/ 114 h 123"/>
                <a:gd name="T30" fmla="*/ 38 w 114"/>
                <a:gd name="T31" fmla="*/ 114 h 123"/>
                <a:gd name="T32" fmla="*/ 38 w 114"/>
                <a:gd name="T33" fmla="*/ 104 h 123"/>
                <a:gd name="T34" fmla="*/ 28 w 114"/>
                <a:gd name="T35" fmla="*/ 95 h 123"/>
                <a:gd name="T36" fmla="*/ 28 w 114"/>
                <a:gd name="T37" fmla="*/ 95 h 123"/>
                <a:gd name="T38" fmla="*/ 28 w 114"/>
                <a:gd name="T39" fmla="*/ 95 h 123"/>
                <a:gd name="T40" fmla="*/ 19 w 114"/>
                <a:gd name="T41" fmla="*/ 76 h 123"/>
                <a:gd name="T42" fmla="*/ 9 w 114"/>
                <a:gd name="T43" fmla="*/ 66 h 123"/>
                <a:gd name="T44" fmla="*/ 9 w 114"/>
                <a:gd name="T45" fmla="*/ 57 h 123"/>
                <a:gd name="T46" fmla="*/ 0 w 114"/>
                <a:gd name="T47" fmla="*/ 47 h 123"/>
                <a:gd name="T48" fmla="*/ 0 w 114"/>
                <a:gd name="T49" fmla="*/ 47 h 123"/>
                <a:gd name="T50" fmla="*/ 0 w 114"/>
                <a:gd name="T51" fmla="*/ 47 h 123"/>
                <a:gd name="T52" fmla="*/ 0 w 114"/>
                <a:gd name="T53" fmla="*/ 47 h 123"/>
                <a:gd name="T54" fmla="*/ 9 w 114"/>
                <a:gd name="T55" fmla="*/ 47 h 123"/>
                <a:gd name="T56" fmla="*/ 19 w 114"/>
                <a:gd name="T57" fmla="*/ 47 h 123"/>
                <a:gd name="T58" fmla="*/ 19 w 114"/>
                <a:gd name="T59" fmla="*/ 47 h 123"/>
                <a:gd name="T60" fmla="*/ 28 w 114"/>
                <a:gd name="T61" fmla="*/ 47 h 123"/>
                <a:gd name="T62" fmla="*/ 47 w 114"/>
                <a:gd name="T63" fmla="*/ 28 h 123"/>
                <a:gd name="T64" fmla="*/ 57 w 114"/>
                <a:gd name="T65" fmla="*/ 19 h 123"/>
                <a:gd name="T66" fmla="*/ 57 w 114"/>
                <a:gd name="T67" fmla="*/ 19 h 123"/>
                <a:gd name="T68" fmla="*/ 57 w 114"/>
                <a:gd name="T69" fmla="*/ 10 h 123"/>
                <a:gd name="T70" fmla="*/ 57 w 114"/>
                <a:gd name="T71" fmla="*/ 10 h 123"/>
                <a:gd name="T72" fmla="*/ 66 w 114"/>
                <a:gd name="T73" fmla="*/ 10 h 123"/>
                <a:gd name="T74" fmla="*/ 76 w 114"/>
                <a:gd name="T75" fmla="*/ 0 h 123"/>
                <a:gd name="T76" fmla="*/ 76 w 114"/>
                <a:gd name="T77" fmla="*/ 10 h 12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14"/>
                <a:gd name="T118" fmla="*/ 0 h 123"/>
                <a:gd name="T119" fmla="*/ 114 w 114"/>
                <a:gd name="T120" fmla="*/ 123 h 123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14" h="123">
                  <a:moveTo>
                    <a:pt x="76" y="10"/>
                  </a:moveTo>
                  <a:lnTo>
                    <a:pt x="76" y="10"/>
                  </a:lnTo>
                  <a:lnTo>
                    <a:pt x="95" y="10"/>
                  </a:lnTo>
                  <a:lnTo>
                    <a:pt x="114" y="19"/>
                  </a:lnTo>
                  <a:lnTo>
                    <a:pt x="114" y="47"/>
                  </a:lnTo>
                  <a:lnTo>
                    <a:pt x="114" y="66"/>
                  </a:lnTo>
                  <a:lnTo>
                    <a:pt x="114" y="95"/>
                  </a:lnTo>
                  <a:lnTo>
                    <a:pt x="95" y="104"/>
                  </a:lnTo>
                  <a:lnTo>
                    <a:pt x="95" y="114"/>
                  </a:lnTo>
                  <a:lnTo>
                    <a:pt x="85" y="123"/>
                  </a:lnTo>
                  <a:lnTo>
                    <a:pt x="66" y="114"/>
                  </a:lnTo>
                  <a:lnTo>
                    <a:pt x="57" y="114"/>
                  </a:lnTo>
                  <a:lnTo>
                    <a:pt x="47" y="114"/>
                  </a:lnTo>
                  <a:lnTo>
                    <a:pt x="38" y="114"/>
                  </a:lnTo>
                  <a:lnTo>
                    <a:pt x="38" y="104"/>
                  </a:lnTo>
                  <a:lnTo>
                    <a:pt x="28" y="95"/>
                  </a:lnTo>
                  <a:lnTo>
                    <a:pt x="19" y="76"/>
                  </a:lnTo>
                  <a:lnTo>
                    <a:pt x="9" y="66"/>
                  </a:lnTo>
                  <a:lnTo>
                    <a:pt x="9" y="57"/>
                  </a:lnTo>
                  <a:lnTo>
                    <a:pt x="0" y="47"/>
                  </a:lnTo>
                  <a:lnTo>
                    <a:pt x="9" y="47"/>
                  </a:lnTo>
                  <a:lnTo>
                    <a:pt x="19" y="47"/>
                  </a:lnTo>
                  <a:lnTo>
                    <a:pt x="28" y="47"/>
                  </a:lnTo>
                  <a:lnTo>
                    <a:pt x="47" y="28"/>
                  </a:lnTo>
                  <a:lnTo>
                    <a:pt x="57" y="19"/>
                  </a:lnTo>
                  <a:lnTo>
                    <a:pt x="57" y="10"/>
                  </a:lnTo>
                  <a:lnTo>
                    <a:pt x="66" y="10"/>
                  </a:lnTo>
                  <a:lnTo>
                    <a:pt x="76" y="0"/>
                  </a:lnTo>
                  <a:lnTo>
                    <a:pt x="76" y="1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937" name="Freeform 87"/>
            <p:cNvSpPr>
              <a:spLocks/>
            </p:cNvSpPr>
            <p:nvPr/>
          </p:nvSpPr>
          <p:spPr bwMode="auto">
            <a:xfrm>
              <a:off x="2975" y="2302"/>
              <a:ext cx="170" cy="170"/>
            </a:xfrm>
            <a:custGeom>
              <a:avLst/>
              <a:gdLst>
                <a:gd name="T0" fmla="*/ 94 w 170"/>
                <a:gd name="T1" fmla="*/ 142 h 170"/>
                <a:gd name="T2" fmla="*/ 104 w 170"/>
                <a:gd name="T3" fmla="*/ 142 h 170"/>
                <a:gd name="T4" fmla="*/ 104 w 170"/>
                <a:gd name="T5" fmla="*/ 133 h 170"/>
                <a:gd name="T6" fmla="*/ 123 w 170"/>
                <a:gd name="T7" fmla="*/ 123 h 170"/>
                <a:gd name="T8" fmla="*/ 123 w 170"/>
                <a:gd name="T9" fmla="*/ 123 h 170"/>
                <a:gd name="T10" fmla="*/ 123 w 170"/>
                <a:gd name="T11" fmla="*/ 114 h 170"/>
                <a:gd name="T12" fmla="*/ 161 w 170"/>
                <a:gd name="T13" fmla="*/ 104 h 170"/>
                <a:gd name="T14" fmla="*/ 161 w 170"/>
                <a:gd name="T15" fmla="*/ 85 h 170"/>
                <a:gd name="T16" fmla="*/ 170 w 170"/>
                <a:gd name="T17" fmla="*/ 76 h 170"/>
                <a:gd name="T18" fmla="*/ 170 w 170"/>
                <a:gd name="T19" fmla="*/ 47 h 170"/>
                <a:gd name="T20" fmla="*/ 170 w 170"/>
                <a:gd name="T21" fmla="*/ 28 h 170"/>
                <a:gd name="T22" fmla="*/ 151 w 170"/>
                <a:gd name="T23" fmla="*/ 9 h 170"/>
                <a:gd name="T24" fmla="*/ 132 w 170"/>
                <a:gd name="T25" fmla="*/ 0 h 170"/>
                <a:gd name="T26" fmla="*/ 132 w 170"/>
                <a:gd name="T27" fmla="*/ 0 h 170"/>
                <a:gd name="T28" fmla="*/ 94 w 170"/>
                <a:gd name="T29" fmla="*/ 9 h 170"/>
                <a:gd name="T30" fmla="*/ 94 w 170"/>
                <a:gd name="T31" fmla="*/ 57 h 170"/>
                <a:gd name="T32" fmla="*/ 113 w 170"/>
                <a:gd name="T33" fmla="*/ 76 h 170"/>
                <a:gd name="T34" fmla="*/ 113 w 170"/>
                <a:gd name="T35" fmla="*/ 76 h 170"/>
                <a:gd name="T36" fmla="*/ 113 w 170"/>
                <a:gd name="T37" fmla="*/ 85 h 170"/>
                <a:gd name="T38" fmla="*/ 104 w 170"/>
                <a:gd name="T39" fmla="*/ 95 h 170"/>
                <a:gd name="T40" fmla="*/ 104 w 170"/>
                <a:gd name="T41" fmla="*/ 85 h 170"/>
                <a:gd name="T42" fmla="*/ 75 w 170"/>
                <a:gd name="T43" fmla="*/ 66 h 170"/>
                <a:gd name="T44" fmla="*/ 47 w 170"/>
                <a:gd name="T45" fmla="*/ 57 h 170"/>
                <a:gd name="T46" fmla="*/ 38 w 170"/>
                <a:gd name="T47" fmla="*/ 47 h 170"/>
                <a:gd name="T48" fmla="*/ 28 w 170"/>
                <a:gd name="T49" fmla="*/ 47 h 170"/>
                <a:gd name="T50" fmla="*/ 28 w 170"/>
                <a:gd name="T51" fmla="*/ 76 h 170"/>
                <a:gd name="T52" fmla="*/ 19 w 170"/>
                <a:gd name="T53" fmla="*/ 85 h 170"/>
                <a:gd name="T54" fmla="*/ 0 w 170"/>
                <a:gd name="T55" fmla="*/ 85 h 170"/>
                <a:gd name="T56" fmla="*/ 0 w 170"/>
                <a:gd name="T57" fmla="*/ 142 h 170"/>
                <a:gd name="T58" fmla="*/ 19 w 170"/>
                <a:gd name="T59" fmla="*/ 161 h 170"/>
                <a:gd name="T60" fmla="*/ 38 w 170"/>
                <a:gd name="T61" fmla="*/ 161 h 170"/>
                <a:gd name="T62" fmla="*/ 56 w 170"/>
                <a:gd name="T63" fmla="*/ 170 h 170"/>
                <a:gd name="T64" fmla="*/ 66 w 170"/>
                <a:gd name="T65" fmla="*/ 170 h 17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70"/>
                <a:gd name="T100" fmla="*/ 0 h 170"/>
                <a:gd name="T101" fmla="*/ 170 w 170"/>
                <a:gd name="T102" fmla="*/ 170 h 17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70" h="170">
                  <a:moveTo>
                    <a:pt x="75" y="161"/>
                  </a:moveTo>
                  <a:lnTo>
                    <a:pt x="94" y="142"/>
                  </a:lnTo>
                  <a:lnTo>
                    <a:pt x="104" y="142"/>
                  </a:lnTo>
                  <a:lnTo>
                    <a:pt x="104" y="133"/>
                  </a:lnTo>
                  <a:lnTo>
                    <a:pt x="113" y="133"/>
                  </a:lnTo>
                  <a:lnTo>
                    <a:pt x="123" y="123"/>
                  </a:lnTo>
                  <a:lnTo>
                    <a:pt x="123" y="114"/>
                  </a:lnTo>
                  <a:lnTo>
                    <a:pt x="161" y="104"/>
                  </a:lnTo>
                  <a:lnTo>
                    <a:pt x="161" y="85"/>
                  </a:lnTo>
                  <a:lnTo>
                    <a:pt x="161" y="76"/>
                  </a:lnTo>
                  <a:lnTo>
                    <a:pt x="170" y="76"/>
                  </a:lnTo>
                  <a:lnTo>
                    <a:pt x="170" y="57"/>
                  </a:lnTo>
                  <a:lnTo>
                    <a:pt x="170" y="47"/>
                  </a:lnTo>
                  <a:lnTo>
                    <a:pt x="170" y="38"/>
                  </a:lnTo>
                  <a:lnTo>
                    <a:pt x="170" y="28"/>
                  </a:lnTo>
                  <a:lnTo>
                    <a:pt x="161" y="19"/>
                  </a:lnTo>
                  <a:lnTo>
                    <a:pt x="151" y="9"/>
                  </a:lnTo>
                  <a:lnTo>
                    <a:pt x="132" y="0"/>
                  </a:lnTo>
                  <a:lnTo>
                    <a:pt x="113" y="0"/>
                  </a:lnTo>
                  <a:lnTo>
                    <a:pt x="94" y="9"/>
                  </a:lnTo>
                  <a:lnTo>
                    <a:pt x="94" y="19"/>
                  </a:lnTo>
                  <a:lnTo>
                    <a:pt x="94" y="57"/>
                  </a:lnTo>
                  <a:lnTo>
                    <a:pt x="94" y="66"/>
                  </a:lnTo>
                  <a:lnTo>
                    <a:pt x="113" y="76"/>
                  </a:lnTo>
                  <a:lnTo>
                    <a:pt x="113" y="85"/>
                  </a:lnTo>
                  <a:lnTo>
                    <a:pt x="113" y="95"/>
                  </a:lnTo>
                  <a:lnTo>
                    <a:pt x="104" y="95"/>
                  </a:lnTo>
                  <a:lnTo>
                    <a:pt x="104" y="85"/>
                  </a:lnTo>
                  <a:lnTo>
                    <a:pt x="75" y="66"/>
                  </a:lnTo>
                  <a:lnTo>
                    <a:pt x="47" y="66"/>
                  </a:lnTo>
                  <a:lnTo>
                    <a:pt x="47" y="57"/>
                  </a:lnTo>
                  <a:lnTo>
                    <a:pt x="38" y="47"/>
                  </a:lnTo>
                  <a:lnTo>
                    <a:pt x="28" y="47"/>
                  </a:lnTo>
                  <a:lnTo>
                    <a:pt x="28" y="76"/>
                  </a:lnTo>
                  <a:lnTo>
                    <a:pt x="28" y="85"/>
                  </a:lnTo>
                  <a:lnTo>
                    <a:pt x="19" y="85"/>
                  </a:lnTo>
                  <a:lnTo>
                    <a:pt x="0" y="85"/>
                  </a:lnTo>
                  <a:lnTo>
                    <a:pt x="0" y="142"/>
                  </a:lnTo>
                  <a:lnTo>
                    <a:pt x="19" y="161"/>
                  </a:lnTo>
                  <a:lnTo>
                    <a:pt x="28" y="161"/>
                  </a:lnTo>
                  <a:lnTo>
                    <a:pt x="38" y="161"/>
                  </a:lnTo>
                  <a:lnTo>
                    <a:pt x="47" y="170"/>
                  </a:lnTo>
                  <a:lnTo>
                    <a:pt x="56" y="170"/>
                  </a:lnTo>
                  <a:lnTo>
                    <a:pt x="66" y="170"/>
                  </a:lnTo>
                  <a:lnTo>
                    <a:pt x="75" y="161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938" name="Freeform 88"/>
            <p:cNvSpPr>
              <a:spLocks/>
            </p:cNvSpPr>
            <p:nvPr/>
          </p:nvSpPr>
          <p:spPr bwMode="auto">
            <a:xfrm>
              <a:off x="2823" y="2264"/>
              <a:ext cx="180" cy="208"/>
            </a:xfrm>
            <a:custGeom>
              <a:avLst/>
              <a:gdLst>
                <a:gd name="T0" fmla="*/ 142 w 180"/>
                <a:gd name="T1" fmla="*/ 208 h 208"/>
                <a:gd name="T2" fmla="*/ 142 w 180"/>
                <a:gd name="T3" fmla="*/ 208 h 208"/>
                <a:gd name="T4" fmla="*/ 104 w 180"/>
                <a:gd name="T5" fmla="*/ 208 h 208"/>
                <a:gd name="T6" fmla="*/ 104 w 180"/>
                <a:gd name="T7" fmla="*/ 208 h 208"/>
                <a:gd name="T8" fmla="*/ 95 w 180"/>
                <a:gd name="T9" fmla="*/ 199 h 208"/>
                <a:gd name="T10" fmla="*/ 95 w 180"/>
                <a:gd name="T11" fmla="*/ 199 h 208"/>
                <a:gd name="T12" fmla="*/ 95 w 180"/>
                <a:gd name="T13" fmla="*/ 199 h 208"/>
                <a:gd name="T14" fmla="*/ 29 w 180"/>
                <a:gd name="T15" fmla="*/ 199 h 208"/>
                <a:gd name="T16" fmla="*/ 29 w 180"/>
                <a:gd name="T17" fmla="*/ 199 h 208"/>
                <a:gd name="T18" fmla="*/ 19 w 180"/>
                <a:gd name="T19" fmla="*/ 189 h 208"/>
                <a:gd name="T20" fmla="*/ 10 w 180"/>
                <a:gd name="T21" fmla="*/ 199 h 208"/>
                <a:gd name="T22" fmla="*/ 0 w 180"/>
                <a:gd name="T23" fmla="*/ 199 h 208"/>
                <a:gd name="T24" fmla="*/ 0 w 180"/>
                <a:gd name="T25" fmla="*/ 189 h 208"/>
                <a:gd name="T26" fmla="*/ 0 w 180"/>
                <a:gd name="T27" fmla="*/ 189 h 208"/>
                <a:gd name="T28" fmla="*/ 0 w 180"/>
                <a:gd name="T29" fmla="*/ 180 h 208"/>
                <a:gd name="T30" fmla="*/ 0 w 180"/>
                <a:gd name="T31" fmla="*/ 161 h 208"/>
                <a:gd name="T32" fmla="*/ 0 w 180"/>
                <a:gd name="T33" fmla="*/ 142 h 208"/>
                <a:gd name="T34" fmla="*/ 29 w 180"/>
                <a:gd name="T35" fmla="*/ 104 h 208"/>
                <a:gd name="T36" fmla="*/ 29 w 180"/>
                <a:gd name="T37" fmla="*/ 76 h 208"/>
                <a:gd name="T38" fmla="*/ 19 w 180"/>
                <a:gd name="T39" fmla="*/ 57 h 208"/>
                <a:gd name="T40" fmla="*/ 19 w 180"/>
                <a:gd name="T41" fmla="*/ 47 h 208"/>
                <a:gd name="T42" fmla="*/ 19 w 180"/>
                <a:gd name="T43" fmla="*/ 29 h 208"/>
                <a:gd name="T44" fmla="*/ 19 w 180"/>
                <a:gd name="T45" fmla="*/ 19 h 208"/>
                <a:gd name="T46" fmla="*/ 10 w 180"/>
                <a:gd name="T47" fmla="*/ 0 h 208"/>
                <a:gd name="T48" fmla="*/ 10 w 180"/>
                <a:gd name="T49" fmla="*/ 0 h 208"/>
                <a:gd name="T50" fmla="*/ 66 w 180"/>
                <a:gd name="T51" fmla="*/ 0 h 208"/>
                <a:gd name="T52" fmla="*/ 66 w 180"/>
                <a:gd name="T53" fmla="*/ 0 h 208"/>
                <a:gd name="T54" fmla="*/ 66 w 180"/>
                <a:gd name="T55" fmla="*/ 10 h 208"/>
                <a:gd name="T56" fmla="*/ 85 w 180"/>
                <a:gd name="T57" fmla="*/ 29 h 208"/>
                <a:gd name="T58" fmla="*/ 95 w 180"/>
                <a:gd name="T59" fmla="*/ 29 h 208"/>
                <a:gd name="T60" fmla="*/ 104 w 180"/>
                <a:gd name="T61" fmla="*/ 29 h 208"/>
                <a:gd name="T62" fmla="*/ 114 w 180"/>
                <a:gd name="T63" fmla="*/ 29 h 208"/>
                <a:gd name="T64" fmla="*/ 114 w 180"/>
                <a:gd name="T65" fmla="*/ 19 h 208"/>
                <a:gd name="T66" fmla="*/ 114 w 180"/>
                <a:gd name="T67" fmla="*/ 19 h 208"/>
                <a:gd name="T68" fmla="*/ 133 w 180"/>
                <a:gd name="T69" fmla="*/ 19 h 208"/>
                <a:gd name="T70" fmla="*/ 133 w 180"/>
                <a:gd name="T71" fmla="*/ 19 h 208"/>
                <a:gd name="T72" fmla="*/ 133 w 180"/>
                <a:gd name="T73" fmla="*/ 19 h 208"/>
                <a:gd name="T74" fmla="*/ 152 w 180"/>
                <a:gd name="T75" fmla="*/ 19 h 208"/>
                <a:gd name="T76" fmla="*/ 152 w 180"/>
                <a:gd name="T77" fmla="*/ 38 h 208"/>
                <a:gd name="T78" fmla="*/ 152 w 180"/>
                <a:gd name="T79" fmla="*/ 57 h 208"/>
                <a:gd name="T80" fmla="*/ 152 w 180"/>
                <a:gd name="T81" fmla="*/ 66 h 208"/>
                <a:gd name="T82" fmla="*/ 152 w 180"/>
                <a:gd name="T83" fmla="*/ 66 h 208"/>
                <a:gd name="T84" fmla="*/ 161 w 180"/>
                <a:gd name="T85" fmla="*/ 66 h 208"/>
                <a:gd name="T86" fmla="*/ 161 w 180"/>
                <a:gd name="T87" fmla="*/ 85 h 208"/>
                <a:gd name="T88" fmla="*/ 161 w 180"/>
                <a:gd name="T89" fmla="*/ 85 h 208"/>
                <a:gd name="T90" fmla="*/ 161 w 180"/>
                <a:gd name="T91" fmla="*/ 85 h 208"/>
                <a:gd name="T92" fmla="*/ 171 w 180"/>
                <a:gd name="T93" fmla="*/ 85 h 208"/>
                <a:gd name="T94" fmla="*/ 180 w 180"/>
                <a:gd name="T95" fmla="*/ 85 h 208"/>
                <a:gd name="T96" fmla="*/ 180 w 180"/>
                <a:gd name="T97" fmla="*/ 85 h 208"/>
                <a:gd name="T98" fmla="*/ 180 w 180"/>
                <a:gd name="T99" fmla="*/ 85 h 208"/>
                <a:gd name="T100" fmla="*/ 180 w 180"/>
                <a:gd name="T101" fmla="*/ 114 h 208"/>
                <a:gd name="T102" fmla="*/ 180 w 180"/>
                <a:gd name="T103" fmla="*/ 114 h 208"/>
                <a:gd name="T104" fmla="*/ 180 w 180"/>
                <a:gd name="T105" fmla="*/ 123 h 208"/>
                <a:gd name="T106" fmla="*/ 171 w 180"/>
                <a:gd name="T107" fmla="*/ 123 h 208"/>
                <a:gd name="T108" fmla="*/ 152 w 180"/>
                <a:gd name="T109" fmla="*/ 123 h 208"/>
                <a:gd name="T110" fmla="*/ 152 w 180"/>
                <a:gd name="T111" fmla="*/ 123 h 208"/>
                <a:gd name="T112" fmla="*/ 152 w 180"/>
                <a:gd name="T113" fmla="*/ 180 h 208"/>
                <a:gd name="T114" fmla="*/ 152 w 180"/>
                <a:gd name="T115" fmla="*/ 180 h 208"/>
                <a:gd name="T116" fmla="*/ 171 w 180"/>
                <a:gd name="T117" fmla="*/ 199 h 208"/>
                <a:gd name="T118" fmla="*/ 171 w 180"/>
                <a:gd name="T119" fmla="*/ 199 h 208"/>
                <a:gd name="T120" fmla="*/ 142 w 180"/>
                <a:gd name="T121" fmla="*/ 208 h 20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80"/>
                <a:gd name="T184" fmla="*/ 0 h 208"/>
                <a:gd name="T185" fmla="*/ 180 w 180"/>
                <a:gd name="T186" fmla="*/ 208 h 20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80" h="208">
                  <a:moveTo>
                    <a:pt x="142" y="208"/>
                  </a:moveTo>
                  <a:lnTo>
                    <a:pt x="142" y="208"/>
                  </a:lnTo>
                  <a:lnTo>
                    <a:pt x="104" y="208"/>
                  </a:lnTo>
                  <a:lnTo>
                    <a:pt x="95" y="199"/>
                  </a:lnTo>
                  <a:lnTo>
                    <a:pt x="29" y="199"/>
                  </a:lnTo>
                  <a:lnTo>
                    <a:pt x="19" y="189"/>
                  </a:lnTo>
                  <a:lnTo>
                    <a:pt x="10" y="199"/>
                  </a:lnTo>
                  <a:lnTo>
                    <a:pt x="0" y="199"/>
                  </a:lnTo>
                  <a:lnTo>
                    <a:pt x="0" y="189"/>
                  </a:lnTo>
                  <a:lnTo>
                    <a:pt x="0" y="180"/>
                  </a:lnTo>
                  <a:lnTo>
                    <a:pt x="0" y="161"/>
                  </a:lnTo>
                  <a:lnTo>
                    <a:pt x="0" y="142"/>
                  </a:lnTo>
                  <a:lnTo>
                    <a:pt x="29" y="104"/>
                  </a:lnTo>
                  <a:lnTo>
                    <a:pt x="29" y="76"/>
                  </a:lnTo>
                  <a:lnTo>
                    <a:pt x="19" y="57"/>
                  </a:lnTo>
                  <a:lnTo>
                    <a:pt x="19" y="47"/>
                  </a:lnTo>
                  <a:lnTo>
                    <a:pt x="19" y="29"/>
                  </a:lnTo>
                  <a:lnTo>
                    <a:pt x="19" y="19"/>
                  </a:lnTo>
                  <a:lnTo>
                    <a:pt x="10" y="0"/>
                  </a:lnTo>
                  <a:lnTo>
                    <a:pt x="66" y="0"/>
                  </a:lnTo>
                  <a:lnTo>
                    <a:pt x="66" y="10"/>
                  </a:lnTo>
                  <a:lnTo>
                    <a:pt x="85" y="29"/>
                  </a:lnTo>
                  <a:lnTo>
                    <a:pt x="95" y="29"/>
                  </a:lnTo>
                  <a:lnTo>
                    <a:pt x="104" y="29"/>
                  </a:lnTo>
                  <a:lnTo>
                    <a:pt x="114" y="29"/>
                  </a:lnTo>
                  <a:lnTo>
                    <a:pt x="114" y="19"/>
                  </a:lnTo>
                  <a:lnTo>
                    <a:pt x="133" y="19"/>
                  </a:lnTo>
                  <a:lnTo>
                    <a:pt x="152" y="19"/>
                  </a:lnTo>
                  <a:lnTo>
                    <a:pt x="152" y="38"/>
                  </a:lnTo>
                  <a:lnTo>
                    <a:pt x="152" y="57"/>
                  </a:lnTo>
                  <a:lnTo>
                    <a:pt x="152" y="66"/>
                  </a:lnTo>
                  <a:lnTo>
                    <a:pt x="161" y="66"/>
                  </a:lnTo>
                  <a:lnTo>
                    <a:pt x="161" y="85"/>
                  </a:lnTo>
                  <a:lnTo>
                    <a:pt x="171" y="85"/>
                  </a:lnTo>
                  <a:lnTo>
                    <a:pt x="180" y="85"/>
                  </a:lnTo>
                  <a:lnTo>
                    <a:pt x="180" y="114"/>
                  </a:lnTo>
                  <a:lnTo>
                    <a:pt x="180" y="123"/>
                  </a:lnTo>
                  <a:lnTo>
                    <a:pt x="171" y="123"/>
                  </a:lnTo>
                  <a:lnTo>
                    <a:pt x="152" y="123"/>
                  </a:lnTo>
                  <a:lnTo>
                    <a:pt x="152" y="180"/>
                  </a:lnTo>
                  <a:lnTo>
                    <a:pt x="171" y="199"/>
                  </a:lnTo>
                  <a:lnTo>
                    <a:pt x="142" y="208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939" name="Freeform 89"/>
            <p:cNvSpPr>
              <a:spLocks/>
            </p:cNvSpPr>
            <p:nvPr/>
          </p:nvSpPr>
          <p:spPr bwMode="auto">
            <a:xfrm>
              <a:off x="2937" y="2472"/>
              <a:ext cx="142" cy="152"/>
            </a:xfrm>
            <a:custGeom>
              <a:avLst/>
              <a:gdLst>
                <a:gd name="T0" fmla="*/ 85 w 142"/>
                <a:gd name="T1" fmla="*/ 0 h 152"/>
                <a:gd name="T2" fmla="*/ 94 w 142"/>
                <a:gd name="T3" fmla="*/ 10 h 152"/>
                <a:gd name="T4" fmla="*/ 94 w 142"/>
                <a:gd name="T5" fmla="*/ 19 h 152"/>
                <a:gd name="T6" fmla="*/ 94 w 142"/>
                <a:gd name="T7" fmla="*/ 19 h 152"/>
                <a:gd name="T8" fmla="*/ 113 w 142"/>
                <a:gd name="T9" fmla="*/ 38 h 152"/>
                <a:gd name="T10" fmla="*/ 123 w 142"/>
                <a:gd name="T11" fmla="*/ 57 h 152"/>
                <a:gd name="T12" fmla="*/ 123 w 142"/>
                <a:gd name="T13" fmla="*/ 67 h 152"/>
                <a:gd name="T14" fmla="*/ 132 w 142"/>
                <a:gd name="T15" fmla="*/ 67 h 152"/>
                <a:gd name="T16" fmla="*/ 142 w 142"/>
                <a:gd name="T17" fmla="*/ 67 h 152"/>
                <a:gd name="T18" fmla="*/ 142 w 142"/>
                <a:gd name="T19" fmla="*/ 67 h 152"/>
                <a:gd name="T20" fmla="*/ 123 w 142"/>
                <a:gd name="T21" fmla="*/ 76 h 152"/>
                <a:gd name="T22" fmla="*/ 104 w 142"/>
                <a:gd name="T23" fmla="*/ 105 h 152"/>
                <a:gd name="T24" fmla="*/ 94 w 142"/>
                <a:gd name="T25" fmla="*/ 114 h 152"/>
                <a:gd name="T26" fmla="*/ 85 w 142"/>
                <a:gd name="T27" fmla="*/ 123 h 152"/>
                <a:gd name="T28" fmla="*/ 85 w 142"/>
                <a:gd name="T29" fmla="*/ 123 h 152"/>
                <a:gd name="T30" fmla="*/ 85 w 142"/>
                <a:gd name="T31" fmla="*/ 133 h 152"/>
                <a:gd name="T32" fmla="*/ 66 w 142"/>
                <a:gd name="T33" fmla="*/ 133 h 152"/>
                <a:gd name="T34" fmla="*/ 66 w 142"/>
                <a:gd name="T35" fmla="*/ 133 h 152"/>
                <a:gd name="T36" fmla="*/ 57 w 142"/>
                <a:gd name="T37" fmla="*/ 123 h 152"/>
                <a:gd name="T38" fmla="*/ 47 w 142"/>
                <a:gd name="T39" fmla="*/ 123 h 152"/>
                <a:gd name="T40" fmla="*/ 28 w 142"/>
                <a:gd name="T41" fmla="*/ 152 h 152"/>
                <a:gd name="T42" fmla="*/ 28 w 142"/>
                <a:gd name="T43" fmla="*/ 152 h 152"/>
                <a:gd name="T44" fmla="*/ 9 w 142"/>
                <a:gd name="T45" fmla="*/ 152 h 152"/>
                <a:gd name="T46" fmla="*/ 9 w 142"/>
                <a:gd name="T47" fmla="*/ 152 h 152"/>
                <a:gd name="T48" fmla="*/ 9 w 142"/>
                <a:gd name="T49" fmla="*/ 142 h 152"/>
                <a:gd name="T50" fmla="*/ 9 w 142"/>
                <a:gd name="T51" fmla="*/ 133 h 152"/>
                <a:gd name="T52" fmla="*/ 0 w 142"/>
                <a:gd name="T53" fmla="*/ 123 h 152"/>
                <a:gd name="T54" fmla="*/ 0 w 142"/>
                <a:gd name="T55" fmla="*/ 123 h 152"/>
                <a:gd name="T56" fmla="*/ 0 w 142"/>
                <a:gd name="T57" fmla="*/ 123 h 152"/>
                <a:gd name="T58" fmla="*/ 0 w 142"/>
                <a:gd name="T59" fmla="*/ 67 h 152"/>
                <a:gd name="T60" fmla="*/ 0 w 142"/>
                <a:gd name="T61" fmla="*/ 67 h 152"/>
                <a:gd name="T62" fmla="*/ 19 w 142"/>
                <a:gd name="T63" fmla="*/ 67 h 152"/>
                <a:gd name="T64" fmla="*/ 19 w 142"/>
                <a:gd name="T65" fmla="*/ 67 h 152"/>
                <a:gd name="T66" fmla="*/ 19 w 142"/>
                <a:gd name="T67" fmla="*/ 0 h 152"/>
                <a:gd name="T68" fmla="*/ 19 w 142"/>
                <a:gd name="T69" fmla="*/ 0 h 152"/>
                <a:gd name="T70" fmla="*/ 38 w 142"/>
                <a:gd name="T71" fmla="*/ 0 h 152"/>
                <a:gd name="T72" fmla="*/ 57 w 142"/>
                <a:gd name="T73" fmla="*/ 0 h 152"/>
                <a:gd name="T74" fmla="*/ 57 w 142"/>
                <a:gd name="T75" fmla="*/ 0 h 152"/>
                <a:gd name="T76" fmla="*/ 57 w 142"/>
                <a:gd name="T77" fmla="*/ 10 h 152"/>
                <a:gd name="T78" fmla="*/ 57 w 142"/>
                <a:gd name="T79" fmla="*/ 10 h 152"/>
                <a:gd name="T80" fmla="*/ 76 w 142"/>
                <a:gd name="T81" fmla="*/ 0 h 152"/>
                <a:gd name="T82" fmla="*/ 85 w 142"/>
                <a:gd name="T83" fmla="*/ 0 h 152"/>
                <a:gd name="T84" fmla="*/ 85 w 142"/>
                <a:gd name="T85" fmla="*/ 0 h 152"/>
                <a:gd name="T86" fmla="*/ 85 w 142"/>
                <a:gd name="T87" fmla="*/ 0 h 152"/>
                <a:gd name="T88" fmla="*/ 85 w 142"/>
                <a:gd name="T89" fmla="*/ 0 h 152"/>
                <a:gd name="T90" fmla="*/ 85 w 142"/>
                <a:gd name="T91" fmla="*/ 0 h 1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42"/>
                <a:gd name="T139" fmla="*/ 0 h 152"/>
                <a:gd name="T140" fmla="*/ 142 w 142"/>
                <a:gd name="T141" fmla="*/ 152 h 1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42" h="152">
                  <a:moveTo>
                    <a:pt x="85" y="0"/>
                  </a:moveTo>
                  <a:lnTo>
                    <a:pt x="94" y="10"/>
                  </a:lnTo>
                  <a:lnTo>
                    <a:pt x="94" y="19"/>
                  </a:lnTo>
                  <a:lnTo>
                    <a:pt x="113" y="38"/>
                  </a:lnTo>
                  <a:lnTo>
                    <a:pt x="123" y="57"/>
                  </a:lnTo>
                  <a:lnTo>
                    <a:pt x="123" y="67"/>
                  </a:lnTo>
                  <a:lnTo>
                    <a:pt x="132" y="67"/>
                  </a:lnTo>
                  <a:lnTo>
                    <a:pt x="142" y="67"/>
                  </a:lnTo>
                  <a:lnTo>
                    <a:pt x="123" y="76"/>
                  </a:lnTo>
                  <a:lnTo>
                    <a:pt x="104" y="105"/>
                  </a:lnTo>
                  <a:lnTo>
                    <a:pt x="94" y="114"/>
                  </a:lnTo>
                  <a:lnTo>
                    <a:pt x="85" y="123"/>
                  </a:lnTo>
                  <a:lnTo>
                    <a:pt x="85" y="133"/>
                  </a:lnTo>
                  <a:lnTo>
                    <a:pt x="66" y="133"/>
                  </a:lnTo>
                  <a:lnTo>
                    <a:pt x="57" y="123"/>
                  </a:lnTo>
                  <a:lnTo>
                    <a:pt x="47" y="123"/>
                  </a:lnTo>
                  <a:lnTo>
                    <a:pt x="28" y="152"/>
                  </a:lnTo>
                  <a:lnTo>
                    <a:pt x="9" y="152"/>
                  </a:lnTo>
                  <a:lnTo>
                    <a:pt x="9" y="142"/>
                  </a:lnTo>
                  <a:lnTo>
                    <a:pt x="9" y="133"/>
                  </a:lnTo>
                  <a:lnTo>
                    <a:pt x="0" y="123"/>
                  </a:lnTo>
                  <a:lnTo>
                    <a:pt x="0" y="67"/>
                  </a:lnTo>
                  <a:lnTo>
                    <a:pt x="19" y="67"/>
                  </a:lnTo>
                  <a:lnTo>
                    <a:pt x="19" y="0"/>
                  </a:lnTo>
                  <a:lnTo>
                    <a:pt x="38" y="0"/>
                  </a:lnTo>
                  <a:lnTo>
                    <a:pt x="57" y="0"/>
                  </a:lnTo>
                  <a:lnTo>
                    <a:pt x="57" y="10"/>
                  </a:lnTo>
                  <a:lnTo>
                    <a:pt x="76" y="0"/>
                  </a:lnTo>
                  <a:lnTo>
                    <a:pt x="85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940" name="Freeform 90"/>
            <p:cNvSpPr>
              <a:spLocks/>
            </p:cNvSpPr>
            <p:nvPr/>
          </p:nvSpPr>
          <p:spPr bwMode="auto">
            <a:xfrm>
              <a:off x="2776" y="2122"/>
              <a:ext cx="85" cy="104"/>
            </a:xfrm>
            <a:custGeom>
              <a:avLst/>
              <a:gdLst>
                <a:gd name="T0" fmla="*/ 38 w 85"/>
                <a:gd name="T1" fmla="*/ 19 h 104"/>
                <a:gd name="T2" fmla="*/ 38 w 85"/>
                <a:gd name="T3" fmla="*/ 19 h 104"/>
                <a:gd name="T4" fmla="*/ 38 w 85"/>
                <a:gd name="T5" fmla="*/ 0 h 104"/>
                <a:gd name="T6" fmla="*/ 38 w 85"/>
                <a:gd name="T7" fmla="*/ 0 h 104"/>
                <a:gd name="T8" fmla="*/ 38 w 85"/>
                <a:gd name="T9" fmla="*/ 19 h 104"/>
                <a:gd name="T10" fmla="*/ 38 w 85"/>
                <a:gd name="T11" fmla="*/ 19 h 104"/>
                <a:gd name="T12" fmla="*/ 28 w 85"/>
                <a:gd name="T13" fmla="*/ 19 h 104"/>
                <a:gd name="T14" fmla="*/ 19 w 85"/>
                <a:gd name="T15" fmla="*/ 19 h 104"/>
                <a:gd name="T16" fmla="*/ 9 w 85"/>
                <a:gd name="T17" fmla="*/ 19 h 104"/>
                <a:gd name="T18" fmla="*/ 9 w 85"/>
                <a:gd name="T19" fmla="*/ 19 h 104"/>
                <a:gd name="T20" fmla="*/ 9 w 85"/>
                <a:gd name="T21" fmla="*/ 29 h 104"/>
                <a:gd name="T22" fmla="*/ 0 w 85"/>
                <a:gd name="T23" fmla="*/ 47 h 104"/>
                <a:gd name="T24" fmla="*/ 0 w 85"/>
                <a:gd name="T25" fmla="*/ 66 h 104"/>
                <a:gd name="T26" fmla="*/ 28 w 85"/>
                <a:gd name="T27" fmla="*/ 95 h 104"/>
                <a:gd name="T28" fmla="*/ 38 w 85"/>
                <a:gd name="T29" fmla="*/ 104 h 104"/>
                <a:gd name="T30" fmla="*/ 38 w 85"/>
                <a:gd name="T31" fmla="*/ 104 h 104"/>
                <a:gd name="T32" fmla="*/ 47 w 85"/>
                <a:gd name="T33" fmla="*/ 95 h 104"/>
                <a:gd name="T34" fmla="*/ 38 w 85"/>
                <a:gd name="T35" fmla="*/ 95 h 104"/>
                <a:gd name="T36" fmla="*/ 38 w 85"/>
                <a:gd name="T37" fmla="*/ 85 h 104"/>
                <a:gd name="T38" fmla="*/ 57 w 85"/>
                <a:gd name="T39" fmla="*/ 76 h 104"/>
                <a:gd name="T40" fmla="*/ 57 w 85"/>
                <a:gd name="T41" fmla="*/ 76 h 104"/>
                <a:gd name="T42" fmla="*/ 57 w 85"/>
                <a:gd name="T43" fmla="*/ 76 h 104"/>
                <a:gd name="T44" fmla="*/ 57 w 85"/>
                <a:gd name="T45" fmla="*/ 66 h 104"/>
                <a:gd name="T46" fmla="*/ 57 w 85"/>
                <a:gd name="T47" fmla="*/ 66 h 104"/>
                <a:gd name="T48" fmla="*/ 66 w 85"/>
                <a:gd name="T49" fmla="*/ 76 h 104"/>
                <a:gd name="T50" fmla="*/ 76 w 85"/>
                <a:gd name="T51" fmla="*/ 76 h 104"/>
                <a:gd name="T52" fmla="*/ 76 w 85"/>
                <a:gd name="T53" fmla="*/ 76 h 104"/>
                <a:gd name="T54" fmla="*/ 76 w 85"/>
                <a:gd name="T55" fmla="*/ 76 h 104"/>
                <a:gd name="T56" fmla="*/ 85 w 85"/>
                <a:gd name="T57" fmla="*/ 66 h 104"/>
                <a:gd name="T58" fmla="*/ 85 w 85"/>
                <a:gd name="T59" fmla="*/ 47 h 104"/>
                <a:gd name="T60" fmla="*/ 85 w 85"/>
                <a:gd name="T61" fmla="*/ 47 h 104"/>
                <a:gd name="T62" fmla="*/ 76 w 85"/>
                <a:gd name="T63" fmla="*/ 47 h 104"/>
                <a:gd name="T64" fmla="*/ 76 w 85"/>
                <a:gd name="T65" fmla="*/ 38 h 104"/>
                <a:gd name="T66" fmla="*/ 76 w 85"/>
                <a:gd name="T67" fmla="*/ 38 h 104"/>
                <a:gd name="T68" fmla="*/ 85 w 85"/>
                <a:gd name="T69" fmla="*/ 29 h 104"/>
                <a:gd name="T70" fmla="*/ 85 w 85"/>
                <a:gd name="T71" fmla="*/ 19 h 104"/>
                <a:gd name="T72" fmla="*/ 66 w 85"/>
                <a:gd name="T73" fmla="*/ 19 h 104"/>
                <a:gd name="T74" fmla="*/ 66 w 85"/>
                <a:gd name="T75" fmla="*/ 19 h 104"/>
                <a:gd name="T76" fmla="*/ 66 w 85"/>
                <a:gd name="T77" fmla="*/ 0 h 104"/>
                <a:gd name="T78" fmla="*/ 66 w 85"/>
                <a:gd name="T79" fmla="*/ 0 h 104"/>
                <a:gd name="T80" fmla="*/ 38 w 85"/>
                <a:gd name="T81" fmla="*/ 0 h 104"/>
                <a:gd name="T82" fmla="*/ 38 w 85"/>
                <a:gd name="T83" fmla="*/ 0 h 104"/>
                <a:gd name="T84" fmla="*/ 38 w 85"/>
                <a:gd name="T85" fmla="*/ 19 h 10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85"/>
                <a:gd name="T130" fmla="*/ 0 h 104"/>
                <a:gd name="T131" fmla="*/ 85 w 85"/>
                <a:gd name="T132" fmla="*/ 104 h 10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85" h="104">
                  <a:moveTo>
                    <a:pt x="38" y="19"/>
                  </a:moveTo>
                  <a:lnTo>
                    <a:pt x="38" y="19"/>
                  </a:lnTo>
                  <a:lnTo>
                    <a:pt x="38" y="0"/>
                  </a:lnTo>
                  <a:lnTo>
                    <a:pt x="38" y="19"/>
                  </a:lnTo>
                  <a:lnTo>
                    <a:pt x="28" y="19"/>
                  </a:lnTo>
                  <a:lnTo>
                    <a:pt x="19" y="19"/>
                  </a:lnTo>
                  <a:lnTo>
                    <a:pt x="9" y="19"/>
                  </a:lnTo>
                  <a:lnTo>
                    <a:pt x="9" y="29"/>
                  </a:lnTo>
                  <a:lnTo>
                    <a:pt x="0" y="47"/>
                  </a:lnTo>
                  <a:lnTo>
                    <a:pt x="0" y="66"/>
                  </a:lnTo>
                  <a:lnTo>
                    <a:pt x="28" y="95"/>
                  </a:lnTo>
                  <a:lnTo>
                    <a:pt x="38" y="104"/>
                  </a:lnTo>
                  <a:lnTo>
                    <a:pt x="47" y="95"/>
                  </a:lnTo>
                  <a:lnTo>
                    <a:pt x="38" y="95"/>
                  </a:lnTo>
                  <a:lnTo>
                    <a:pt x="38" y="85"/>
                  </a:lnTo>
                  <a:lnTo>
                    <a:pt x="57" y="76"/>
                  </a:lnTo>
                  <a:lnTo>
                    <a:pt x="57" y="66"/>
                  </a:lnTo>
                  <a:lnTo>
                    <a:pt x="66" y="76"/>
                  </a:lnTo>
                  <a:lnTo>
                    <a:pt x="76" y="76"/>
                  </a:lnTo>
                  <a:lnTo>
                    <a:pt x="85" y="66"/>
                  </a:lnTo>
                  <a:lnTo>
                    <a:pt x="85" y="47"/>
                  </a:lnTo>
                  <a:lnTo>
                    <a:pt x="76" y="47"/>
                  </a:lnTo>
                  <a:lnTo>
                    <a:pt x="76" y="38"/>
                  </a:lnTo>
                  <a:lnTo>
                    <a:pt x="85" y="29"/>
                  </a:lnTo>
                  <a:lnTo>
                    <a:pt x="85" y="19"/>
                  </a:lnTo>
                  <a:lnTo>
                    <a:pt x="66" y="19"/>
                  </a:lnTo>
                  <a:lnTo>
                    <a:pt x="66" y="0"/>
                  </a:lnTo>
                  <a:lnTo>
                    <a:pt x="38" y="0"/>
                  </a:lnTo>
                  <a:lnTo>
                    <a:pt x="38" y="19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941" name="Freeform 91"/>
            <p:cNvSpPr>
              <a:spLocks/>
            </p:cNvSpPr>
            <p:nvPr/>
          </p:nvSpPr>
          <p:spPr bwMode="auto">
            <a:xfrm>
              <a:off x="2814" y="2103"/>
              <a:ext cx="113" cy="142"/>
            </a:xfrm>
            <a:custGeom>
              <a:avLst/>
              <a:gdLst>
                <a:gd name="T0" fmla="*/ 19 w 113"/>
                <a:gd name="T1" fmla="*/ 133 h 142"/>
                <a:gd name="T2" fmla="*/ 9 w 113"/>
                <a:gd name="T3" fmla="*/ 133 h 142"/>
                <a:gd name="T4" fmla="*/ 9 w 113"/>
                <a:gd name="T5" fmla="*/ 114 h 142"/>
                <a:gd name="T6" fmla="*/ 0 w 113"/>
                <a:gd name="T7" fmla="*/ 104 h 142"/>
                <a:gd name="T8" fmla="*/ 19 w 113"/>
                <a:gd name="T9" fmla="*/ 95 h 142"/>
                <a:gd name="T10" fmla="*/ 19 w 113"/>
                <a:gd name="T11" fmla="*/ 85 h 142"/>
                <a:gd name="T12" fmla="*/ 28 w 113"/>
                <a:gd name="T13" fmla="*/ 95 h 142"/>
                <a:gd name="T14" fmla="*/ 38 w 113"/>
                <a:gd name="T15" fmla="*/ 95 h 142"/>
                <a:gd name="T16" fmla="*/ 47 w 113"/>
                <a:gd name="T17" fmla="*/ 85 h 142"/>
                <a:gd name="T18" fmla="*/ 47 w 113"/>
                <a:gd name="T19" fmla="*/ 66 h 142"/>
                <a:gd name="T20" fmla="*/ 38 w 113"/>
                <a:gd name="T21" fmla="*/ 57 h 142"/>
                <a:gd name="T22" fmla="*/ 47 w 113"/>
                <a:gd name="T23" fmla="*/ 48 h 142"/>
                <a:gd name="T24" fmla="*/ 28 w 113"/>
                <a:gd name="T25" fmla="*/ 38 h 142"/>
                <a:gd name="T26" fmla="*/ 28 w 113"/>
                <a:gd name="T27" fmla="*/ 19 h 142"/>
                <a:gd name="T28" fmla="*/ 47 w 113"/>
                <a:gd name="T29" fmla="*/ 19 h 142"/>
                <a:gd name="T30" fmla="*/ 66 w 113"/>
                <a:gd name="T31" fmla="*/ 29 h 142"/>
                <a:gd name="T32" fmla="*/ 75 w 113"/>
                <a:gd name="T33" fmla="*/ 29 h 142"/>
                <a:gd name="T34" fmla="*/ 75 w 113"/>
                <a:gd name="T35" fmla="*/ 10 h 142"/>
                <a:gd name="T36" fmla="*/ 85 w 113"/>
                <a:gd name="T37" fmla="*/ 0 h 142"/>
                <a:gd name="T38" fmla="*/ 104 w 113"/>
                <a:gd name="T39" fmla="*/ 0 h 142"/>
                <a:gd name="T40" fmla="*/ 113 w 113"/>
                <a:gd name="T41" fmla="*/ 0 h 142"/>
                <a:gd name="T42" fmla="*/ 94 w 113"/>
                <a:gd name="T43" fmla="*/ 48 h 142"/>
                <a:gd name="T44" fmla="*/ 94 w 113"/>
                <a:gd name="T45" fmla="*/ 57 h 142"/>
                <a:gd name="T46" fmla="*/ 94 w 113"/>
                <a:gd name="T47" fmla="*/ 66 h 142"/>
                <a:gd name="T48" fmla="*/ 85 w 113"/>
                <a:gd name="T49" fmla="*/ 76 h 142"/>
                <a:gd name="T50" fmla="*/ 66 w 113"/>
                <a:gd name="T51" fmla="*/ 95 h 142"/>
                <a:gd name="T52" fmla="*/ 66 w 113"/>
                <a:gd name="T53" fmla="*/ 104 h 142"/>
                <a:gd name="T54" fmla="*/ 57 w 113"/>
                <a:gd name="T55" fmla="*/ 142 h 142"/>
                <a:gd name="T56" fmla="*/ 47 w 113"/>
                <a:gd name="T57" fmla="*/ 133 h 142"/>
                <a:gd name="T58" fmla="*/ 28 w 113"/>
                <a:gd name="T59" fmla="*/ 142 h 142"/>
                <a:gd name="T60" fmla="*/ 28 w 113"/>
                <a:gd name="T61" fmla="*/ 142 h 142"/>
                <a:gd name="T62" fmla="*/ 28 w 113"/>
                <a:gd name="T63" fmla="*/ 142 h 14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13"/>
                <a:gd name="T97" fmla="*/ 0 h 142"/>
                <a:gd name="T98" fmla="*/ 113 w 113"/>
                <a:gd name="T99" fmla="*/ 142 h 14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13" h="142">
                  <a:moveTo>
                    <a:pt x="19" y="133"/>
                  </a:moveTo>
                  <a:lnTo>
                    <a:pt x="19" y="133"/>
                  </a:lnTo>
                  <a:lnTo>
                    <a:pt x="9" y="142"/>
                  </a:lnTo>
                  <a:lnTo>
                    <a:pt x="9" y="133"/>
                  </a:lnTo>
                  <a:lnTo>
                    <a:pt x="0" y="123"/>
                  </a:lnTo>
                  <a:lnTo>
                    <a:pt x="9" y="114"/>
                  </a:lnTo>
                  <a:lnTo>
                    <a:pt x="0" y="114"/>
                  </a:lnTo>
                  <a:lnTo>
                    <a:pt x="0" y="104"/>
                  </a:lnTo>
                  <a:lnTo>
                    <a:pt x="19" y="95"/>
                  </a:lnTo>
                  <a:lnTo>
                    <a:pt x="19" y="85"/>
                  </a:lnTo>
                  <a:lnTo>
                    <a:pt x="28" y="95"/>
                  </a:lnTo>
                  <a:lnTo>
                    <a:pt x="38" y="95"/>
                  </a:lnTo>
                  <a:lnTo>
                    <a:pt x="47" y="85"/>
                  </a:lnTo>
                  <a:lnTo>
                    <a:pt x="47" y="66"/>
                  </a:lnTo>
                  <a:lnTo>
                    <a:pt x="38" y="66"/>
                  </a:lnTo>
                  <a:lnTo>
                    <a:pt x="38" y="57"/>
                  </a:lnTo>
                  <a:lnTo>
                    <a:pt x="47" y="48"/>
                  </a:lnTo>
                  <a:lnTo>
                    <a:pt x="47" y="38"/>
                  </a:lnTo>
                  <a:lnTo>
                    <a:pt x="28" y="38"/>
                  </a:lnTo>
                  <a:lnTo>
                    <a:pt x="28" y="19"/>
                  </a:lnTo>
                  <a:lnTo>
                    <a:pt x="47" y="19"/>
                  </a:lnTo>
                  <a:lnTo>
                    <a:pt x="66" y="19"/>
                  </a:lnTo>
                  <a:lnTo>
                    <a:pt x="66" y="29"/>
                  </a:lnTo>
                  <a:lnTo>
                    <a:pt x="75" y="29"/>
                  </a:lnTo>
                  <a:lnTo>
                    <a:pt x="75" y="10"/>
                  </a:lnTo>
                  <a:lnTo>
                    <a:pt x="75" y="0"/>
                  </a:lnTo>
                  <a:lnTo>
                    <a:pt x="85" y="0"/>
                  </a:lnTo>
                  <a:lnTo>
                    <a:pt x="104" y="0"/>
                  </a:lnTo>
                  <a:lnTo>
                    <a:pt x="113" y="0"/>
                  </a:lnTo>
                  <a:lnTo>
                    <a:pt x="113" y="19"/>
                  </a:lnTo>
                  <a:lnTo>
                    <a:pt x="94" y="48"/>
                  </a:lnTo>
                  <a:lnTo>
                    <a:pt x="94" y="57"/>
                  </a:lnTo>
                  <a:lnTo>
                    <a:pt x="94" y="66"/>
                  </a:lnTo>
                  <a:lnTo>
                    <a:pt x="94" y="76"/>
                  </a:lnTo>
                  <a:lnTo>
                    <a:pt x="85" y="76"/>
                  </a:lnTo>
                  <a:lnTo>
                    <a:pt x="75" y="95"/>
                  </a:lnTo>
                  <a:lnTo>
                    <a:pt x="66" y="95"/>
                  </a:lnTo>
                  <a:lnTo>
                    <a:pt x="66" y="104"/>
                  </a:lnTo>
                  <a:lnTo>
                    <a:pt x="66" y="114"/>
                  </a:lnTo>
                  <a:lnTo>
                    <a:pt x="57" y="142"/>
                  </a:lnTo>
                  <a:lnTo>
                    <a:pt x="47" y="142"/>
                  </a:lnTo>
                  <a:lnTo>
                    <a:pt x="47" y="133"/>
                  </a:lnTo>
                  <a:lnTo>
                    <a:pt x="38" y="142"/>
                  </a:lnTo>
                  <a:lnTo>
                    <a:pt x="28" y="142"/>
                  </a:lnTo>
                  <a:lnTo>
                    <a:pt x="19" y="133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942" name="Freeform 92"/>
            <p:cNvSpPr>
              <a:spLocks/>
            </p:cNvSpPr>
            <p:nvPr/>
          </p:nvSpPr>
          <p:spPr bwMode="auto">
            <a:xfrm>
              <a:off x="2823" y="2453"/>
              <a:ext cx="199" cy="209"/>
            </a:xfrm>
            <a:custGeom>
              <a:avLst/>
              <a:gdLst>
                <a:gd name="T0" fmla="*/ 142 w 199"/>
                <a:gd name="T1" fmla="*/ 19 h 209"/>
                <a:gd name="T2" fmla="*/ 142 w 199"/>
                <a:gd name="T3" fmla="*/ 19 h 209"/>
                <a:gd name="T4" fmla="*/ 104 w 199"/>
                <a:gd name="T5" fmla="*/ 19 h 209"/>
                <a:gd name="T6" fmla="*/ 104 w 199"/>
                <a:gd name="T7" fmla="*/ 19 h 209"/>
                <a:gd name="T8" fmla="*/ 95 w 199"/>
                <a:gd name="T9" fmla="*/ 10 h 209"/>
                <a:gd name="T10" fmla="*/ 95 w 199"/>
                <a:gd name="T11" fmla="*/ 10 h 209"/>
                <a:gd name="T12" fmla="*/ 95 w 199"/>
                <a:gd name="T13" fmla="*/ 10 h 209"/>
                <a:gd name="T14" fmla="*/ 29 w 199"/>
                <a:gd name="T15" fmla="*/ 10 h 209"/>
                <a:gd name="T16" fmla="*/ 29 w 199"/>
                <a:gd name="T17" fmla="*/ 10 h 209"/>
                <a:gd name="T18" fmla="*/ 19 w 199"/>
                <a:gd name="T19" fmla="*/ 0 h 209"/>
                <a:gd name="T20" fmla="*/ 10 w 199"/>
                <a:gd name="T21" fmla="*/ 10 h 209"/>
                <a:gd name="T22" fmla="*/ 0 w 199"/>
                <a:gd name="T23" fmla="*/ 10 h 209"/>
                <a:gd name="T24" fmla="*/ 0 w 199"/>
                <a:gd name="T25" fmla="*/ 0 h 209"/>
                <a:gd name="T26" fmla="*/ 0 w 199"/>
                <a:gd name="T27" fmla="*/ 0 h 209"/>
                <a:gd name="T28" fmla="*/ 0 w 199"/>
                <a:gd name="T29" fmla="*/ 19 h 209"/>
                <a:gd name="T30" fmla="*/ 38 w 199"/>
                <a:gd name="T31" fmla="*/ 86 h 209"/>
                <a:gd name="T32" fmla="*/ 38 w 199"/>
                <a:gd name="T33" fmla="*/ 105 h 209"/>
                <a:gd name="T34" fmla="*/ 38 w 199"/>
                <a:gd name="T35" fmla="*/ 114 h 209"/>
                <a:gd name="T36" fmla="*/ 38 w 199"/>
                <a:gd name="T37" fmla="*/ 142 h 209"/>
                <a:gd name="T38" fmla="*/ 38 w 199"/>
                <a:gd name="T39" fmla="*/ 171 h 209"/>
                <a:gd name="T40" fmla="*/ 48 w 199"/>
                <a:gd name="T41" fmla="*/ 190 h 209"/>
                <a:gd name="T42" fmla="*/ 57 w 199"/>
                <a:gd name="T43" fmla="*/ 209 h 209"/>
                <a:gd name="T44" fmla="*/ 57 w 199"/>
                <a:gd name="T45" fmla="*/ 209 h 209"/>
                <a:gd name="T46" fmla="*/ 66 w 199"/>
                <a:gd name="T47" fmla="*/ 199 h 209"/>
                <a:gd name="T48" fmla="*/ 76 w 199"/>
                <a:gd name="T49" fmla="*/ 209 h 209"/>
                <a:gd name="T50" fmla="*/ 95 w 199"/>
                <a:gd name="T51" fmla="*/ 209 h 209"/>
                <a:gd name="T52" fmla="*/ 95 w 199"/>
                <a:gd name="T53" fmla="*/ 209 h 209"/>
                <a:gd name="T54" fmla="*/ 104 w 199"/>
                <a:gd name="T55" fmla="*/ 199 h 209"/>
                <a:gd name="T56" fmla="*/ 114 w 199"/>
                <a:gd name="T57" fmla="*/ 199 h 209"/>
                <a:gd name="T58" fmla="*/ 114 w 199"/>
                <a:gd name="T59" fmla="*/ 199 h 209"/>
                <a:gd name="T60" fmla="*/ 114 w 199"/>
                <a:gd name="T61" fmla="*/ 142 h 209"/>
                <a:gd name="T62" fmla="*/ 114 w 199"/>
                <a:gd name="T63" fmla="*/ 86 h 209"/>
                <a:gd name="T64" fmla="*/ 114 w 199"/>
                <a:gd name="T65" fmla="*/ 86 h 209"/>
                <a:gd name="T66" fmla="*/ 133 w 199"/>
                <a:gd name="T67" fmla="*/ 86 h 209"/>
                <a:gd name="T68" fmla="*/ 133 w 199"/>
                <a:gd name="T69" fmla="*/ 86 h 209"/>
                <a:gd name="T70" fmla="*/ 133 w 199"/>
                <a:gd name="T71" fmla="*/ 19 h 209"/>
                <a:gd name="T72" fmla="*/ 133 w 199"/>
                <a:gd name="T73" fmla="*/ 19 h 209"/>
                <a:gd name="T74" fmla="*/ 152 w 199"/>
                <a:gd name="T75" fmla="*/ 19 h 209"/>
                <a:gd name="T76" fmla="*/ 171 w 199"/>
                <a:gd name="T77" fmla="*/ 19 h 209"/>
                <a:gd name="T78" fmla="*/ 171 w 199"/>
                <a:gd name="T79" fmla="*/ 19 h 209"/>
                <a:gd name="T80" fmla="*/ 171 w 199"/>
                <a:gd name="T81" fmla="*/ 29 h 209"/>
                <a:gd name="T82" fmla="*/ 171 w 199"/>
                <a:gd name="T83" fmla="*/ 29 h 209"/>
                <a:gd name="T84" fmla="*/ 190 w 199"/>
                <a:gd name="T85" fmla="*/ 19 h 209"/>
                <a:gd name="T86" fmla="*/ 199 w 199"/>
                <a:gd name="T87" fmla="*/ 19 h 209"/>
                <a:gd name="T88" fmla="*/ 199 w 199"/>
                <a:gd name="T89" fmla="*/ 19 h 209"/>
                <a:gd name="T90" fmla="*/ 190 w 199"/>
                <a:gd name="T91" fmla="*/ 10 h 209"/>
                <a:gd name="T92" fmla="*/ 180 w 199"/>
                <a:gd name="T93" fmla="*/ 10 h 209"/>
                <a:gd name="T94" fmla="*/ 171 w 199"/>
                <a:gd name="T95" fmla="*/ 10 h 209"/>
                <a:gd name="T96" fmla="*/ 171 w 199"/>
                <a:gd name="T97" fmla="*/ 10 h 209"/>
                <a:gd name="T98" fmla="*/ 171 w 199"/>
                <a:gd name="T99" fmla="*/ 10 h 209"/>
                <a:gd name="T100" fmla="*/ 171 w 199"/>
                <a:gd name="T101" fmla="*/ 10 h 209"/>
                <a:gd name="T102" fmla="*/ 171 w 199"/>
                <a:gd name="T103" fmla="*/ 10 h 209"/>
                <a:gd name="T104" fmla="*/ 142 w 199"/>
                <a:gd name="T105" fmla="*/ 19 h 20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99"/>
                <a:gd name="T160" fmla="*/ 0 h 209"/>
                <a:gd name="T161" fmla="*/ 199 w 199"/>
                <a:gd name="T162" fmla="*/ 209 h 20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99" h="209">
                  <a:moveTo>
                    <a:pt x="142" y="19"/>
                  </a:moveTo>
                  <a:lnTo>
                    <a:pt x="142" y="19"/>
                  </a:lnTo>
                  <a:lnTo>
                    <a:pt x="104" y="19"/>
                  </a:lnTo>
                  <a:lnTo>
                    <a:pt x="95" y="10"/>
                  </a:lnTo>
                  <a:lnTo>
                    <a:pt x="29" y="10"/>
                  </a:lnTo>
                  <a:lnTo>
                    <a:pt x="19" y="0"/>
                  </a:lnTo>
                  <a:lnTo>
                    <a:pt x="10" y="1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38" y="86"/>
                  </a:lnTo>
                  <a:lnTo>
                    <a:pt x="38" y="105"/>
                  </a:lnTo>
                  <a:lnTo>
                    <a:pt x="38" y="114"/>
                  </a:lnTo>
                  <a:lnTo>
                    <a:pt x="38" y="142"/>
                  </a:lnTo>
                  <a:lnTo>
                    <a:pt x="38" y="171"/>
                  </a:lnTo>
                  <a:lnTo>
                    <a:pt x="48" y="190"/>
                  </a:lnTo>
                  <a:lnTo>
                    <a:pt x="57" y="209"/>
                  </a:lnTo>
                  <a:lnTo>
                    <a:pt x="66" y="199"/>
                  </a:lnTo>
                  <a:lnTo>
                    <a:pt x="76" y="209"/>
                  </a:lnTo>
                  <a:lnTo>
                    <a:pt x="95" y="209"/>
                  </a:lnTo>
                  <a:lnTo>
                    <a:pt x="104" y="199"/>
                  </a:lnTo>
                  <a:lnTo>
                    <a:pt x="114" y="199"/>
                  </a:lnTo>
                  <a:lnTo>
                    <a:pt x="114" y="142"/>
                  </a:lnTo>
                  <a:lnTo>
                    <a:pt x="114" y="86"/>
                  </a:lnTo>
                  <a:lnTo>
                    <a:pt x="133" y="86"/>
                  </a:lnTo>
                  <a:lnTo>
                    <a:pt x="133" y="19"/>
                  </a:lnTo>
                  <a:lnTo>
                    <a:pt x="152" y="19"/>
                  </a:lnTo>
                  <a:lnTo>
                    <a:pt x="171" y="19"/>
                  </a:lnTo>
                  <a:lnTo>
                    <a:pt x="171" y="29"/>
                  </a:lnTo>
                  <a:lnTo>
                    <a:pt x="190" y="19"/>
                  </a:lnTo>
                  <a:lnTo>
                    <a:pt x="199" y="19"/>
                  </a:lnTo>
                  <a:lnTo>
                    <a:pt x="190" y="10"/>
                  </a:lnTo>
                  <a:lnTo>
                    <a:pt x="180" y="10"/>
                  </a:lnTo>
                  <a:lnTo>
                    <a:pt x="171" y="10"/>
                  </a:lnTo>
                  <a:lnTo>
                    <a:pt x="142" y="19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943" name="Freeform 93"/>
            <p:cNvSpPr>
              <a:spLocks/>
            </p:cNvSpPr>
            <p:nvPr/>
          </p:nvSpPr>
          <p:spPr bwMode="auto">
            <a:xfrm>
              <a:off x="3155" y="1601"/>
              <a:ext cx="312" cy="284"/>
            </a:xfrm>
            <a:custGeom>
              <a:avLst/>
              <a:gdLst>
                <a:gd name="T0" fmla="*/ 208 w 312"/>
                <a:gd name="T1" fmla="*/ 76 h 284"/>
                <a:gd name="T2" fmla="*/ 227 w 312"/>
                <a:gd name="T3" fmla="*/ 105 h 284"/>
                <a:gd name="T4" fmla="*/ 236 w 312"/>
                <a:gd name="T5" fmla="*/ 124 h 284"/>
                <a:gd name="T6" fmla="*/ 236 w 312"/>
                <a:gd name="T7" fmla="*/ 133 h 284"/>
                <a:gd name="T8" fmla="*/ 255 w 312"/>
                <a:gd name="T9" fmla="*/ 142 h 284"/>
                <a:gd name="T10" fmla="*/ 255 w 312"/>
                <a:gd name="T11" fmla="*/ 142 h 284"/>
                <a:gd name="T12" fmla="*/ 255 w 312"/>
                <a:gd name="T13" fmla="*/ 152 h 284"/>
                <a:gd name="T14" fmla="*/ 302 w 312"/>
                <a:gd name="T15" fmla="*/ 152 h 284"/>
                <a:gd name="T16" fmla="*/ 312 w 312"/>
                <a:gd name="T17" fmla="*/ 161 h 284"/>
                <a:gd name="T18" fmla="*/ 312 w 312"/>
                <a:gd name="T19" fmla="*/ 190 h 284"/>
                <a:gd name="T20" fmla="*/ 265 w 312"/>
                <a:gd name="T21" fmla="*/ 228 h 284"/>
                <a:gd name="T22" fmla="*/ 217 w 312"/>
                <a:gd name="T23" fmla="*/ 247 h 284"/>
                <a:gd name="T24" fmla="*/ 179 w 312"/>
                <a:gd name="T25" fmla="*/ 284 h 284"/>
                <a:gd name="T26" fmla="*/ 170 w 312"/>
                <a:gd name="T27" fmla="*/ 266 h 284"/>
                <a:gd name="T28" fmla="*/ 151 w 312"/>
                <a:gd name="T29" fmla="*/ 256 h 284"/>
                <a:gd name="T30" fmla="*/ 142 w 312"/>
                <a:gd name="T31" fmla="*/ 256 h 284"/>
                <a:gd name="T32" fmla="*/ 132 w 312"/>
                <a:gd name="T33" fmla="*/ 266 h 284"/>
                <a:gd name="T34" fmla="*/ 113 w 312"/>
                <a:gd name="T35" fmla="*/ 247 h 284"/>
                <a:gd name="T36" fmla="*/ 104 w 312"/>
                <a:gd name="T37" fmla="*/ 228 h 284"/>
                <a:gd name="T38" fmla="*/ 75 w 312"/>
                <a:gd name="T39" fmla="*/ 199 h 284"/>
                <a:gd name="T40" fmla="*/ 75 w 312"/>
                <a:gd name="T41" fmla="*/ 190 h 284"/>
                <a:gd name="T42" fmla="*/ 66 w 312"/>
                <a:gd name="T43" fmla="*/ 190 h 284"/>
                <a:gd name="T44" fmla="*/ 66 w 312"/>
                <a:gd name="T45" fmla="*/ 161 h 284"/>
                <a:gd name="T46" fmla="*/ 66 w 312"/>
                <a:gd name="T47" fmla="*/ 152 h 284"/>
                <a:gd name="T48" fmla="*/ 28 w 312"/>
                <a:gd name="T49" fmla="*/ 95 h 284"/>
                <a:gd name="T50" fmla="*/ 0 w 312"/>
                <a:gd name="T51" fmla="*/ 67 h 284"/>
                <a:gd name="T52" fmla="*/ 0 w 312"/>
                <a:gd name="T53" fmla="*/ 57 h 284"/>
                <a:gd name="T54" fmla="*/ 9 w 312"/>
                <a:gd name="T55" fmla="*/ 57 h 284"/>
                <a:gd name="T56" fmla="*/ 18 w 312"/>
                <a:gd name="T57" fmla="*/ 48 h 284"/>
                <a:gd name="T58" fmla="*/ 28 w 312"/>
                <a:gd name="T59" fmla="*/ 38 h 284"/>
                <a:gd name="T60" fmla="*/ 37 w 312"/>
                <a:gd name="T61" fmla="*/ 38 h 284"/>
                <a:gd name="T62" fmla="*/ 28 w 312"/>
                <a:gd name="T63" fmla="*/ 10 h 284"/>
                <a:gd name="T64" fmla="*/ 56 w 312"/>
                <a:gd name="T65" fmla="*/ 0 h 284"/>
                <a:gd name="T66" fmla="*/ 104 w 312"/>
                <a:gd name="T67" fmla="*/ 29 h 284"/>
                <a:gd name="T68" fmla="*/ 123 w 312"/>
                <a:gd name="T69" fmla="*/ 38 h 284"/>
                <a:gd name="T70" fmla="*/ 123 w 312"/>
                <a:gd name="T71" fmla="*/ 48 h 284"/>
                <a:gd name="T72" fmla="*/ 142 w 312"/>
                <a:gd name="T73" fmla="*/ 57 h 284"/>
                <a:gd name="T74" fmla="*/ 170 w 312"/>
                <a:gd name="T75" fmla="*/ 57 h 284"/>
                <a:gd name="T76" fmla="*/ 189 w 312"/>
                <a:gd name="T77" fmla="*/ 67 h 284"/>
                <a:gd name="T78" fmla="*/ 208 w 312"/>
                <a:gd name="T79" fmla="*/ 67 h 28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12"/>
                <a:gd name="T121" fmla="*/ 0 h 284"/>
                <a:gd name="T122" fmla="*/ 312 w 312"/>
                <a:gd name="T123" fmla="*/ 284 h 28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12" h="284">
                  <a:moveTo>
                    <a:pt x="208" y="67"/>
                  </a:moveTo>
                  <a:lnTo>
                    <a:pt x="208" y="76"/>
                  </a:lnTo>
                  <a:lnTo>
                    <a:pt x="217" y="86"/>
                  </a:lnTo>
                  <a:lnTo>
                    <a:pt x="227" y="105"/>
                  </a:lnTo>
                  <a:lnTo>
                    <a:pt x="236" y="114"/>
                  </a:lnTo>
                  <a:lnTo>
                    <a:pt x="236" y="124"/>
                  </a:lnTo>
                  <a:lnTo>
                    <a:pt x="236" y="133"/>
                  </a:lnTo>
                  <a:lnTo>
                    <a:pt x="255" y="142"/>
                  </a:lnTo>
                  <a:lnTo>
                    <a:pt x="255" y="152"/>
                  </a:lnTo>
                  <a:lnTo>
                    <a:pt x="302" y="152"/>
                  </a:lnTo>
                  <a:lnTo>
                    <a:pt x="312" y="161"/>
                  </a:lnTo>
                  <a:lnTo>
                    <a:pt x="312" y="190"/>
                  </a:lnTo>
                  <a:lnTo>
                    <a:pt x="265" y="228"/>
                  </a:lnTo>
                  <a:lnTo>
                    <a:pt x="217" y="247"/>
                  </a:lnTo>
                  <a:lnTo>
                    <a:pt x="179" y="284"/>
                  </a:lnTo>
                  <a:lnTo>
                    <a:pt x="170" y="266"/>
                  </a:lnTo>
                  <a:lnTo>
                    <a:pt x="151" y="256"/>
                  </a:lnTo>
                  <a:lnTo>
                    <a:pt x="142" y="256"/>
                  </a:lnTo>
                  <a:lnTo>
                    <a:pt x="132" y="266"/>
                  </a:lnTo>
                  <a:lnTo>
                    <a:pt x="113" y="247"/>
                  </a:lnTo>
                  <a:lnTo>
                    <a:pt x="104" y="237"/>
                  </a:lnTo>
                  <a:lnTo>
                    <a:pt x="104" y="228"/>
                  </a:lnTo>
                  <a:lnTo>
                    <a:pt x="94" y="209"/>
                  </a:lnTo>
                  <a:lnTo>
                    <a:pt x="75" y="199"/>
                  </a:lnTo>
                  <a:lnTo>
                    <a:pt x="75" y="190"/>
                  </a:lnTo>
                  <a:lnTo>
                    <a:pt x="66" y="190"/>
                  </a:lnTo>
                  <a:lnTo>
                    <a:pt x="66" y="161"/>
                  </a:lnTo>
                  <a:lnTo>
                    <a:pt x="66" y="152"/>
                  </a:lnTo>
                  <a:lnTo>
                    <a:pt x="37" y="133"/>
                  </a:lnTo>
                  <a:lnTo>
                    <a:pt x="28" y="95"/>
                  </a:lnTo>
                  <a:lnTo>
                    <a:pt x="9" y="76"/>
                  </a:lnTo>
                  <a:lnTo>
                    <a:pt x="0" y="67"/>
                  </a:lnTo>
                  <a:lnTo>
                    <a:pt x="0" y="57"/>
                  </a:lnTo>
                  <a:lnTo>
                    <a:pt x="9" y="57"/>
                  </a:lnTo>
                  <a:lnTo>
                    <a:pt x="18" y="57"/>
                  </a:lnTo>
                  <a:lnTo>
                    <a:pt x="18" y="48"/>
                  </a:lnTo>
                  <a:lnTo>
                    <a:pt x="28" y="38"/>
                  </a:lnTo>
                  <a:lnTo>
                    <a:pt x="37" y="38"/>
                  </a:lnTo>
                  <a:lnTo>
                    <a:pt x="28" y="10"/>
                  </a:lnTo>
                  <a:lnTo>
                    <a:pt x="56" y="0"/>
                  </a:lnTo>
                  <a:lnTo>
                    <a:pt x="104" y="29"/>
                  </a:lnTo>
                  <a:lnTo>
                    <a:pt x="113" y="29"/>
                  </a:lnTo>
                  <a:lnTo>
                    <a:pt x="123" y="38"/>
                  </a:lnTo>
                  <a:lnTo>
                    <a:pt x="123" y="48"/>
                  </a:lnTo>
                  <a:lnTo>
                    <a:pt x="142" y="57"/>
                  </a:lnTo>
                  <a:lnTo>
                    <a:pt x="170" y="57"/>
                  </a:lnTo>
                  <a:lnTo>
                    <a:pt x="179" y="57"/>
                  </a:lnTo>
                  <a:lnTo>
                    <a:pt x="189" y="67"/>
                  </a:lnTo>
                  <a:lnTo>
                    <a:pt x="208" y="67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944" name="Freeform 94"/>
            <p:cNvSpPr>
              <a:spLocks/>
            </p:cNvSpPr>
            <p:nvPr/>
          </p:nvSpPr>
          <p:spPr bwMode="auto">
            <a:xfrm>
              <a:off x="2454" y="1545"/>
              <a:ext cx="170" cy="142"/>
            </a:xfrm>
            <a:custGeom>
              <a:avLst/>
              <a:gdLst>
                <a:gd name="T0" fmla="*/ 66 w 170"/>
                <a:gd name="T1" fmla="*/ 123 h 142"/>
                <a:gd name="T2" fmla="*/ 66 w 170"/>
                <a:gd name="T3" fmla="*/ 123 h 142"/>
                <a:gd name="T4" fmla="*/ 76 w 170"/>
                <a:gd name="T5" fmla="*/ 113 h 142"/>
                <a:gd name="T6" fmla="*/ 76 w 170"/>
                <a:gd name="T7" fmla="*/ 113 h 142"/>
                <a:gd name="T8" fmla="*/ 114 w 170"/>
                <a:gd name="T9" fmla="*/ 94 h 142"/>
                <a:gd name="T10" fmla="*/ 123 w 170"/>
                <a:gd name="T11" fmla="*/ 85 h 142"/>
                <a:gd name="T12" fmla="*/ 133 w 170"/>
                <a:gd name="T13" fmla="*/ 75 h 142"/>
                <a:gd name="T14" fmla="*/ 133 w 170"/>
                <a:gd name="T15" fmla="*/ 75 h 142"/>
                <a:gd name="T16" fmla="*/ 133 w 170"/>
                <a:gd name="T17" fmla="*/ 66 h 142"/>
                <a:gd name="T18" fmla="*/ 133 w 170"/>
                <a:gd name="T19" fmla="*/ 66 h 142"/>
                <a:gd name="T20" fmla="*/ 142 w 170"/>
                <a:gd name="T21" fmla="*/ 66 h 142"/>
                <a:gd name="T22" fmla="*/ 151 w 170"/>
                <a:gd name="T23" fmla="*/ 56 h 142"/>
                <a:gd name="T24" fmla="*/ 161 w 170"/>
                <a:gd name="T25" fmla="*/ 56 h 142"/>
                <a:gd name="T26" fmla="*/ 170 w 170"/>
                <a:gd name="T27" fmla="*/ 56 h 142"/>
                <a:gd name="T28" fmla="*/ 170 w 170"/>
                <a:gd name="T29" fmla="*/ 56 h 142"/>
                <a:gd name="T30" fmla="*/ 170 w 170"/>
                <a:gd name="T31" fmla="*/ 47 h 142"/>
                <a:gd name="T32" fmla="*/ 161 w 170"/>
                <a:gd name="T33" fmla="*/ 19 h 142"/>
                <a:gd name="T34" fmla="*/ 151 w 170"/>
                <a:gd name="T35" fmla="*/ 9 h 142"/>
                <a:gd name="T36" fmla="*/ 161 w 170"/>
                <a:gd name="T37" fmla="*/ 9 h 142"/>
                <a:gd name="T38" fmla="*/ 142 w 170"/>
                <a:gd name="T39" fmla="*/ 9 h 142"/>
                <a:gd name="T40" fmla="*/ 123 w 170"/>
                <a:gd name="T41" fmla="*/ 9 h 142"/>
                <a:gd name="T42" fmla="*/ 114 w 170"/>
                <a:gd name="T43" fmla="*/ 0 h 142"/>
                <a:gd name="T44" fmla="*/ 104 w 170"/>
                <a:gd name="T45" fmla="*/ 0 h 142"/>
                <a:gd name="T46" fmla="*/ 95 w 170"/>
                <a:gd name="T47" fmla="*/ 28 h 142"/>
                <a:gd name="T48" fmla="*/ 85 w 170"/>
                <a:gd name="T49" fmla="*/ 28 h 142"/>
                <a:gd name="T50" fmla="*/ 66 w 170"/>
                <a:gd name="T51" fmla="*/ 47 h 142"/>
                <a:gd name="T52" fmla="*/ 57 w 170"/>
                <a:gd name="T53" fmla="*/ 56 h 142"/>
                <a:gd name="T54" fmla="*/ 57 w 170"/>
                <a:gd name="T55" fmla="*/ 85 h 142"/>
                <a:gd name="T56" fmla="*/ 47 w 170"/>
                <a:gd name="T57" fmla="*/ 104 h 142"/>
                <a:gd name="T58" fmla="*/ 38 w 170"/>
                <a:gd name="T59" fmla="*/ 113 h 142"/>
                <a:gd name="T60" fmla="*/ 9 w 170"/>
                <a:gd name="T61" fmla="*/ 123 h 142"/>
                <a:gd name="T62" fmla="*/ 0 w 170"/>
                <a:gd name="T63" fmla="*/ 142 h 142"/>
                <a:gd name="T64" fmla="*/ 0 w 170"/>
                <a:gd name="T65" fmla="*/ 142 h 142"/>
                <a:gd name="T66" fmla="*/ 66 w 170"/>
                <a:gd name="T67" fmla="*/ 142 h 142"/>
                <a:gd name="T68" fmla="*/ 66 w 170"/>
                <a:gd name="T69" fmla="*/ 142 h 142"/>
                <a:gd name="T70" fmla="*/ 66 w 170"/>
                <a:gd name="T71" fmla="*/ 123 h 14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70"/>
                <a:gd name="T109" fmla="*/ 0 h 142"/>
                <a:gd name="T110" fmla="*/ 170 w 170"/>
                <a:gd name="T111" fmla="*/ 142 h 14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70" h="142">
                  <a:moveTo>
                    <a:pt x="66" y="123"/>
                  </a:moveTo>
                  <a:lnTo>
                    <a:pt x="66" y="123"/>
                  </a:lnTo>
                  <a:lnTo>
                    <a:pt x="76" y="113"/>
                  </a:lnTo>
                  <a:lnTo>
                    <a:pt x="114" y="94"/>
                  </a:lnTo>
                  <a:lnTo>
                    <a:pt x="123" y="85"/>
                  </a:lnTo>
                  <a:lnTo>
                    <a:pt x="133" y="75"/>
                  </a:lnTo>
                  <a:lnTo>
                    <a:pt x="133" y="66"/>
                  </a:lnTo>
                  <a:lnTo>
                    <a:pt x="142" y="66"/>
                  </a:lnTo>
                  <a:lnTo>
                    <a:pt x="151" y="56"/>
                  </a:lnTo>
                  <a:lnTo>
                    <a:pt x="161" y="56"/>
                  </a:lnTo>
                  <a:lnTo>
                    <a:pt x="170" y="56"/>
                  </a:lnTo>
                  <a:lnTo>
                    <a:pt x="170" y="47"/>
                  </a:lnTo>
                  <a:lnTo>
                    <a:pt x="161" y="19"/>
                  </a:lnTo>
                  <a:lnTo>
                    <a:pt x="151" y="9"/>
                  </a:lnTo>
                  <a:lnTo>
                    <a:pt x="161" y="9"/>
                  </a:lnTo>
                  <a:lnTo>
                    <a:pt x="142" y="9"/>
                  </a:lnTo>
                  <a:lnTo>
                    <a:pt x="123" y="9"/>
                  </a:lnTo>
                  <a:lnTo>
                    <a:pt x="114" y="0"/>
                  </a:lnTo>
                  <a:lnTo>
                    <a:pt x="104" y="0"/>
                  </a:lnTo>
                  <a:lnTo>
                    <a:pt x="95" y="28"/>
                  </a:lnTo>
                  <a:lnTo>
                    <a:pt x="85" y="28"/>
                  </a:lnTo>
                  <a:lnTo>
                    <a:pt x="66" y="47"/>
                  </a:lnTo>
                  <a:lnTo>
                    <a:pt x="57" y="56"/>
                  </a:lnTo>
                  <a:lnTo>
                    <a:pt x="57" y="85"/>
                  </a:lnTo>
                  <a:lnTo>
                    <a:pt x="47" y="104"/>
                  </a:lnTo>
                  <a:lnTo>
                    <a:pt x="38" y="113"/>
                  </a:lnTo>
                  <a:lnTo>
                    <a:pt x="9" y="123"/>
                  </a:lnTo>
                  <a:lnTo>
                    <a:pt x="0" y="142"/>
                  </a:lnTo>
                  <a:lnTo>
                    <a:pt x="66" y="142"/>
                  </a:lnTo>
                  <a:lnTo>
                    <a:pt x="66" y="123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945" name="Freeform 95"/>
            <p:cNvSpPr>
              <a:spLocks/>
            </p:cNvSpPr>
            <p:nvPr/>
          </p:nvSpPr>
          <p:spPr bwMode="auto">
            <a:xfrm>
              <a:off x="2397" y="1687"/>
              <a:ext cx="114" cy="104"/>
            </a:xfrm>
            <a:custGeom>
              <a:avLst/>
              <a:gdLst>
                <a:gd name="T0" fmla="*/ 114 w 114"/>
                <a:gd name="T1" fmla="*/ 28 h 104"/>
                <a:gd name="T2" fmla="*/ 114 w 114"/>
                <a:gd name="T3" fmla="*/ 28 h 104"/>
                <a:gd name="T4" fmla="*/ 66 w 114"/>
                <a:gd name="T5" fmla="*/ 28 h 104"/>
                <a:gd name="T6" fmla="*/ 66 w 114"/>
                <a:gd name="T7" fmla="*/ 28 h 104"/>
                <a:gd name="T8" fmla="*/ 66 w 114"/>
                <a:gd name="T9" fmla="*/ 66 h 104"/>
                <a:gd name="T10" fmla="*/ 66 w 114"/>
                <a:gd name="T11" fmla="*/ 66 h 104"/>
                <a:gd name="T12" fmla="*/ 57 w 114"/>
                <a:gd name="T13" fmla="*/ 75 h 104"/>
                <a:gd name="T14" fmla="*/ 57 w 114"/>
                <a:gd name="T15" fmla="*/ 85 h 104"/>
                <a:gd name="T16" fmla="*/ 57 w 114"/>
                <a:gd name="T17" fmla="*/ 85 h 104"/>
                <a:gd name="T18" fmla="*/ 57 w 114"/>
                <a:gd name="T19" fmla="*/ 104 h 104"/>
                <a:gd name="T20" fmla="*/ 57 w 114"/>
                <a:gd name="T21" fmla="*/ 104 h 104"/>
                <a:gd name="T22" fmla="*/ 0 w 114"/>
                <a:gd name="T23" fmla="*/ 104 h 104"/>
                <a:gd name="T24" fmla="*/ 0 w 114"/>
                <a:gd name="T25" fmla="*/ 104 h 104"/>
                <a:gd name="T26" fmla="*/ 0 w 114"/>
                <a:gd name="T27" fmla="*/ 94 h 104"/>
                <a:gd name="T28" fmla="*/ 19 w 114"/>
                <a:gd name="T29" fmla="*/ 66 h 104"/>
                <a:gd name="T30" fmla="*/ 29 w 114"/>
                <a:gd name="T31" fmla="*/ 38 h 104"/>
                <a:gd name="T32" fmla="*/ 38 w 114"/>
                <a:gd name="T33" fmla="*/ 28 h 104"/>
                <a:gd name="T34" fmla="*/ 57 w 114"/>
                <a:gd name="T35" fmla="*/ 0 h 104"/>
                <a:gd name="T36" fmla="*/ 57 w 114"/>
                <a:gd name="T37" fmla="*/ 0 h 104"/>
                <a:gd name="T38" fmla="*/ 57 w 114"/>
                <a:gd name="T39" fmla="*/ 0 h 104"/>
                <a:gd name="T40" fmla="*/ 114 w 114"/>
                <a:gd name="T41" fmla="*/ 0 h 104"/>
                <a:gd name="T42" fmla="*/ 114 w 114"/>
                <a:gd name="T43" fmla="*/ 0 h 104"/>
                <a:gd name="T44" fmla="*/ 114 w 114"/>
                <a:gd name="T45" fmla="*/ 28 h 10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4"/>
                <a:gd name="T70" fmla="*/ 0 h 104"/>
                <a:gd name="T71" fmla="*/ 114 w 114"/>
                <a:gd name="T72" fmla="*/ 104 h 10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14" h="104">
                  <a:moveTo>
                    <a:pt x="114" y="28"/>
                  </a:moveTo>
                  <a:lnTo>
                    <a:pt x="114" y="28"/>
                  </a:lnTo>
                  <a:lnTo>
                    <a:pt x="66" y="28"/>
                  </a:lnTo>
                  <a:lnTo>
                    <a:pt x="66" y="66"/>
                  </a:lnTo>
                  <a:lnTo>
                    <a:pt x="57" y="75"/>
                  </a:lnTo>
                  <a:lnTo>
                    <a:pt x="57" y="85"/>
                  </a:lnTo>
                  <a:lnTo>
                    <a:pt x="57" y="104"/>
                  </a:lnTo>
                  <a:lnTo>
                    <a:pt x="0" y="104"/>
                  </a:lnTo>
                  <a:lnTo>
                    <a:pt x="0" y="94"/>
                  </a:lnTo>
                  <a:lnTo>
                    <a:pt x="19" y="66"/>
                  </a:lnTo>
                  <a:lnTo>
                    <a:pt x="29" y="38"/>
                  </a:lnTo>
                  <a:lnTo>
                    <a:pt x="38" y="28"/>
                  </a:lnTo>
                  <a:lnTo>
                    <a:pt x="57" y="0"/>
                  </a:lnTo>
                  <a:lnTo>
                    <a:pt x="114" y="0"/>
                  </a:lnTo>
                  <a:lnTo>
                    <a:pt x="114" y="28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946" name="Freeform 96"/>
            <p:cNvSpPr>
              <a:spLocks/>
            </p:cNvSpPr>
            <p:nvPr/>
          </p:nvSpPr>
          <p:spPr bwMode="auto">
            <a:xfrm>
              <a:off x="3145" y="1848"/>
              <a:ext cx="218" cy="255"/>
            </a:xfrm>
            <a:custGeom>
              <a:avLst/>
              <a:gdLst>
                <a:gd name="T0" fmla="*/ 142 w 218"/>
                <a:gd name="T1" fmla="*/ 85 h 255"/>
                <a:gd name="T2" fmla="*/ 142 w 218"/>
                <a:gd name="T3" fmla="*/ 94 h 255"/>
                <a:gd name="T4" fmla="*/ 123 w 218"/>
                <a:gd name="T5" fmla="*/ 104 h 255"/>
                <a:gd name="T6" fmla="*/ 133 w 218"/>
                <a:gd name="T7" fmla="*/ 123 h 255"/>
                <a:gd name="T8" fmla="*/ 142 w 218"/>
                <a:gd name="T9" fmla="*/ 123 h 255"/>
                <a:gd name="T10" fmla="*/ 142 w 218"/>
                <a:gd name="T11" fmla="*/ 123 h 255"/>
                <a:gd name="T12" fmla="*/ 189 w 218"/>
                <a:gd name="T13" fmla="*/ 170 h 255"/>
                <a:gd name="T14" fmla="*/ 218 w 218"/>
                <a:gd name="T15" fmla="*/ 170 h 255"/>
                <a:gd name="T16" fmla="*/ 199 w 218"/>
                <a:gd name="T17" fmla="*/ 198 h 255"/>
                <a:gd name="T18" fmla="*/ 180 w 218"/>
                <a:gd name="T19" fmla="*/ 227 h 255"/>
                <a:gd name="T20" fmla="*/ 170 w 218"/>
                <a:gd name="T21" fmla="*/ 227 h 255"/>
                <a:gd name="T22" fmla="*/ 161 w 218"/>
                <a:gd name="T23" fmla="*/ 227 h 255"/>
                <a:gd name="T24" fmla="*/ 123 w 218"/>
                <a:gd name="T25" fmla="*/ 246 h 255"/>
                <a:gd name="T26" fmla="*/ 114 w 218"/>
                <a:gd name="T27" fmla="*/ 236 h 255"/>
                <a:gd name="T28" fmla="*/ 95 w 218"/>
                <a:gd name="T29" fmla="*/ 255 h 255"/>
                <a:gd name="T30" fmla="*/ 47 w 218"/>
                <a:gd name="T31" fmla="*/ 236 h 255"/>
                <a:gd name="T32" fmla="*/ 38 w 218"/>
                <a:gd name="T33" fmla="*/ 236 h 255"/>
                <a:gd name="T34" fmla="*/ 28 w 218"/>
                <a:gd name="T35" fmla="*/ 217 h 255"/>
                <a:gd name="T36" fmla="*/ 10 w 218"/>
                <a:gd name="T37" fmla="*/ 189 h 255"/>
                <a:gd name="T38" fmla="*/ 0 w 218"/>
                <a:gd name="T39" fmla="*/ 170 h 255"/>
                <a:gd name="T40" fmla="*/ 10 w 218"/>
                <a:gd name="T41" fmla="*/ 161 h 255"/>
                <a:gd name="T42" fmla="*/ 10 w 218"/>
                <a:gd name="T43" fmla="*/ 142 h 255"/>
                <a:gd name="T44" fmla="*/ 19 w 218"/>
                <a:gd name="T45" fmla="*/ 123 h 255"/>
                <a:gd name="T46" fmla="*/ 47 w 218"/>
                <a:gd name="T47" fmla="*/ 75 h 255"/>
                <a:gd name="T48" fmla="*/ 47 w 218"/>
                <a:gd name="T49" fmla="*/ 47 h 255"/>
                <a:gd name="T50" fmla="*/ 47 w 218"/>
                <a:gd name="T51" fmla="*/ 19 h 255"/>
                <a:gd name="T52" fmla="*/ 57 w 218"/>
                <a:gd name="T53" fmla="*/ 19 h 255"/>
                <a:gd name="T54" fmla="*/ 76 w 218"/>
                <a:gd name="T55" fmla="*/ 0 h 255"/>
                <a:gd name="T56" fmla="*/ 85 w 218"/>
                <a:gd name="T57" fmla="*/ 28 h 255"/>
                <a:gd name="T58" fmla="*/ 114 w 218"/>
                <a:gd name="T59" fmla="*/ 56 h 255"/>
                <a:gd name="T60" fmla="*/ 142 w 218"/>
                <a:gd name="T61" fmla="*/ 85 h 255"/>
                <a:gd name="T62" fmla="*/ 142 w 218"/>
                <a:gd name="T63" fmla="*/ 94 h 25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8"/>
                <a:gd name="T97" fmla="*/ 0 h 255"/>
                <a:gd name="T98" fmla="*/ 218 w 218"/>
                <a:gd name="T99" fmla="*/ 255 h 25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8" h="255">
                  <a:moveTo>
                    <a:pt x="142" y="94"/>
                  </a:moveTo>
                  <a:lnTo>
                    <a:pt x="142" y="85"/>
                  </a:lnTo>
                  <a:lnTo>
                    <a:pt x="142" y="94"/>
                  </a:lnTo>
                  <a:lnTo>
                    <a:pt x="123" y="104"/>
                  </a:lnTo>
                  <a:lnTo>
                    <a:pt x="123" y="123"/>
                  </a:lnTo>
                  <a:lnTo>
                    <a:pt x="133" y="123"/>
                  </a:lnTo>
                  <a:lnTo>
                    <a:pt x="142" y="123"/>
                  </a:lnTo>
                  <a:lnTo>
                    <a:pt x="142" y="151"/>
                  </a:lnTo>
                  <a:lnTo>
                    <a:pt x="189" y="170"/>
                  </a:lnTo>
                  <a:lnTo>
                    <a:pt x="218" y="170"/>
                  </a:lnTo>
                  <a:lnTo>
                    <a:pt x="218" y="179"/>
                  </a:lnTo>
                  <a:lnTo>
                    <a:pt x="199" y="198"/>
                  </a:lnTo>
                  <a:lnTo>
                    <a:pt x="180" y="217"/>
                  </a:lnTo>
                  <a:lnTo>
                    <a:pt x="180" y="227"/>
                  </a:lnTo>
                  <a:lnTo>
                    <a:pt x="170" y="227"/>
                  </a:lnTo>
                  <a:lnTo>
                    <a:pt x="161" y="227"/>
                  </a:lnTo>
                  <a:lnTo>
                    <a:pt x="133" y="246"/>
                  </a:lnTo>
                  <a:lnTo>
                    <a:pt x="123" y="246"/>
                  </a:lnTo>
                  <a:lnTo>
                    <a:pt x="114" y="236"/>
                  </a:lnTo>
                  <a:lnTo>
                    <a:pt x="104" y="236"/>
                  </a:lnTo>
                  <a:lnTo>
                    <a:pt x="95" y="255"/>
                  </a:lnTo>
                  <a:lnTo>
                    <a:pt x="85" y="255"/>
                  </a:lnTo>
                  <a:lnTo>
                    <a:pt x="47" y="236"/>
                  </a:lnTo>
                  <a:lnTo>
                    <a:pt x="38" y="236"/>
                  </a:lnTo>
                  <a:lnTo>
                    <a:pt x="38" y="227"/>
                  </a:lnTo>
                  <a:lnTo>
                    <a:pt x="28" y="217"/>
                  </a:lnTo>
                  <a:lnTo>
                    <a:pt x="19" y="189"/>
                  </a:lnTo>
                  <a:lnTo>
                    <a:pt x="10" y="189"/>
                  </a:lnTo>
                  <a:lnTo>
                    <a:pt x="0" y="179"/>
                  </a:lnTo>
                  <a:lnTo>
                    <a:pt x="0" y="170"/>
                  </a:lnTo>
                  <a:lnTo>
                    <a:pt x="10" y="170"/>
                  </a:lnTo>
                  <a:lnTo>
                    <a:pt x="10" y="161"/>
                  </a:lnTo>
                  <a:lnTo>
                    <a:pt x="10" y="151"/>
                  </a:lnTo>
                  <a:lnTo>
                    <a:pt x="10" y="142"/>
                  </a:lnTo>
                  <a:lnTo>
                    <a:pt x="10" y="132"/>
                  </a:lnTo>
                  <a:lnTo>
                    <a:pt x="19" y="123"/>
                  </a:lnTo>
                  <a:lnTo>
                    <a:pt x="28" y="113"/>
                  </a:lnTo>
                  <a:lnTo>
                    <a:pt x="47" y="75"/>
                  </a:lnTo>
                  <a:lnTo>
                    <a:pt x="47" y="66"/>
                  </a:lnTo>
                  <a:lnTo>
                    <a:pt x="47" y="47"/>
                  </a:lnTo>
                  <a:lnTo>
                    <a:pt x="47" y="37"/>
                  </a:lnTo>
                  <a:lnTo>
                    <a:pt x="47" y="19"/>
                  </a:lnTo>
                  <a:lnTo>
                    <a:pt x="57" y="19"/>
                  </a:lnTo>
                  <a:lnTo>
                    <a:pt x="76" y="9"/>
                  </a:lnTo>
                  <a:lnTo>
                    <a:pt x="76" y="0"/>
                  </a:lnTo>
                  <a:lnTo>
                    <a:pt x="85" y="28"/>
                  </a:lnTo>
                  <a:lnTo>
                    <a:pt x="95" y="47"/>
                  </a:lnTo>
                  <a:lnTo>
                    <a:pt x="114" y="56"/>
                  </a:lnTo>
                  <a:lnTo>
                    <a:pt x="123" y="66"/>
                  </a:lnTo>
                  <a:lnTo>
                    <a:pt x="142" y="85"/>
                  </a:lnTo>
                  <a:lnTo>
                    <a:pt x="142" y="94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947" name="Freeform 97"/>
            <p:cNvSpPr>
              <a:spLocks/>
            </p:cNvSpPr>
            <p:nvPr/>
          </p:nvSpPr>
          <p:spPr bwMode="auto">
            <a:xfrm>
              <a:off x="2861" y="1971"/>
              <a:ext cx="199" cy="142"/>
            </a:xfrm>
            <a:custGeom>
              <a:avLst/>
              <a:gdLst>
                <a:gd name="T0" fmla="*/ 189 w 199"/>
                <a:gd name="T1" fmla="*/ 104 h 142"/>
                <a:gd name="T2" fmla="*/ 189 w 199"/>
                <a:gd name="T3" fmla="*/ 94 h 142"/>
                <a:gd name="T4" fmla="*/ 189 w 199"/>
                <a:gd name="T5" fmla="*/ 94 h 142"/>
                <a:gd name="T6" fmla="*/ 189 w 199"/>
                <a:gd name="T7" fmla="*/ 94 h 142"/>
                <a:gd name="T8" fmla="*/ 189 w 199"/>
                <a:gd name="T9" fmla="*/ 85 h 142"/>
                <a:gd name="T10" fmla="*/ 161 w 199"/>
                <a:gd name="T11" fmla="*/ 66 h 142"/>
                <a:gd name="T12" fmla="*/ 161 w 199"/>
                <a:gd name="T13" fmla="*/ 47 h 142"/>
                <a:gd name="T14" fmla="*/ 142 w 199"/>
                <a:gd name="T15" fmla="*/ 47 h 142"/>
                <a:gd name="T16" fmla="*/ 142 w 199"/>
                <a:gd name="T17" fmla="*/ 38 h 142"/>
                <a:gd name="T18" fmla="*/ 142 w 199"/>
                <a:gd name="T19" fmla="*/ 38 h 142"/>
                <a:gd name="T20" fmla="*/ 133 w 199"/>
                <a:gd name="T21" fmla="*/ 38 h 142"/>
                <a:gd name="T22" fmla="*/ 133 w 199"/>
                <a:gd name="T23" fmla="*/ 38 h 142"/>
                <a:gd name="T24" fmla="*/ 133 w 199"/>
                <a:gd name="T25" fmla="*/ 38 h 142"/>
                <a:gd name="T26" fmla="*/ 133 w 199"/>
                <a:gd name="T27" fmla="*/ 28 h 142"/>
                <a:gd name="T28" fmla="*/ 133 w 199"/>
                <a:gd name="T29" fmla="*/ 19 h 142"/>
                <a:gd name="T30" fmla="*/ 133 w 199"/>
                <a:gd name="T31" fmla="*/ 0 h 142"/>
                <a:gd name="T32" fmla="*/ 133 w 199"/>
                <a:gd name="T33" fmla="*/ 0 h 142"/>
                <a:gd name="T34" fmla="*/ 123 w 199"/>
                <a:gd name="T35" fmla="*/ 0 h 142"/>
                <a:gd name="T36" fmla="*/ 133 w 199"/>
                <a:gd name="T37" fmla="*/ 0 h 142"/>
                <a:gd name="T38" fmla="*/ 123 w 199"/>
                <a:gd name="T39" fmla="*/ 0 h 142"/>
                <a:gd name="T40" fmla="*/ 114 w 199"/>
                <a:gd name="T41" fmla="*/ 0 h 142"/>
                <a:gd name="T42" fmla="*/ 104 w 199"/>
                <a:gd name="T43" fmla="*/ 19 h 142"/>
                <a:gd name="T44" fmla="*/ 95 w 199"/>
                <a:gd name="T45" fmla="*/ 38 h 142"/>
                <a:gd name="T46" fmla="*/ 66 w 199"/>
                <a:gd name="T47" fmla="*/ 38 h 142"/>
                <a:gd name="T48" fmla="*/ 66 w 199"/>
                <a:gd name="T49" fmla="*/ 38 h 142"/>
                <a:gd name="T50" fmla="*/ 66 w 199"/>
                <a:gd name="T51" fmla="*/ 47 h 142"/>
                <a:gd name="T52" fmla="*/ 47 w 199"/>
                <a:gd name="T53" fmla="*/ 56 h 142"/>
                <a:gd name="T54" fmla="*/ 28 w 199"/>
                <a:gd name="T55" fmla="*/ 56 h 142"/>
                <a:gd name="T56" fmla="*/ 19 w 199"/>
                <a:gd name="T57" fmla="*/ 66 h 142"/>
                <a:gd name="T58" fmla="*/ 19 w 199"/>
                <a:gd name="T59" fmla="*/ 66 h 142"/>
                <a:gd name="T60" fmla="*/ 19 w 199"/>
                <a:gd name="T61" fmla="*/ 56 h 142"/>
                <a:gd name="T62" fmla="*/ 10 w 199"/>
                <a:gd name="T63" fmla="*/ 66 h 142"/>
                <a:gd name="T64" fmla="*/ 0 w 199"/>
                <a:gd name="T65" fmla="*/ 85 h 142"/>
                <a:gd name="T66" fmla="*/ 0 w 199"/>
                <a:gd name="T67" fmla="*/ 104 h 142"/>
                <a:gd name="T68" fmla="*/ 19 w 199"/>
                <a:gd name="T69" fmla="*/ 132 h 142"/>
                <a:gd name="T70" fmla="*/ 28 w 199"/>
                <a:gd name="T71" fmla="*/ 142 h 142"/>
                <a:gd name="T72" fmla="*/ 28 w 199"/>
                <a:gd name="T73" fmla="*/ 142 h 142"/>
                <a:gd name="T74" fmla="*/ 28 w 199"/>
                <a:gd name="T75" fmla="*/ 132 h 142"/>
                <a:gd name="T76" fmla="*/ 38 w 199"/>
                <a:gd name="T77" fmla="*/ 132 h 142"/>
                <a:gd name="T78" fmla="*/ 57 w 199"/>
                <a:gd name="T79" fmla="*/ 132 h 142"/>
                <a:gd name="T80" fmla="*/ 57 w 199"/>
                <a:gd name="T81" fmla="*/ 104 h 142"/>
                <a:gd name="T82" fmla="*/ 85 w 199"/>
                <a:gd name="T83" fmla="*/ 104 h 142"/>
                <a:gd name="T84" fmla="*/ 114 w 199"/>
                <a:gd name="T85" fmla="*/ 113 h 142"/>
                <a:gd name="T86" fmla="*/ 123 w 199"/>
                <a:gd name="T87" fmla="*/ 113 h 142"/>
                <a:gd name="T88" fmla="*/ 123 w 199"/>
                <a:gd name="T89" fmla="*/ 113 h 142"/>
                <a:gd name="T90" fmla="*/ 123 w 199"/>
                <a:gd name="T91" fmla="*/ 113 h 142"/>
                <a:gd name="T92" fmla="*/ 133 w 199"/>
                <a:gd name="T93" fmla="*/ 104 h 142"/>
                <a:gd name="T94" fmla="*/ 133 w 199"/>
                <a:gd name="T95" fmla="*/ 104 h 142"/>
                <a:gd name="T96" fmla="*/ 142 w 199"/>
                <a:gd name="T97" fmla="*/ 104 h 142"/>
                <a:gd name="T98" fmla="*/ 152 w 199"/>
                <a:gd name="T99" fmla="*/ 104 h 142"/>
                <a:gd name="T100" fmla="*/ 161 w 199"/>
                <a:gd name="T101" fmla="*/ 104 h 142"/>
                <a:gd name="T102" fmla="*/ 161 w 199"/>
                <a:gd name="T103" fmla="*/ 104 h 142"/>
                <a:gd name="T104" fmla="*/ 161 w 199"/>
                <a:gd name="T105" fmla="*/ 94 h 142"/>
                <a:gd name="T106" fmla="*/ 180 w 199"/>
                <a:gd name="T107" fmla="*/ 104 h 142"/>
                <a:gd name="T108" fmla="*/ 180 w 199"/>
                <a:gd name="T109" fmla="*/ 104 h 142"/>
                <a:gd name="T110" fmla="*/ 189 w 199"/>
                <a:gd name="T111" fmla="*/ 104 h 142"/>
                <a:gd name="T112" fmla="*/ 199 w 199"/>
                <a:gd name="T113" fmla="*/ 104 h 142"/>
                <a:gd name="T114" fmla="*/ 189 w 199"/>
                <a:gd name="T115" fmla="*/ 104 h 14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99"/>
                <a:gd name="T175" fmla="*/ 0 h 142"/>
                <a:gd name="T176" fmla="*/ 199 w 199"/>
                <a:gd name="T177" fmla="*/ 142 h 14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99" h="142">
                  <a:moveTo>
                    <a:pt x="189" y="104"/>
                  </a:moveTo>
                  <a:lnTo>
                    <a:pt x="189" y="94"/>
                  </a:lnTo>
                  <a:lnTo>
                    <a:pt x="189" y="85"/>
                  </a:lnTo>
                  <a:lnTo>
                    <a:pt x="161" y="66"/>
                  </a:lnTo>
                  <a:lnTo>
                    <a:pt x="161" y="47"/>
                  </a:lnTo>
                  <a:lnTo>
                    <a:pt x="142" y="47"/>
                  </a:lnTo>
                  <a:lnTo>
                    <a:pt x="142" y="38"/>
                  </a:lnTo>
                  <a:lnTo>
                    <a:pt x="133" y="38"/>
                  </a:lnTo>
                  <a:lnTo>
                    <a:pt x="133" y="28"/>
                  </a:lnTo>
                  <a:lnTo>
                    <a:pt x="133" y="19"/>
                  </a:lnTo>
                  <a:lnTo>
                    <a:pt x="133" y="0"/>
                  </a:lnTo>
                  <a:lnTo>
                    <a:pt x="123" y="0"/>
                  </a:lnTo>
                  <a:lnTo>
                    <a:pt x="133" y="0"/>
                  </a:lnTo>
                  <a:lnTo>
                    <a:pt x="123" y="0"/>
                  </a:lnTo>
                  <a:lnTo>
                    <a:pt x="114" y="0"/>
                  </a:lnTo>
                  <a:lnTo>
                    <a:pt x="104" y="19"/>
                  </a:lnTo>
                  <a:lnTo>
                    <a:pt x="95" y="38"/>
                  </a:lnTo>
                  <a:lnTo>
                    <a:pt x="66" y="38"/>
                  </a:lnTo>
                  <a:lnTo>
                    <a:pt x="66" y="47"/>
                  </a:lnTo>
                  <a:lnTo>
                    <a:pt x="47" y="56"/>
                  </a:lnTo>
                  <a:lnTo>
                    <a:pt x="28" y="56"/>
                  </a:lnTo>
                  <a:lnTo>
                    <a:pt x="19" y="66"/>
                  </a:lnTo>
                  <a:lnTo>
                    <a:pt x="19" y="56"/>
                  </a:lnTo>
                  <a:lnTo>
                    <a:pt x="10" y="66"/>
                  </a:lnTo>
                  <a:lnTo>
                    <a:pt x="0" y="85"/>
                  </a:lnTo>
                  <a:lnTo>
                    <a:pt x="0" y="104"/>
                  </a:lnTo>
                  <a:lnTo>
                    <a:pt x="19" y="132"/>
                  </a:lnTo>
                  <a:lnTo>
                    <a:pt x="28" y="142"/>
                  </a:lnTo>
                  <a:lnTo>
                    <a:pt x="28" y="132"/>
                  </a:lnTo>
                  <a:lnTo>
                    <a:pt x="38" y="132"/>
                  </a:lnTo>
                  <a:lnTo>
                    <a:pt x="57" y="132"/>
                  </a:lnTo>
                  <a:lnTo>
                    <a:pt x="57" y="104"/>
                  </a:lnTo>
                  <a:lnTo>
                    <a:pt x="85" y="104"/>
                  </a:lnTo>
                  <a:lnTo>
                    <a:pt x="114" y="113"/>
                  </a:lnTo>
                  <a:lnTo>
                    <a:pt x="123" y="113"/>
                  </a:lnTo>
                  <a:lnTo>
                    <a:pt x="133" y="104"/>
                  </a:lnTo>
                  <a:lnTo>
                    <a:pt x="142" y="104"/>
                  </a:lnTo>
                  <a:lnTo>
                    <a:pt x="152" y="104"/>
                  </a:lnTo>
                  <a:lnTo>
                    <a:pt x="161" y="104"/>
                  </a:lnTo>
                  <a:lnTo>
                    <a:pt x="161" y="94"/>
                  </a:lnTo>
                  <a:lnTo>
                    <a:pt x="180" y="104"/>
                  </a:lnTo>
                  <a:lnTo>
                    <a:pt x="189" y="104"/>
                  </a:lnTo>
                  <a:lnTo>
                    <a:pt x="199" y="104"/>
                  </a:lnTo>
                  <a:lnTo>
                    <a:pt x="189" y="104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948" name="Freeform 98"/>
            <p:cNvSpPr>
              <a:spLocks/>
            </p:cNvSpPr>
            <p:nvPr/>
          </p:nvSpPr>
          <p:spPr bwMode="auto">
            <a:xfrm>
              <a:off x="2397" y="1876"/>
              <a:ext cx="76" cy="76"/>
            </a:xfrm>
            <a:custGeom>
              <a:avLst/>
              <a:gdLst>
                <a:gd name="T0" fmla="*/ 0 w 76"/>
                <a:gd name="T1" fmla="*/ 66 h 76"/>
                <a:gd name="T2" fmla="*/ 0 w 76"/>
                <a:gd name="T3" fmla="*/ 66 h 76"/>
                <a:gd name="T4" fmla="*/ 0 w 76"/>
                <a:gd name="T5" fmla="*/ 57 h 76"/>
                <a:gd name="T6" fmla="*/ 0 w 76"/>
                <a:gd name="T7" fmla="*/ 57 h 76"/>
                <a:gd name="T8" fmla="*/ 10 w 76"/>
                <a:gd name="T9" fmla="*/ 57 h 76"/>
                <a:gd name="T10" fmla="*/ 19 w 76"/>
                <a:gd name="T11" fmla="*/ 57 h 76"/>
                <a:gd name="T12" fmla="*/ 19 w 76"/>
                <a:gd name="T13" fmla="*/ 57 h 76"/>
                <a:gd name="T14" fmla="*/ 29 w 76"/>
                <a:gd name="T15" fmla="*/ 57 h 76"/>
                <a:gd name="T16" fmla="*/ 29 w 76"/>
                <a:gd name="T17" fmla="*/ 57 h 76"/>
                <a:gd name="T18" fmla="*/ 38 w 76"/>
                <a:gd name="T19" fmla="*/ 57 h 76"/>
                <a:gd name="T20" fmla="*/ 38 w 76"/>
                <a:gd name="T21" fmla="*/ 57 h 76"/>
                <a:gd name="T22" fmla="*/ 38 w 76"/>
                <a:gd name="T23" fmla="*/ 57 h 76"/>
                <a:gd name="T24" fmla="*/ 29 w 76"/>
                <a:gd name="T25" fmla="*/ 57 h 76"/>
                <a:gd name="T26" fmla="*/ 29 w 76"/>
                <a:gd name="T27" fmla="*/ 47 h 76"/>
                <a:gd name="T28" fmla="*/ 29 w 76"/>
                <a:gd name="T29" fmla="*/ 47 h 76"/>
                <a:gd name="T30" fmla="*/ 19 w 76"/>
                <a:gd name="T31" fmla="*/ 47 h 76"/>
                <a:gd name="T32" fmla="*/ 10 w 76"/>
                <a:gd name="T33" fmla="*/ 57 h 76"/>
                <a:gd name="T34" fmla="*/ 0 w 76"/>
                <a:gd name="T35" fmla="*/ 57 h 76"/>
                <a:gd name="T36" fmla="*/ 0 w 76"/>
                <a:gd name="T37" fmla="*/ 57 h 76"/>
                <a:gd name="T38" fmla="*/ 0 w 76"/>
                <a:gd name="T39" fmla="*/ 47 h 76"/>
                <a:gd name="T40" fmla="*/ 0 w 76"/>
                <a:gd name="T41" fmla="*/ 38 h 76"/>
                <a:gd name="T42" fmla="*/ 0 w 76"/>
                <a:gd name="T43" fmla="*/ 28 h 76"/>
                <a:gd name="T44" fmla="*/ 0 w 76"/>
                <a:gd name="T45" fmla="*/ 19 h 76"/>
                <a:gd name="T46" fmla="*/ 10 w 76"/>
                <a:gd name="T47" fmla="*/ 0 h 76"/>
                <a:gd name="T48" fmla="*/ 10 w 76"/>
                <a:gd name="T49" fmla="*/ 0 h 76"/>
                <a:gd name="T50" fmla="*/ 10 w 76"/>
                <a:gd name="T51" fmla="*/ 0 h 76"/>
                <a:gd name="T52" fmla="*/ 19 w 76"/>
                <a:gd name="T53" fmla="*/ 0 h 76"/>
                <a:gd name="T54" fmla="*/ 38 w 76"/>
                <a:gd name="T55" fmla="*/ 0 h 76"/>
                <a:gd name="T56" fmla="*/ 57 w 76"/>
                <a:gd name="T57" fmla="*/ 19 h 76"/>
                <a:gd name="T58" fmla="*/ 66 w 76"/>
                <a:gd name="T59" fmla="*/ 38 h 76"/>
                <a:gd name="T60" fmla="*/ 66 w 76"/>
                <a:gd name="T61" fmla="*/ 28 h 76"/>
                <a:gd name="T62" fmla="*/ 66 w 76"/>
                <a:gd name="T63" fmla="*/ 28 h 76"/>
                <a:gd name="T64" fmla="*/ 66 w 76"/>
                <a:gd name="T65" fmla="*/ 38 h 76"/>
                <a:gd name="T66" fmla="*/ 76 w 76"/>
                <a:gd name="T67" fmla="*/ 57 h 76"/>
                <a:gd name="T68" fmla="*/ 76 w 76"/>
                <a:gd name="T69" fmla="*/ 66 h 76"/>
                <a:gd name="T70" fmla="*/ 76 w 76"/>
                <a:gd name="T71" fmla="*/ 76 h 76"/>
                <a:gd name="T72" fmla="*/ 76 w 76"/>
                <a:gd name="T73" fmla="*/ 76 h 76"/>
                <a:gd name="T74" fmla="*/ 66 w 76"/>
                <a:gd name="T75" fmla="*/ 76 h 76"/>
                <a:gd name="T76" fmla="*/ 57 w 76"/>
                <a:gd name="T77" fmla="*/ 76 h 76"/>
                <a:gd name="T78" fmla="*/ 48 w 76"/>
                <a:gd name="T79" fmla="*/ 66 h 76"/>
                <a:gd name="T80" fmla="*/ 29 w 76"/>
                <a:gd name="T81" fmla="*/ 66 h 76"/>
                <a:gd name="T82" fmla="*/ 0 w 76"/>
                <a:gd name="T83" fmla="*/ 76 h 76"/>
                <a:gd name="T84" fmla="*/ 0 w 76"/>
                <a:gd name="T85" fmla="*/ 76 h 76"/>
                <a:gd name="T86" fmla="*/ 0 w 76"/>
                <a:gd name="T87" fmla="*/ 76 h 76"/>
                <a:gd name="T88" fmla="*/ 0 w 76"/>
                <a:gd name="T89" fmla="*/ 66 h 7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6"/>
                <a:gd name="T136" fmla="*/ 0 h 76"/>
                <a:gd name="T137" fmla="*/ 76 w 76"/>
                <a:gd name="T138" fmla="*/ 76 h 7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76" h="76">
                  <a:moveTo>
                    <a:pt x="0" y="66"/>
                  </a:moveTo>
                  <a:lnTo>
                    <a:pt x="0" y="66"/>
                  </a:lnTo>
                  <a:lnTo>
                    <a:pt x="0" y="57"/>
                  </a:lnTo>
                  <a:lnTo>
                    <a:pt x="10" y="57"/>
                  </a:lnTo>
                  <a:lnTo>
                    <a:pt x="19" y="57"/>
                  </a:lnTo>
                  <a:lnTo>
                    <a:pt x="29" y="57"/>
                  </a:lnTo>
                  <a:lnTo>
                    <a:pt x="38" y="57"/>
                  </a:lnTo>
                  <a:lnTo>
                    <a:pt x="29" y="57"/>
                  </a:lnTo>
                  <a:lnTo>
                    <a:pt x="29" y="47"/>
                  </a:lnTo>
                  <a:lnTo>
                    <a:pt x="19" y="47"/>
                  </a:lnTo>
                  <a:lnTo>
                    <a:pt x="10" y="57"/>
                  </a:lnTo>
                  <a:lnTo>
                    <a:pt x="0" y="57"/>
                  </a:lnTo>
                  <a:lnTo>
                    <a:pt x="0" y="47"/>
                  </a:lnTo>
                  <a:lnTo>
                    <a:pt x="0" y="38"/>
                  </a:lnTo>
                  <a:lnTo>
                    <a:pt x="0" y="28"/>
                  </a:lnTo>
                  <a:lnTo>
                    <a:pt x="0" y="19"/>
                  </a:lnTo>
                  <a:lnTo>
                    <a:pt x="10" y="0"/>
                  </a:lnTo>
                  <a:lnTo>
                    <a:pt x="19" y="0"/>
                  </a:lnTo>
                  <a:lnTo>
                    <a:pt x="38" y="0"/>
                  </a:lnTo>
                  <a:lnTo>
                    <a:pt x="57" y="19"/>
                  </a:lnTo>
                  <a:lnTo>
                    <a:pt x="66" y="38"/>
                  </a:lnTo>
                  <a:lnTo>
                    <a:pt x="66" y="28"/>
                  </a:lnTo>
                  <a:lnTo>
                    <a:pt x="66" y="38"/>
                  </a:lnTo>
                  <a:lnTo>
                    <a:pt x="76" y="57"/>
                  </a:lnTo>
                  <a:lnTo>
                    <a:pt x="76" y="66"/>
                  </a:lnTo>
                  <a:lnTo>
                    <a:pt x="76" y="76"/>
                  </a:lnTo>
                  <a:lnTo>
                    <a:pt x="66" y="76"/>
                  </a:lnTo>
                  <a:lnTo>
                    <a:pt x="57" y="76"/>
                  </a:lnTo>
                  <a:lnTo>
                    <a:pt x="48" y="66"/>
                  </a:lnTo>
                  <a:lnTo>
                    <a:pt x="29" y="66"/>
                  </a:lnTo>
                  <a:lnTo>
                    <a:pt x="0" y="76"/>
                  </a:lnTo>
                  <a:lnTo>
                    <a:pt x="0" y="66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949" name="Freeform 99"/>
            <p:cNvSpPr>
              <a:spLocks/>
            </p:cNvSpPr>
            <p:nvPr/>
          </p:nvSpPr>
          <p:spPr bwMode="auto">
            <a:xfrm>
              <a:off x="2426" y="1942"/>
              <a:ext cx="104" cy="95"/>
            </a:xfrm>
            <a:custGeom>
              <a:avLst/>
              <a:gdLst>
                <a:gd name="T0" fmla="*/ 37 w 104"/>
                <a:gd name="T1" fmla="*/ 48 h 95"/>
                <a:gd name="T2" fmla="*/ 56 w 104"/>
                <a:gd name="T3" fmla="*/ 48 h 95"/>
                <a:gd name="T4" fmla="*/ 56 w 104"/>
                <a:gd name="T5" fmla="*/ 76 h 95"/>
                <a:gd name="T6" fmla="*/ 66 w 104"/>
                <a:gd name="T7" fmla="*/ 76 h 95"/>
                <a:gd name="T8" fmla="*/ 75 w 104"/>
                <a:gd name="T9" fmla="*/ 76 h 95"/>
                <a:gd name="T10" fmla="*/ 75 w 104"/>
                <a:gd name="T11" fmla="*/ 95 h 95"/>
                <a:gd name="T12" fmla="*/ 85 w 104"/>
                <a:gd name="T13" fmla="*/ 95 h 95"/>
                <a:gd name="T14" fmla="*/ 85 w 104"/>
                <a:gd name="T15" fmla="*/ 95 h 95"/>
                <a:gd name="T16" fmla="*/ 94 w 104"/>
                <a:gd name="T17" fmla="*/ 95 h 95"/>
                <a:gd name="T18" fmla="*/ 94 w 104"/>
                <a:gd name="T19" fmla="*/ 95 h 95"/>
                <a:gd name="T20" fmla="*/ 94 w 104"/>
                <a:gd name="T21" fmla="*/ 85 h 95"/>
                <a:gd name="T22" fmla="*/ 94 w 104"/>
                <a:gd name="T23" fmla="*/ 85 h 95"/>
                <a:gd name="T24" fmla="*/ 94 w 104"/>
                <a:gd name="T25" fmla="*/ 76 h 95"/>
                <a:gd name="T26" fmla="*/ 94 w 104"/>
                <a:gd name="T27" fmla="*/ 76 h 95"/>
                <a:gd name="T28" fmla="*/ 94 w 104"/>
                <a:gd name="T29" fmla="*/ 76 h 95"/>
                <a:gd name="T30" fmla="*/ 104 w 104"/>
                <a:gd name="T31" fmla="*/ 76 h 95"/>
                <a:gd name="T32" fmla="*/ 104 w 104"/>
                <a:gd name="T33" fmla="*/ 67 h 95"/>
                <a:gd name="T34" fmla="*/ 94 w 104"/>
                <a:gd name="T35" fmla="*/ 57 h 95"/>
                <a:gd name="T36" fmla="*/ 94 w 104"/>
                <a:gd name="T37" fmla="*/ 48 h 95"/>
                <a:gd name="T38" fmla="*/ 94 w 104"/>
                <a:gd name="T39" fmla="*/ 48 h 95"/>
                <a:gd name="T40" fmla="*/ 94 w 104"/>
                <a:gd name="T41" fmla="*/ 48 h 95"/>
                <a:gd name="T42" fmla="*/ 94 w 104"/>
                <a:gd name="T43" fmla="*/ 48 h 95"/>
                <a:gd name="T44" fmla="*/ 85 w 104"/>
                <a:gd name="T45" fmla="*/ 10 h 95"/>
                <a:gd name="T46" fmla="*/ 75 w 104"/>
                <a:gd name="T47" fmla="*/ 10 h 95"/>
                <a:gd name="T48" fmla="*/ 75 w 104"/>
                <a:gd name="T49" fmla="*/ 10 h 95"/>
                <a:gd name="T50" fmla="*/ 75 w 104"/>
                <a:gd name="T51" fmla="*/ 10 h 95"/>
                <a:gd name="T52" fmla="*/ 66 w 104"/>
                <a:gd name="T53" fmla="*/ 10 h 95"/>
                <a:gd name="T54" fmla="*/ 47 w 104"/>
                <a:gd name="T55" fmla="*/ 10 h 95"/>
                <a:gd name="T56" fmla="*/ 47 w 104"/>
                <a:gd name="T57" fmla="*/ 10 h 95"/>
                <a:gd name="T58" fmla="*/ 47 w 104"/>
                <a:gd name="T59" fmla="*/ 10 h 95"/>
                <a:gd name="T60" fmla="*/ 37 w 104"/>
                <a:gd name="T61" fmla="*/ 10 h 95"/>
                <a:gd name="T62" fmla="*/ 28 w 104"/>
                <a:gd name="T63" fmla="*/ 10 h 95"/>
                <a:gd name="T64" fmla="*/ 19 w 104"/>
                <a:gd name="T65" fmla="*/ 0 h 95"/>
                <a:gd name="T66" fmla="*/ 19 w 104"/>
                <a:gd name="T67" fmla="*/ 0 h 95"/>
                <a:gd name="T68" fmla="*/ 19 w 104"/>
                <a:gd name="T69" fmla="*/ 10 h 95"/>
                <a:gd name="T70" fmla="*/ 9 w 104"/>
                <a:gd name="T71" fmla="*/ 10 h 95"/>
                <a:gd name="T72" fmla="*/ 9 w 104"/>
                <a:gd name="T73" fmla="*/ 10 h 95"/>
                <a:gd name="T74" fmla="*/ 9 w 104"/>
                <a:gd name="T75" fmla="*/ 10 h 95"/>
                <a:gd name="T76" fmla="*/ 9 w 104"/>
                <a:gd name="T77" fmla="*/ 19 h 95"/>
                <a:gd name="T78" fmla="*/ 9 w 104"/>
                <a:gd name="T79" fmla="*/ 19 h 95"/>
                <a:gd name="T80" fmla="*/ 9 w 104"/>
                <a:gd name="T81" fmla="*/ 19 h 95"/>
                <a:gd name="T82" fmla="*/ 0 w 104"/>
                <a:gd name="T83" fmla="*/ 29 h 95"/>
                <a:gd name="T84" fmla="*/ 0 w 104"/>
                <a:gd name="T85" fmla="*/ 29 h 95"/>
                <a:gd name="T86" fmla="*/ 9 w 104"/>
                <a:gd name="T87" fmla="*/ 38 h 95"/>
                <a:gd name="T88" fmla="*/ 19 w 104"/>
                <a:gd name="T89" fmla="*/ 48 h 95"/>
                <a:gd name="T90" fmla="*/ 19 w 104"/>
                <a:gd name="T91" fmla="*/ 67 h 95"/>
                <a:gd name="T92" fmla="*/ 28 w 104"/>
                <a:gd name="T93" fmla="*/ 67 h 95"/>
                <a:gd name="T94" fmla="*/ 37 w 104"/>
                <a:gd name="T95" fmla="*/ 48 h 9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04"/>
                <a:gd name="T145" fmla="*/ 0 h 95"/>
                <a:gd name="T146" fmla="*/ 104 w 104"/>
                <a:gd name="T147" fmla="*/ 95 h 9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04" h="95">
                  <a:moveTo>
                    <a:pt x="37" y="48"/>
                  </a:moveTo>
                  <a:lnTo>
                    <a:pt x="56" y="48"/>
                  </a:lnTo>
                  <a:lnTo>
                    <a:pt x="56" y="76"/>
                  </a:lnTo>
                  <a:lnTo>
                    <a:pt x="66" y="76"/>
                  </a:lnTo>
                  <a:lnTo>
                    <a:pt x="75" y="76"/>
                  </a:lnTo>
                  <a:lnTo>
                    <a:pt x="75" y="95"/>
                  </a:lnTo>
                  <a:lnTo>
                    <a:pt x="85" y="95"/>
                  </a:lnTo>
                  <a:lnTo>
                    <a:pt x="94" y="95"/>
                  </a:lnTo>
                  <a:lnTo>
                    <a:pt x="94" y="85"/>
                  </a:lnTo>
                  <a:lnTo>
                    <a:pt x="94" y="76"/>
                  </a:lnTo>
                  <a:lnTo>
                    <a:pt x="104" y="76"/>
                  </a:lnTo>
                  <a:lnTo>
                    <a:pt x="104" y="67"/>
                  </a:lnTo>
                  <a:lnTo>
                    <a:pt x="94" y="57"/>
                  </a:lnTo>
                  <a:lnTo>
                    <a:pt x="94" y="48"/>
                  </a:lnTo>
                  <a:lnTo>
                    <a:pt x="85" y="10"/>
                  </a:lnTo>
                  <a:lnTo>
                    <a:pt x="75" y="10"/>
                  </a:lnTo>
                  <a:lnTo>
                    <a:pt x="66" y="10"/>
                  </a:lnTo>
                  <a:lnTo>
                    <a:pt x="47" y="10"/>
                  </a:lnTo>
                  <a:lnTo>
                    <a:pt x="37" y="10"/>
                  </a:lnTo>
                  <a:lnTo>
                    <a:pt x="28" y="10"/>
                  </a:lnTo>
                  <a:lnTo>
                    <a:pt x="19" y="0"/>
                  </a:lnTo>
                  <a:lnTo>
                    <a:pt x="19" y="10"/>
                  </a:lnTo>
                  <a:lnTo>
                    <a:pt x="9" y="10"/>
                  </a:lnTo>
                  <a:lnTo>
                    <a:pt x="9" y="19"/>
                  </a:lnTo>
                  <a:lnTo>
                    <a:pt x="0" y="29"/>
                  </a:lnTo>
                  <a:lnTo>
                    <a:pt x="9" y="38"/>
                  </a:lnTo>
                  <a:lnTo>
                    <a:pt x="19" y="48"/>
                  </a:lnTo>
                  <a:lnTo>
                    <a:pt x="19" y="67"/>
                  </a:lnTo>
                  <a:lnTo>
                    <a:pt x="28" y="67"/>
                  </a:lnTo>
                  <a:lnTo>
                    <a:pt x="37" y="48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950" name="Freeform 100"/>
            <p:cNvSpPr>
              <a:spLocks/>
            </p:cNvSpPr>
            <p:nvPr/>
          </p:nvSpPr>
          <p:spPr bwMode="auto">
            <a:xfrm>
              <a:off x="2473" y="2018"/>
              <a:ext cx="57" cy="66"/>
            </a:xfrm>
            <a:custGeom>
              <a:avLst/>
              <a:gdLst>
                <a:gd name="T0" fmla="*/ 47 w 57"/>
                <a:gd name="T1" fmla="*/ 66 h 66"/>
                <a:gd name="T2" fmla="*/ 38 w 57"/>
                <a:gd name="T3" fmla="*/ 47 h 66"/>
                <a:gd name="T4" fmla="*/ 28 w 57"/>
                <a:gd name="T5" fmla="*/ 47 h 66"/>
                <a:gd name="T6" fmla="*/ 9 w 57"/>
                <a:gd name="T7" fmla="*/ 28 h 66"/>
                <a:gd name="T8" fmla="*/ 0 w 57"/>
                <a:gd name="T9" fmla="*/ 28 h 66"/>
                <a:gd name="T10" fmla="*/ 0 w 57"/>
                <a:gd name="T11" fmla="*/ 28 h 66"/>
                <a:gd name="T12" fmla="*/ 9 w 57"/>
                <a:gd name="T13" fmla="*/ 19 h 66"/>
                <a:gd name="T14" fmla="*/ 9 w 57"/>
                <a:gd name="T15" fmla="*/ 0 h 66"/>
                <a:gd name="T16" fmla="*/ 19 w 57"/>
                <a:gd name="T17" fmla="*/ 0 h 66"/>
                <a:gd name="T18" fmla="*/ 19 w 57"/>
                <a:gd name="T19" fmla="*/ 0 h 66"/>
                <a:gd name="T20" fmla="*/ 28 w 57"/>
                <a:gd name="T21" fmla="*/ 0 h 66"/>
                <a:gd name="T22" fmla="*/ 28 w 57"/>
                <a:gd name="T23" fmla="*/ 19 h 66"/>
                <a:gd name="T24" fmla="*/ 38 w 57"/>
                <a:gd name="T25" fmla="*/ 19 h 66"/>
                <a:gd name="T26" fmla="*/ 38 w 57"/>
                <a:gd name="T27" fmla="*/ 19 h 66"/>
                <a:gd name="T28" fmla="*/ 47 w 57"/>
                <a:gd name="T29" fmla="*/ 19 h 66"/>
                <a:gd name="T30" fmla="*/ 47 w 57"/>
                <a:gd name="T31" fmla="*/ 19 h 66"/>
                <a:gd name="T32" fmla="*/ 47 w 57"/>
                <a:gd name="T33" fmla="*/ 19 h 66"/>
                <a:gd name="T34" fmla="*/ 47 w 57"/>
                <a:gd name="T35" fmla="*/ 28 h 66"/>
                <a:gd name="T36" fmla="*/ 47 w 57"/>
                <a:gd name="T37" fmla="*/ 38 h 66"/>
                <a:gd name="T38" fmla="*/ 57 w 57"/>
                <a:gd name="T39" fmla="*/ 47 h 66"/>
                <a:gd name="T40" fmla="*/ 57 w 57"/>
                <a:gd name="T41" fmla="*/ 57 h 66"/>
                <a:gd name="T42" fmla="*/ 57 w 57"/>
                <a:gd name="T43" fmla="*/ 66 h 66"/>
                <a:gd name="T44" fmla="*/ 57 w 57"/>
                <a:gd name="T45" fmla="*/ 66 h 66"/>
                <a:gd name="T46" fmla="*/ 47 w 57"/>
                <a:gd name="T47" fmla="*/ 66 h 6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7"/>
                <a:gd name="T73" fmla="*/ 0 h 66"/>
                <a:gd name="T74" fmla="*/ 57 w 57"/>
                <a:gd name="T75" fmla="*/ 66 h 6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7" h="66">
                  <a:moveTo>
                    <a:pt x="47" y="66"/>
                  </a:moveTo>
                  <a:lnTo>
                    <a:pt x="38" y="47"/>
                  </a:lnTo>
                  <a:lnTo>
                    <a:pt x="28" y="47"/>
                  </a:lnTo>
                  <a:lnTo>
                    <a:pt x="9" y="28"/>
                  </a:lnTo>
                  <a:lnTo>
                    <a:pt x="0" y="28"/>
                  </a:lnTo>
                  <a:lnTo>
                    <a:pt x="9" y="19"/>
                  </a:lnTo>
                  <a:lnTo>
                    <a:pt x="9" y="0"/>
                  </a:lnTo>
                  <a:lnTo>
                    <a:pt x="19" y="0"/>
                  </a:lnTo>
                  <a:lnTo>
                    <a:pt x="28" y="0"/>
                  </a:lnTo>
                  <a:lnTo>
                    <a:pt x="28" y="19"/>
                  </a:lnTo>
                  <a:lnTo>
                    <a:pt x="38" y="19"/>
                  </a:lnTo>
                  <a:lnTo>
                    <a:pt x="47" y="19"/>
                  </a:lnTo>
                  <a:lnTo>
                    <a:pt x="47" y="28"/>
                  </a:lnTo>
                  <a:lnTo>
                    <a:pt x="47" y="38"/>
                  </a:lnTo>
                  <a:lnTo>
                    <a:pt x="57" y="47"/>
                  </a:lnTo>
                  <a:lnTo>
                    <a:pt x="57" y="57"/>
                  </a:lnTo>
                  <a:lnTo>
                    <a:pt x="57" y="66"/>
                  </a:lnTo>
                  <a:lnTo>
                    <a:pt x="47" y="66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951" name="Freeform 101"/>
            <p:cNvSpPr>
              <a:spLocks/>
            </p:cNvSpPr>
            <p:nvPr/>
          </p:nvSpPr>
          <p:spPr bwMode="auto">
            <a:xfrm>
              <a:off x="2558" y="1904"/>
              <a:ext cx="114" cy="95"/>
            </a:xfrm>
            <a:custGeom>
              <a:avLst/>
              <a:gdLst>
                <a:gd name="T0" fmla="*/ 104 w 114"/>
                <a:gd name="T1" fmla="*/ 38 h 95"/>
                <a:gd name="T2" fmla="*/ 95 w 114"/>
                <a:gd name="T3" fmla="*/ 38 h 95"/>
                <a:gd name="T4" fmla="*/ 95 w 114"/>
                <a:gd name="T5" fmla="*/ 29 h 95"/>
                <a:gd name="T6" fmla="*/ 95 w 114"/>
                <a:gd name="T7" fmla="*/ 19 h 95"/>
                <a:gd name="T8" fmla="*/ 95 w 114"/>
                <a:gd name="T9" fmla="*/ 19 h 95"/>
                <a:gd name="T10" fmla="*/ 85 w 114"/>
                <a:gd name="T11" fmla="*/ 10 h 95"/>
                <a:gd name="T12" fmla="*/ 85 w 114"/>
                <a:gd name="T13" fmla="*/ 10 h 95"/>
                <a:gd name="T14" fmla="*/ 85 w 114"/>
                <a:gd name="T15" fmla="*/ 0 h 95"/>
                <a:gd name="T16" fmla="*/ 85 w 114"/>
                <a:gd name="T17" fmla="*/ 0 h 95"/>
                <a:gd name="T18" fmla="*/ 76 w 114"/>
                <a:gd name="T19" fmla="*/ 0 h 95"/>
                <a:gd name="T20" fmla="*/ 57 w 114"/>
                <a:gd name="T21" fmla="*/ 10 h 95"/>
                <a:gd name="T22" fmla="*/ 38 w 114"/>
                <a:gd name="T23" fmla="*/ 10 h 95"/>
                <a:gd name="T24" fmla="*/ 29 w 114"/>
                <a:gd name="T25" fmla="*/ 29 h 95"/>
                <a:gd name="T26" fmla="*/ 29 w 114"/>
                <a:gd name="T27" fmla="*/ 29 h 95"/>
                <a:gd name="T28" fmla="*/ 19 w 114"/>
                <a:gd name="T29" fmla="*/ 29 h 95"/>
                <a:gd name="T30" fmla="*/ 19 w 114"/>
                <a:gd name="T31" fmla="*/ 29 h 95"/>
                <a:gd name="T32" fmla="*/ 19 w 114"/>
                <a:gd name="T33" fmla="*/ 38 h 95"/>
                <a:gd name="T34" fmla="*/ 19 w 114"/>
                <a:gd name="T35" fmla="*/ 48 h 95"/>
                <a:gd name="T36" fmla="*/ 0 w 114"/>
                <a:gd name="T37" fmla="*/ 57 h 95"/>
                <a:gd name="T38" fmla="*/ 0 w 114"/>
                <a:gd name="T39" fmla="*/ 67 h 95"/>
                <a:gd name="T40" fmla="*/ 0 w 114"/>
                <a:gd name="T41" fmla="*/ 76 h 95"/>
                <a:gd name="T42" fmla="*/ 0 w 114"/>
                <a:gd name="T43" fmla="*/ 76 h 95"/>
                <a:gd name="T44" fmla="*/ 0 w 114"/>
                <a:gd name="T45" fmla="*/ 76 h 95"/>
                <a:gd name="T46" fmla="*/ 10 w 114"/>
                <a:gd name="T47" fmla="*/ 95 h 95"/>
                <a:gd name="T48" fmla="*/ 29 w 114"/>
                <a:gd name="T49" fmla="*/ 86 h 95"/>
                <a:gd name="T50" fmla="*/ 38 w 114"/>
                <a:gd name="T51" fmla="*/ 95 h 95"/>
                <a:gd name="T52" fmla="*/ 38 w 114"/>
                <a:gd name="T53" fmla="*/ 95 h 95"/>
                <a:gd name="T54" fmla="*/ 38 w 114"/>
                <a:gd name="T55" fmla="*/ 95 h 95"/>
                <a:gd name="T56" fmla="*/ 38 w 114"/>
                <a:gd name="T57" fmla="*/ 86 h 95"/>
                <a:gd name="T58" fmla="*/ 38 w 114"/>
                <a:gd name="T59" fmla="*/ 76 h 95"/>
                <a:gd name="T60" fmla="*/ 38 w 114"/>
                <a:gd name="T61" fmla="*/ 67 h 95"/>
                <a:gd name="T62" fmla="*/ 38 w 114"/>
                <a:gd name="T63" fmla="*/ 67 h 95"/>
                <a:gd name="T64" fmla="*/ 47 w 114"/>
                <a:gd name="T65" fmla="*/ 67 h 95"/>
                <a:gd name="T66" fmla="*/ 57 w 114"/>
                <a:gd name="T67" fmla="*/ 67 h 95"/>
                <a:gd name="T68" fmla="*/ 76 w 114"/>
                <a:gd name="T69" fmla="*/ 67 h 95"/>
                <a:gd name="T70" fmla="*/ 104 w 114"/>
                <a:gd name="T71" fmla="*/ 67 h 95"/>
                <a:gd name="T72" fmla="*/ 104 w 114"/>
                <a:gd name="T73" fmla="*/ 67 h 95"/>
                <a:gd name="T74" fmla="*/ 104 w 114"/>
                <a:gd name="T75" fmla="*/ 67 h 95"/>
                <a:gd name="T76" fmla="*/ 114 w 114"/>
                <a:gd name="T77" fmla="*/ 57 h 95"/>
                <a:gd name="T78" fmla="*/ 114 w 114"/>
                <a:gd name="T79" fmla="*/ 48 h 95"/>
                <a:gd name="T80" fmla="*/ 114 w 114"/>
                <a:gd name="T81" fmla="*/ 48 h 95"/>
                <a:gd name="T82" fmla="*/ 114 w 114"/>
                <a:gd name="T83" fmla="*/ 48 h 95"/>
                <a:gd name="T84" fmla="*/ 104 w 114"/>
                <a:gd name="T85" fmla="*/ 38 h 9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14"/>
                <a:gd name="T130" fmla="*/ 0 h 95"/>
                <a:gd name="T131" fmla="*/ 114 w 114"/>
                <a:gd name="T132" fmla="*/ 95 h 9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14" h="95">
                  <a:moveTo>
                    <a:pt x="104" y="38"/>
                  </a:moveTo>
                  <a:lnTo>
                    <a:pt x="95" y="38"/>
                  </a:lnTo>
                  <a:lnTo>
                    <a:pt x="95" y="29"/>
                  </a:lnTo>
                  <a:lnTo>
                    <a:pt x="95" y="19"/>
                  </a:lnTo>
                  <a:lnTo>
                    <a:pt x="85" y="10"/>
                  </a:lnTo>
                  <a:lnTo>
                    <a:pt x="85" y="0"/>
                  </a:lnTo>
                  <a:lnTo>
                    <a:pt x="76" y="0"/>
                  </a:lnTo>
                  <a:lnTo>
                    <a:pt x="57" y="10"/>
                  </a:lnTo>
                  <a:lnTo>
                    <a:pt x="38" y="10"/>
                  </a:lnTo>
                  <a:lnTo>
                    <a:pt x="29" y="29"/>
                  </a:lnTo>
                  <a:lnTo>
                    <a:pt x="19" y="29"/>
                  </a:lnTo>
                  <a:lnTo>
                    <a:pt x="19" y="38"/>
                  </a:lnTo>
                  <a:lnTo>
                    <a:pt x="19" y="48"/>
                  </a:lnTo>
                  <a:lnTo>
                    <a:pt x="0" y="57"/>
                  </a:lnTo>
                  <a:lnTo>
                    <a:pt x="0" y="67"/>
                  </a:lnTo>
                  <a:lnTo>
                    <a:pt x="0" y="76"/>
                  </a:lnTo>
                  <a:lnTo>
                    <a:pt x="10" y="95"/>
                  </a:lnTo>
                  <a:lnTo>
                    <a:pt x="29" y="86"/>
                  </a:lnTo>
                  <a:lnTo>
                    <a:pt x="38" y="95"/>
                  </a:lnTo>
                  <a:lnTo>
                    <a:pt x="38" y="86"/>
                  </a:lnTo>
                  <a:lnTo>
                    <a:pt x="38" y="76"/>
                  </a:lnTo>
                  <a:lnTo>
                    <a:pt x="38" y="67"/>
                  </a:lnTo>
                  <a:lnTo>
                    <a:pt x="47" y="67"/>
                  </a:lnTo>
                  <a:lnTo>
                    <a:pt x="57" y="67"/>
                  </a:lnTo>
                  <a:lnTo>
                    <a:pt x="76" y="67"/>
                  </a:lnTo>
                  <a:lnTo>
                    <a:pt x="104" y="67"/>
                  </a:lnTo>
                  <a:lnTo>
                    <a:pt x="114" y="57"/>
                  </a:lnTo>
                  <a:lnTo>
                    <a:pt x="114" y="48"/>
                  </a:lnTo>
                  <a:lnTo>
                    <a:pt x="104" y="38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952" name="Freeform 102"/>
            <p:cNvSpPr>
              <a:spLocks/>
            </p:cNvSpPr>
            <p:nvPr/>
          </p:nvSpPr>
          <p:spPr bwMode="auto">
            <a:xfrm>
              <a:off x="2511" y="1980"/>
              <a:ext cx="94" cy="104"/>
            </a:xfrm>
            <a:custGeom>
              <a:avLst/>
              <a:gdLst>
                <a:gd name="T0" fmla="*/ 9 w 94"/>
                <a:gd name="T1" fmla="*/ 57 h 104"/>
                <a:gd name="T2" fmla="*/ 9 w 94"/>
                <a:gd name="T3" fmla="*/ 47 h 104"/>
                <a:gd name="T4" fmla="*/ 9 w 94"/>
                <a:gd name="T5" fmla="*/ 47 h 104"/>
                <a:gd name="T6" fmla="*/ 9 w 94"/>
                <a:gd name="T7" fmla="*/ 38 h 104"/>
                <a:gd name="T8" fmla="*/ 9 w 94"/>
                <a:gd name="T9" fmla="*/ 38 h 104"/>
                <a:gd name="T10" fmla="*/ 9 w 94"/>
                <a:gd name="T11" fmla="*/ 38 h 104"/>
                <a:gd name="T12" fmla="*/ 19 w 94"/>
                <a:gd name="T13" fmla="*/ 38 h 104"/>
                <a:gd name="T14" fmla="*/ 19 w 94"/>
                <a:gd name="T15" fmla="*/ 29 h 104"/>
                <a:gd name="T16" fmla="*/ 9 w 94"/>
                <a:gd name="T17" fmla="*/ 19 h 104"/>
                <a:gd name="T18" fmla="*/ 9 w 94"/>
                <a:gd name="T19" fmla="*/ 10 h 104"/>
                <a:gd name="T20" fmla="*/ 9 w 94"/>
                <a:gd name="T21" fmla="*/ 10 h 104"/>
                <a:gd name="T22" fmla="*/ 9 w 94"/>
                <a:gd name="T23" fmla="*/ 10 h 104"/>
                <a:gd name="T24" fmla="*/ 19 w 94"/>
                <a:gd name="T25" fmla="*/ 10 h 104"/>
                <a:gd name="T26" fmla="*/ 38 w 94"/>
                <a:gd name="T27" fmla="*/ 0 h 104"/>
                <a:gd name="T28" fmla="*/ 38 w 94"/>
                <a:gd name="T29" fmla="*/ 10 h 104"/>
                <a:gd name="T30" fmla="*/ 38 w 94"/>
                <a:gd name="T31" fmla="*/ 10 h 104"/>
                <a:gd name="T32" fmla="*/ 47 w 94"/>
                <a:gd name="T33" fmla="*/ 0 h 104"/>
                <a:gd name="T34" fmla="*/ 47 w 94"/>
                <a:gd name="T35" fmla="*/ 0 h 104"/>
                <a:gd name="T36" fmla="*/ 47 w 94"/>
                <a:gd name="T37" fmla="*/ 0 h 104"/>
                <a:gd name="T38" fmla="*/ 47 w 94"/>
                <a:gd name="T39" fmla="*/ 0 h 104"/>
                <a:gd name="T40" fmla="*/ 57 w 94"/>
                <a:gd name="T41" fmla="*/ 19 h 104"/>
                <a:gd name="T42" fmla="*/ 76 w 94"/>
                <a:gd name="T43" fmla="*/ 10 h 104"/>
                <a:gd name="T44" fmla="*/ 85 w 94"/>
                <a:gd name="T45" fmla="*/ 19 h 104"/>
                <a:gd name="T46" fmla="*/ 85 w 94"/>
                <a:gd name="T47" fmla="*/ 19 h 104"/>
                <a:gd name="T48" fmla="*/ 85 w 94"/>
                <a:gd name="T49" fmla="*/ 19 h 104"/>
                <a:gd name="T50" fmla="*/ 94 w 94"/>
                <a:gd name="T51" fmla="*/ 29 h 104"/>
                <a:gd name="T52" fmla="*/ 94 w 94"/>
                <a:gd name="T53" fmla="*/ 38 h 104"/>
                <a:gd name="T54" fmla="*/ 85 w 94"/>
                <a:gd name="T55" fmla="*/ 57 h 104"/>
                <a:gd name="T56" fmla="*/ 85 w 94"/>
                <a:gd name="T57" fmla="*/ 66 h 104"/>
                <a:gd name="T58" fmla="*/ 85 w 94"/>
                <a:gd name="T59" fmla="*/ 85 h 104"/>
                <a:gd name="T60" fmla="*/ 94 w 94"/>
                <a:gd name="T61" fmla="*/ 95 h 104"/>
                <a:gd name="T62" fmla="*/ 76 w 94"/>
                <a:gd name="T63" fmla="*/ 95 h 104"/>
                <a:gd name="T64" fmla="*/ 57 w 94"/>
                <a:gd name="T65" fmla="*/ 85 h 104"/>
                <a:gd name="T66" fmla="*/ 28 w 94"/>
                <a:gd name="T67" fmla="*/ 104 h 104"/>
                <a:gd name="T68" fmla="*/ 19 w 94"/>
                <a:gd name="T69" fmla="*/ 104 h 104"/>
                <a:gd name="T70" fmla="*/ 19 w 94"/>
                <a:gd name="T71" fmla="*/ 104 h 104"/>
                <a:gd name="T72" fmla="*/ 19 w 94"/>
                <a:gd name="T73" fmla="*/ 85 h 104"/>
                <a:gd name="T74" fmla="*/ 19 w 94"/>
                <a:gd name="T75" fmla="*/ 85 h 104"/>
                <a:gd name="T76" fmla="*/ 9 w 94"/>
                <a:gd name="T77" fmla="*/ 66 h 104"/>
                <a:gd name="T78" fmla="*/ 9 w 94"/>
                <a:gd name="T79" fmla="*/ 66 h 104"/>
                <a:gd name="T80" fmla="*/ 9 w 94"/>
                <a:gd name="T81" fmla="*/ 57 h 104"/>
                <a:gd name="T82" fmla="*/ 9 w 94"/>
                <a:gd name="T83" fmla="*/ 57 h 104"/>
                <a:gd name="T84" fmla="*/ 9 w 94"/>
                <a:gd name="T85" fmla="*/ 57 h 104"/>
                <a:gd name="T86" fmla="*/ 0 w 94"/>
                <a:gd name="T87" fmla="*/ 57 h 104"/>
                <a:gd name="T88" fmla="*/ 0 w 94"/>
                <a:gd name="T89" fmla="*/ 57 h 104"/>
                <a:gd name="T90" fmla="*/ 9 w 94"/>
                <a:gd name="T91" fmla="*/ 57 h 10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94"/>
                <a:gd name="T139" fmla="*/ 0 h 104"/>
                <a:gd name="T140" fmla="*/ 94 w 94"/>
                <a:gd name="T141" fmla="*/ 104 h 10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94" h="104">
                  <a:moveTo>
                    <a:pt x="9" y="57"/>
                  </a:moveTo>
                  <a:lnTo>
                    <a:pt x="9" y="47"/>
                  </a:lnTo>
                  <a:lnTo>
                    <a:pt x="9" y="38"/>
                  </a:lnTo>
                  <a:lnTo>
                    <a:pt x="19" y="38"/>
                  </a:lnTo>
                  <a:lnTo>
                    <a:pt x="19" y="29"/>
                  </a:lnTo>
                  <a:lnTo>
                    <a:pt x="9" y="19"/>
                  </a:lnTo>
                  <a:lnTo>
                    <a:pt x="9" y="10"/>
                  </a:lnTo>
                  <a:lnTo>
                    <a:pt x="19" y="10"/>
                  </a:lnTo>
                  <a:lnTo>
                    <a:pt x="38" y="0"/>
                  </a:lnTo>
                  <a:lnTo>
                    <a:pt x="38" y="10"/>
                  </a:lnTo>
                  <a:lnTo>
                    <a:pt x="47" y="0"/>
                  </a:lnTo>
                  <a:lnTo>
                    <a:pt x="57" y="19"/>
                  </a:lnTo>
                  <a:lnTo>
                    <a:pt x="76" y="10"/>
                  </a:lnTo>
                  <a:lnTo>
                    <a:pt x="85" y="19"/>
                  </a:lnTo>
                  <a:lnTo>
                    <a:pt x="94" y="29"/>
                  </a:lnTo>
                  <a:lnTo>
                    <a:pt x="94" y="38"/>
                  </a:lnTo>
                  <a:lnTo>
                    <a:pt x="85" y="57"/>
                  </a:lnTo>
                  <a:lnTo>
                    <a:pt x="85" y="66"/>
                  </a:lnTo>
                  <a:lnTo>
                    <a:pt x="85" y="85"/>
                  </a:lnTo>
                  <a:lnTo>
                    <a:pt x="94" y="95"/>
                  </a:lnTo>
                  <a:lnTo>
                    <a:pt x="76" y="95"/>
                  </a:lnTo>
                  <a:lnTo>
                    <a:pt x="57" y="85"/>
                  </a:lnTo>
                  <a:lnTo>
                    <a:pt x="28" y="104"/>
                  </a:lnTo>
                  <a:lnTo>
                    <a:pt x="19" y="104"/>
                  </a:lnTo>
                  <a:lnTo>
                    <a:pt x="19" y="85"/>
                  </a:lnTo>
                  <a:lnTo>
                    <a:pt x="9" y="66"/>
                  </a:lnTo>
                  <a:lnTo>
                    <a:pt x="9" y="57"/>
                  </a:lnTo>
                  <a:lnTo>
                    <a:pt x="0" y="57"/>
                  </a:lnTo>
                  <a:lnTo>
                    <a:pt x="9" y="57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953" name="Freeform 103"/>
            <p:cNvSpPr>
              <a:spLocks/>
            </p:cNvSpPr>
            <p:nvPr/>
          </p:nvSpPr>
          <p:spPr bwMode="auto">
            <a:xfrm>
              <a:off x="2596" y="1971"/>
              <a:ext cx="66" cy="115"/>
            </a:xfrm>
            <a:custGeom>
              <a:avLst/>
              <a:gdLst>
                <a:gd name="T0" fmla="*/ 57 w 66"/>
                <a:gd name="T1" fmla="*/ 85 h 115"/>
                <a:gd name="T2" fmla="*/ 54 w 66"/>
                <a:gd name="T3" fmla="*/ 99 h 115"/>
                <a:gd name="T4" fmla="*/ 47 w 66"/>
                <a:gd name="T5" fmla="*/ 94 h 115"/>
                <a:gd name="T6" fmla="*/ 47 w 66"/>
                <a:gd name="T7" fmla="*/ 94 h 115"/>
                <a:gd name="T8" fmla="*/ 38 w 66"/>
                <a:gd name="T9" fmla="*/ 107 h 115"/>
                <a:gd name="T10" fmla="*/ 24 w 66"/>
                <a:gd name="T11" fmla="*/ 115 h 115"/>
                <a:gd name="T12" fmla="*/ 19 w 66"/>
                <a:gd name="T13" fmla="*/ 104 h 115"/>
                <a:gd name="T14" fmla="*/ 9 w 66"/>
                <a:gd name="T15" fmla="*/ 104 h 115"/>
                <a:gd name="T16" fmla="*/ 9 w 66"/>
                <a:gd name="T17" fmla="*/ 104 h 115"/>
                <a:gd name="T18" fmla="*/ 0 w 66"/>
                <a:gd name="T19" fmla="*/ 94 h 115"/>
                <a:gd name="T20" fmla="*/ 0 w 66"/>
                <a:gd name="T21" fmla="*/ 85 h 115"/>
                <a:gd name="T22" fmla="*/ 0 w 66"/>
                <a:gd name="T23" fmla="*/ 66 h 115"/>
                <a:gd name="T24" fmla="*/ 9 w 66"/>
                <a:gd name="T25" fmla="*/ 47 h 115"/>
                <a:gd name="T26" fmla="*/ 9 w 66"/>
                <a:gd name="T27" fmla="*/ 28 h 115"/>
                <a:gd name="T28" fmla="*/ 0 w 66"/>
                <a:gd name="T29" fmla="*/ 19 h 115"/>
                <a:gd name="T30" fmla="*/ 0 w 66"/>
                <a:gd name="T31" fmla="*/ 9 h 115"/>
                <a:gd name="T32" fmla="*/ 0 w 66"/>
                <a:gd name="T33" fmla="*/ 0 h 115"/>
                <a:gd name="T34" fmla="*/ 0 w 66"/>
                <a:gd name="T35" fmla="*/ 0 h 115"/>
                <a:gd name="T36" fmla="*/ 9 w 66"/>
                <a:gd name="T37" fmla="*/ 0 h 115"/>
                <a:gd name="T38" fmla="*/ 19 w 66"/>
                <a:gd name="T39" fmla="*/ 0 h 115"/>
                <a:gd name="T40" fmla="*/ 38 w 66"/>
                <a:gd name="T41" fmla="*/ 0 h 115"/>
                <a:gd name="T42" fmla="*/ 47 w 66"/>
                <a:gd name="T43" fmla="*/ 0 h 115"/>
                <a:gd name="T44" fmla="*/ 47 w 66"/>
                <a:gd name="T45" fmla="*/ 0 h 115"/>
                <a:gd name="T46" fmla="*/ 47 w 66"/>
                <a:gd name="T47" fmla="*/ 9 h 115"/>
                <a:gd name="T48" fmla="*/ 57 w 66"/>
                <a:gd name="T49" fmla="*/ 19 h 115"/>
                <a:gd name="T50" fmla="*/ 47 w 66"/>
                <a:gd name="T51" fmla="*/ 28 h 115"/>
                <a:gd name="T52" fmla="*/ 57 w 66"/>
                <a:gd name="T53" fmla="*/ 28 h 115"/>
                <a:gd name="T54" fmla="*/ 57 w 66"/>
                <a:gd name="T55" fmla="*/ 28 h 115"/>
                <a:gd name="T56" fmla="*/ 57 w 66"/>
                <a:gd name="T57" fmla="*/ 47 h 115"/>
                <a:gd name="T58" fmla="*/ 57 w 66"/>
                <a:gd name="T59" fmla="*/ 47 h 115"/>
                <a:gd name="T60" fmla="*/ 57 w 66"/>
                <a:gd name="T61" fmla="*/ 66 h 115"/>
                <a:gd name="T62" fmla="*/ 57 w 66"/>
                <a:gd name="T63" fmla="*/ 66 h 115"/>
                <a:gd name="T64" fmla="*/ 57 w 66"/>
                <a:gd name="T65" fmla="*/ 75 h 115"/>
                <a:gd name="T66" fmla="*/ 66 w 66"/>
                <a:gd name="T67" fmla="*/ 85 h 115"/>
                <a:gd name="T68" fmla="*/ 66 w 66"/>
                <a:gd name="T69" fmla="*/ 85 h 115"/>
                <a:gd name="T70" fmla="*/ 57 w 66"/>
                <a:gd name="T71" fmla="*/ 85 h 11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6"/>
                <a:gd name="T109" fmla="*/ 0 h 115"/>
                <a:gd name="T110" fmla="*/ 66 w 66"/>
                <a:gd name="T111" fmla="*/ 115 h 11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6" h="115">
                  <a:moveTo>
                    <a:pt x="57" y="85"/>
                  </a:moveTo>
                  <a:lnTo>
                    <a:pt x="54" y="99"/>
                  </a:lnTo>
                  <a:lnTo>
                    <a:pt x="47" y="94"/>
                  </a:lnTo>
                  <a:lnTo>
                    <a:pt x="38" y="107"/>
                  </a:lnTo>
                  <a:lnTo>
                    <a:pt x="24" y="115"/>
                  </a:lnTo>
                  <a:lnTo>
                    <a:pt x="19" y="104"/>
                  </a:lnTo>
                  <a:lnTo>
                    <a:pt x="9" y="104"/>
                  </a:lnTo>
                  <a:lnTo>
                    <a:pt x="0" y="94"/>
                  </a:lnTo>
                  <a:lnTo>
                    <a:pt x="0" y="85"/>
                  </a:lnTo>
                  <a:lnTo>
                    <a:pt x="0" y="66"/>
                  </a:lnTo>
                  <a:lnTo>
                    <a:pt x="9" y="47"/>
                  </a:lnTo>
                  <a:lnTo>
                    <a:pt x="9" y="28"/>
                  </a:lnTo>
                  <a:lnTo>
                    <a:pt x="0" y="19"/>
                  </a:lnTo>
                  <a:lnTo>
                    <a:pt x="0" y="9"/>
                  </a:lnTo>
                  <a:lnTo>
                    <a:pt x="0" y="0"/>
                  </a:lnTo>
                  <a:lnTo>
                    <a:pt x="9" y="0"/>
                  </a:lnTo>
                  <a:lnTo>
                    <a:pt x="19" y="0"/>
                  </a:lnTo>
                  <a:lnTo>
                    <a:pt x="38" y="0"/>
                  </a:lnTo>
                  <a:lnTo>
                    <a:pt x="47" y="0"/>
                  </a:lnTo>
                  <a:lnTo>
                    <a:pt x="47" y="9"/>
                  </a:lnTo>
                  <a:lnTo>
                    <a:pt x="57" y="19"/>
                  </a:lnTo>
                  <a:lnTo>
                    <a:pt x="47" y="28"/>
                  </a:lnTo>
                  <a:lnTo>
                    <a:pt x="57" y="28"/>
                  </a:lnTo>
                  <a:lnTo>
                    <a:pt x="57" y="47"/>
                  </a:lnTo>
                  <a:lnTo>
                    <a:pt x="57" y="66"/>
                  </a:lnTo>
                  <a:lnTo>
                    <a:pt x="57" y="75"/>
                  </a:lnTo>
                  <a:lnTo>
                    <a:pt x="66" y="85"/>
                  </a:lnTo>
                  <a:lnTo>
                    <a:pt x="57" y="85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954" name="Freeform 104"/>
            <p:cNvSpPr>
              <a:spLocks/>
            </p:cNvSpPr>
            <p:nvPr/>
          </p:nvSpPr>
          <p:spPr bwMode="auto">
            <a:xfrm>
              <a:off x="2653" y="1952"/>
              <a:ext cx="47" cy="104"/>
            </a:xfrm>
            <a:custGeom>
              <a:avLst/>
              <a:gdLst>
                <a:gd name="T0" fmla="*/ 19 w 47"/>
                <a:gd name="T1" fmla="*/ 94 h 104"/>
                <a:gd name="T2" fmla="*/ 28 w 47"/>
                <a:gd name="T3" fmla="*/ 94 h 104"/>
                <a:gd name="T4" fmla="*/ 28 w 47"/>
                <a:gd name="T5" fmla="*/ 94 h 104"/>
                <a:gd name="T6" fmla="*/ 28 w 47"/>
                <a:gd name="T7" fmla="*/ 57 h 104"/>
                <a:gd name="T8" fmla="*/ 28 w 47"/>
                <a:gd name="T9" fmla="*/ 57 h 104"/>
                <a:gd name="T10" fmla="*/ 47 w 47"/>
                <a:gd name="T11" fmla="*/ 38 h 104"/>
                <a:gd name="T12" fmla="*/ 47 w 47"/>
                <a:gd name="T13" fmla="*/ 19 h 104"/>
                <a:gd name="T14" fmla="*/ 28 w 47"/>
                <a:gd name="T15" fmla="*/ 0 h 104"/>
                <a:gd name="T16" fmla="*/ 28 w 47"/>
                <a:gd name="T17" fmla="*/ 0 h 104"/>
                <a:gd name="T18" fmla="*/ 19 w 47"/>
                <a:gd name="T19" fmla="*/ 0 h 104"/>
                <a:gd name="T20" fmla="*/ 19 w 47"/>
                <a:gd name="T21" fmla="*/ 0 h 104"/>
                <a:gd name="T22" fmla="*/ 19 w 47"/>
                <a:gd name="T23" fmla="*/ 0 h 104"/>
                <a:gd name="T24" fmla="*/ 19 w 47"/>
                <a:gd name="T25" fmla="*/ 0 h 104"/>
                <a:gd name="T26" fmla="*/ 19 w 47"/>
                <a:gd name="T27" fmla="*/ 9 h 104"/>
                <a:gd name="T28" fmla="*/ 9 w 47"/>
                <a:gd name="T29" fmla="*/ 19 h 104"/>
                <a:gd name="T30" fmla="*/ 0 w 47"/>
                <a:gd name="T31" fmla="*/ 19 h 104"/>
                <a:gd name="T32" fmla="*/ 0 w 47"/>
                <a:gd name="T33" fmla="*/ 38 h 104"/>
                <a:gd name="T34" fmla="*/ 9 w 47"/>
                <a:gd name="T35" fmla="*/ 38 h 104"/>
                <a:gd name="T36" fmla="*/ 9 w 47"/>
                <a:gd name="T37" fmla="*/ 47 h 104"/>
                <a:gd name="T38" fmla="*/ 9 w 47"/>
                <a:gd name="T39" fmla="*/ 57 h 104"/>
                <a:gd name="T40" fmla="*/ 9 w 47"/>
                <a:gd name="T41" fmla="*/ 66 h 104"/>
                <a:gd name="T42" fmla="*/ 9 w 47"/>
                <a:gd name="T43" fmla="*/ 75 h 104"/>
                <a:gd name="T44" fmla="*/ 19 w 47"/>
                <a:gd name="T45" fmla="*/ 94 h 104"/>
                <a:gd name="T46" fmla="*/ 19 w 47"/>
                <a:gd name="T47" fmla="*/ 104 h 104"/>
                <a:gd name="T48" fmla="*/ 19 w 47"/>
                <a:gd name="T49" fmla="*/ 94 h 10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7"/>
                <a:gd name="T76" fmla="*/ 0 h 104"/>
                <a:gd name="T77" fmla="*/ 47 w 47"/>
                <a:gd name="T78" fmla="*/ 104 h 10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7" h="104">
                  <a:moveTo>
                    <a:pt x="19" y="94"/>
                  </a:moveTo>
                  <a:lnTo>
                    <a:pt x="28" y="94"/>
                  </a:lnTo>
                  <a:lnTo>
                    <a:pt x="28" y="57"/>
                  </a:lnTo>
                  <a:lnTo>
                    <a:pt x="47" y="38"/>
                  </a:lnTo>
                  <a:lnTo>
                    <a:pt x="47" y="19"/>
                  </a:lnTo>
                  <a:lnTo>
                    <a:pt x="28" y="0"/>
                  </a:lnTo>
                  <a:lnTo>
                    <a:pt x="19" y="0"/>
                  </a:lnTo>
                  <a:lnTo>
                    <a:pt x="19" y="9"/>
                  </a:lnTo>
                  <a:lnTo>
                    <a:pt x="9" y="19"/>
                  </a:lnTo>
                  <a:lnTo>
                    <a:pt x="0" y="19"/>
                  </a:lnTo>
                  <a:lnTo>
                    <a:pt x="0" y="38"/>
                  </a:lnTo>
                  <a:lnTo>
                    <a:pt x="9" y="38"/>
                  </a:lnTo>
                  <a:lnTo>
                    <a:pt x="9" y="47"/>
                  </a:lnTo>
                  <a:lnTo>
                    <a:pt x="9" y="57"/>
                  </a:lnTo>
                  <a:lnTo>
                    <a:pt x="9" y="66"/>
                  </a:lnTo>
                  <a:lnTo>
                    <a:pt x="9" y="75"/>
                  </a:lnTo>
                  <a:lnTo>
                    <a:pt x="19" y="94"/>
                  </a:lnTo>
                  <a:lnTo>
                    <a:pt x="19" y="104"/>
                  </a:lnTo>
                  <a:lnTo>
                    <a:pt x="19" y="94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955" name="Freeform 105"/>
            <p:cNvSpPr>
              <a:spLocks/>
            </p:cNvSpPr>
            <p:nvPr/>
          </p:nvSpPr>
          <p:spPr bwMode="auto">
            <a:xfrm>
              <a:off x="2681" y="1923"/>
              <a:ext cx="180" cy="161"/>
            </a:xfrm>
            <a:custGeom>
              <a:avLst/>
              <a:gdLst>
                <a:gd name="T0" fmla="*/ 85 w 180"/>
                <a:gd name="T1" fmla="*/ 152 h 161"/>
                <a:gd name="T2" fmla="*/ 57 w 180"/>
                <a:gd name="T3" fmla="*/ 161 h 161"/>
                <a:gd name="T4" fmla="*/ 48 w 180"/>
                <a:gd name="T5" fmla="*/ 161 h 161"/>
                <a:gd name="T6" fmla="*/ 29 w 180"/>
                <a:gd name="T7" fmla="*/ 123 h 161"/>
                <a:gd name="T8" fmla="*/ 10 w 180"/>
                <a:gd name="T9" fmla="*/ 123 h 161"/>
                <a:gd name="T10" fmla="*/ 0 w 180"/>
                <a:gd name="T11" fmla="*/ 123 h 161"/>
                <a:gd name="T12" fmla="*/ 0 w 180"/>
                <a:gd name="T13" fmla="*/ 123 h 161"/>
                <a:gd name="T14" fmla="*/ 0 w 180"/>
                <a:gd name="T15" fmla="*/ 86 h 161"/>
                <a:gd name="T16" fmla="*/ 0 w 180"/>
                <a:gd name="T17" fmla="*/ 86 h 161"/>
                <a:gd name="T18" fmla="*/ 19 w 180"/>
                <a:gd name="T19" fmla="*/ 67 h 161"/>
                <a:gd name="T20" fmla="*/ 19 w 180"/>
                <a:gd name="T21" fmla="*/ 48 h 161"/>
                <a:gd name="T22" fmla="*/ 10 w 180"/>
                <a:gd name="T23" fmla="*/ 38 h 161"/>
                <a:gd name="T24" fmla="*/ 10 w 180"/>
                <a:gd name="T25" fmla="*/ 38 h 161"/>
                <a:gd name="T26" fmla="*/ 19 w 180"/>
                <a:gd name="T27" fmla="*/ 19 h 161"/>
                <a:gd name="T28" fmla="*/ 29 w 180"/>
                <a:gd name="T29" fmla="*/ 0 h 161"/>
                <a:gd name="T30" fmla="*/ 48 w 180"/>
                <a:gd name="T31" fmla="*/ 0 h 161"/>
                <a:gd name="T32" fmla="*/ 66 w 180"/>
                <a:gd name="T33" fmla="*/ 10 h 161"/>
                <a:gd name="T34" fmla="*/ 66 w 180"/>
                <a:gd name="T35" fmla="*/ 10 h 161"/>
                <a:gd name="T36" fmla="*/ 76 w 180"/>
                <a:gd name="T37" fmla="*/ 10 h 161"/>
                <a:gd name="T38" fmla="*/ 85 w 180"/>
                <a:gd name="T39" fmla="*/ 19 h 161"/>
                <a:gd name="T40" fmla="*/ 104 w 180"/>
                <a:gd name="T41" fmla="*/ 19 h 161"/>
                <a:gd name="T42" fmla="*/ 114 w 180"/>
                <a:gd name="T43" fmla="*/ 10 h 161"/>
                <a:gd name="T44" fmla="*/ 133 w 180"/>
                <a:gd name="T45" fmla="*/ 10 h 161"/>
                <a:gd name="T46" fmla="*/ 142 w 180"/>
                <a:gd name="T47" fmla="*/ 10 h 161"/>
                <a:gd name="T48" fmla="*/ 161 w 180"/>
                <a:gd name="T49" fmla="*/ 0 h 161"/>
                <a:gd name="T50" fmla="*/ 161 w 180"/>
                <a:gd name="T51" fmla="*/ 0 h 161"/>
                <a:gd name="T52" fmla="*/ 171 w 180"/>
                <a:gd name="T53" fmla="*/ 0 h 161"/>
                <a:gd name="T54" fmla="*/ 180 w 180"/>
                <a:gd name="T55" fmla="*/ 29 h 161"/>
                <a:gd name="T56" fmla="*/ 180 w 180"/>
                <a:gd name="T57" fmla="*/ 29 h 161"/>
                <a:gd name="T58" fmla="*/ 180 w 180"/>
                <a:gd name="T59" fmla="*/ 38 h 161"/>
                <a:gd name="T60" fmla="*/ 180 w 180"/>
                <a:gd name="T61" fmla="*/ 48 h 161"/>
                <a:gd name="T62" fmla="*/ 171 w 180"/>
                <a:gd name="T63" fmla="*/ 38 h 161"/>
                <a:gd name="T64" fmla="*/ 171 w 180"/>
                <a:gd name="T65" fmla="*/ 38 h 161"/>
                <a:gd name="T66" fmla="*/ 171 w 180"/>
                <a:gd name="T67" fmla="*/ 38 h 161"/>
                <a:gd name="T68" fmla="*/ 171 w 180"/>
                <a:gd name="T69" fmla="*/ 57 h 161"/>
                <a:gd name="T70" fmla="*/ 161 w 180"/>
                <a:gd name="T71" fmla="*/ 76 h 161"/>
                <a:gd name="T72" fmla="*/ 152 w 180"/>
                <a:gd name="T73" fmla="*/ 86 h 161"/>
                <a:gd name="T74" fmla="*/ 152 w 180"/>
                <a:gd name="T75" fmla="*/ 95 h 161"/>
                <a:gd name="T76" fmla="*/ 142 w 180"/>
                <a:gd name="T77" fmla="*/ 95 h 161"/>
                <a:gd name="T78" fmla="*/ 133 w 180"/>
                <a:gd name="T79" fmla="*/ 123 h 161"/>
                <a:gd name="T80" fmla="*/ 123 w 180"/>
                <a:gd name="T81" fmla="*/ 123 h 161"/>
                <a:gd name="T82" fmla="*/ 123 w 180"/>
                <a:gd name="T83" fmla="*/ 114 h 161"/>
                <a:gd name="T84" fmla="*/ 123 w 180"/>
                <a:gd name="T85" fmla="*/ 114 h 161"/>
                <a:gd name="T86" fmla="*/ 114 w 180"/>
                <a:gd name="T87" fmla="*/ 123 h 161"/>
                <a:gd name="T88" fmla="*/ 95 w 180"/>
                <a:gd name="T89" fmla="*/ 142 h 161"/>
                <a:gd name="T90" fmla="*/ 95 w 180"/>
                <a:gd name="T91" fmla="*/ 152 h 161"/>
                <a:gd name="T92" fmla="*/ 95 w 180"/>
                <a:gd name="T93" fmla="*/ 152 h 161"/>
                <a:gd name="T94" fmla="*/ 85 w 180"/>
                <a:gd name="T95" fmla="*/ 152 h 16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80"/>
                <a:gd name="T145" fmla="*/ 0 h 161"/>
                <a:gd name="T146" fmla="*/ 180 w 180"/>
                <a:gd name="T147" fmla="*/ 161 h 161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80" h="161">
                  <a:moveTo>
                    <a:pt x="85" y="152"/>
                  </a:moveTo>
                  <a:lnTo>
                    <a:pt x="57" y="161"/>
                  </a:lnTo>
                  <a:lnTo>
                    <a:pt x="48" y="161"/>
                  </a:lnTo>
                  <a:lnTo>
                    <a:pt x="29" y="123"/>
                  </a:lnTo>
                  <a:lnTo>
                    <a:pt x="10" y="123"/>
                  </a:lnTo>
                  <a:lnTo>
                    <a:pt x="0" y="123"/>
                  </a:lnTo>
                  <a:lnTo>
                    <a:pt x="0" y="86"/>
                  </a:lnTo>
                  <a:lnTo>
                    <a:pt x="19" y="67"/>
                  </a:lnTo>
                  <a:lnTo>
                    <a:pt x="19" y="48"/>
                  </a:lnTo>
                  <a:lnTo>
                    <a:pt x="10" y="38"/>
                  </a:lnTo>
                  <a:lnTo>
                    <a:pt x="19" y="19"/>
                  </a:lnTo>
                  <a:lnTo>
                    <a:pt x="29" y="0"/>
                  </a:lnTo>
                  <a:lnTo>
                    <a:pt x="48" y="0"/>
                  </a:lnTo>
                  <a:lnTo>
                    <a:pt x="66" y="10"/>
                  </a:lnTo>
                  <a:lnTo>
                    <a:pt x="76" y="10"/>
                  </a:lnTo>
                  <a:lnTo>
                    <a:pt x="85" y="19"/>
                  </a:lnTo>
                  <a:lnTo>
                    <a:pt x="104" y="19"/>
                  </a:lnTo>
                  <a:lnTo>
                    <a:pt x="114" y="10"/>
                  </a:lnTo>
                  <a:lnTo>
                    <a:pt x="133" y="10"/>
                  </a:lnTo>
                  <a:lnTo>
                    <a:pt x="142" y="10"/>
                  </a:lnTo>
                  <a:lnTo>
                    <a:pt x="161" y="0"/>
                  </a:lnTo>
                  <a:lnTo>
                    <a:pt x="171" y="0"/>
                  </a:lnTo>
                  <a:lnTo>
                    <a:pt x="180" y="29"/>
                  </a:lnTo>
                  <a:lnTo>
                    <a:pt x="180" y="38"/>
                  </a:lnTo>
                  <a:lnTo>
                    <a:pt x="180" y="48"/>
                  </a:lnTo>
                  <a:lnTo>
                    <a:pt x="171" y="38"/>
                  </a:lnTo>
                  <a:lnTo>
                    <a:pt x="171" y="57"/>
                  </a:lnTo>
                  <a:lnTo>
                    <a:pt x="161" y="76"/>
                  </a:lnTo>
                  <a:lnTo>
                    <a:pt x="152" y="86"/>
                  </a:lnTo>
                  <a:lnTo>
                    <a:pt x="152" y="95"/>
                  </a:lnTo>
                  <a:lnTo>
                    <a:pt x="142" y="95"/>
                  </a:lnTo>
                  <a:lnTo>
                    <a:pt x="133" y="123"/>
                  </a:lnTo>
                  <a:lnTo>
                    <a:pt x="123" y="123"/>
                  </a:lnTo>
                  <a:lnTo>
                    <a:pt x="123" y="114"/>
                  </a:lnTo>
                  <a:lnTo>
                    <a:pt x="114" y="123"/>
                  </a:lnTo>
                  <a:lnTo>
                    <a:pt x="95" y="142"/>
                  </a:lnTo>
                  <a:lnTo>
                    <a:pt x="95" y="152"/>
                  </a:lnTo>
                  <a:lnTo>
                    <a:pt x="85" y="152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956" name="Freeform 106"/>
            <p:cNvSpPr>
              <a:spLocks/>
            </p:cNvSpPr>
            <p:nvPr/>
          </p:nvSpPr>
          <p:spPr bwMode="auto">
            <a:xfrm>
              <a:off x="2776" y="1933"/>
              <a:ext cx="113" cy="199"/>
            </a:xfrm>
            <a:custGeom>
              <a:avLst/>
              <a:gdLst>
                <a:gd name="T0" fmla="*/ 0 w 113"/>
                <a:gd name="T1" fmla="*/ 132 h 199"/>
                <a:gd name="T2" fmla="*/ 19 w 113"/>
                <a:gd name="T3" fmla="*/ 113 h 199"/>
                <a:gd name="T4" fmla="*/ 28 w 113"/>
                <a:gd name="T5" fmla="*/ 104 h 199"/>
                <a:gd name="T6" fmla="*/ 28 w 113"/>
                <a:gd name="T7" fmla="*/ 104 h 199"/>
                <a:gd name="T8" fmla="*/ 28 w 113"/>
                <a:gd name="T9" fmla="*/ 113 h 199"/>
                <a:gd name="T10" fmla="*/ 38 w 113"/>
                <a:gd name="T11" fmla="*/ 113 h 199"/>
                <a:gd name="T12" fmla="*/ 47 w 113"/>
                <a:gd name="T13" fmla="*/ 94 h 199"/>
                <a:gd name="T14" fmla="*/ 57 w 113"/>
                <a:gd name="T15" fmla="*/ 76 h 199"/>
                <a:gd name="T16" fmla="*/ 57 w 113"/>
                <a:gd name="T17" fmla="*/ 76 h 199"/>
                <a:gd name="T18" fmla="*/ 76 w 113"/>
                <a:gd name="T19" fmla="*/ 47 h 199"/>
                <a:gd name="T20" fmla="*/ 76 w 113"/>
                <a:gd name="T21" fmla="*/ 38 h 199"/>
                <a:gd name="T22" fmla="*/ 76 w 113"/>
                <a:gd name="T23" fmla="*/ 28 h 199"/>
                <a:gd name="T24" fmla="*/ 85 w 113"/>
                <a:gd name="T25" fmla="*/ 28 h 199"/>
                <a:gd name="T26" fmla="*/ 85 w 113"/>
                <a:gd name="T27" fmla="*/ 28 h 199"/>
                <a:gd name="T28" fmla="*/ 85 w 113"/>
                <a:gd name="T29" fmla="*/ 19 h 199"/>
                <a:gd name="T30" fmla="*/ 85 w 113"/>
                <a:gd name="T31" fmla="*/ 19 h 199"/>
                <a:gd name="T32" fmla="*/ 76 w 113"/>
                <a:gd name="T33" fmla="*/ 0 h 199"/>
                <a:gd name="T34" fmla="*/ 76 w 113"/>
                <a:gd name="T35" fmla="*/ 0 h 199"/>
                <a:gd name="T36" fmla="*/ 76 w 113"/>
                <a:gd name="T37" fmla="*/ 0 h 199"/>
                <a:gd name="T38" fmla="*/ 85 w 113"/>
                <a:gd name="T39" fmla="*/ 0 h 199"/>
                <a:gd name="T40" fmla="*/ 95 w 113"/>
                <a:gd name="T41" fmla="*/ 19 h 199"/>
                <a:gd name="T42" fmla="*/ 95 w 113"/>
                <a:gd name="T43" fmla="*/ 28 h 199"/>
                <a:gd name="T44" fmla="*/ 95 w 113"/>
                <a:gd name="T45" fmla="*/ 47 h 199"/>
                <a:gd name="T46" fmla="*/ 104 w 113"/>
                <a:gd name="T47" fmla="*/ 57 h 199"/>
                <a:gd name="T48" fmla="*/ 104 w 113"/>
                <a:gd name="T49" fmla="*/ 57 h 199"/>
                <a:gd name="T50" fmla="*/ 85 w 113"/>
                <a:gd name="T51" fmla="*/ 57 h 199"/>
                <a:gd name="T52" fmla="*/ 76 w 113"/>
                <a:gd name="T53" fmla="*/ 57 h 199"/>
                <a:gd name="T54" fmla="*/ 76 w 113"/>
                <a:gd name="T55" fmla="*/ 57 h 199"/>
                <a:gd name="T56" fmla="*/ 76 w 113"/>
                <a:gd name="T57" fmla="*/ 57 h 199"/>
                <a:gd name="T58" fmla="*/ 85 w 113"/>
                <a:gd name="T59" fmla="*/ 66 h 199"/>
                <a:gd name="T60" fmla="*/ 104 w 113"/>
                <a:gd name="T61" fmla="*/ 85 h 199"/>
                <a:gd name="T62" fmla="*/ 104 w 113"/>
                <a:gd name="T63" fmla="*/ 94 h 199"/>
                <a:gd name="T64" fmla="*/ 104 w 113"/>
                <a:gd name="T65" fmla="*/ 94 h 199"/>
                <a:gd name="T66" fmla="*/ 95 w 113"/>
                <a:gd name="T67" fmla="*/ 104 h 199"/>
                <a:gd name="T68" fmla="*/ 85 w 113"/>
                <a:gd name="T69" fmla="*/ 123 h 199"/>
                <a:gd name="T70" fmla="*/ 85 w 113"/>
                <a:gd name="T71" fmla="*/ 142 h 199"/>
                <a:gd name="T72" fmla="*/ 104 w 113"/>
                <a:gd name="T73" fmla="*/ 170 h 199"/>
                <a:gd name="T74" fmla="*/ 113 w 113"/>
                <a:gd name="T75" fmla="*/ 180 h 199"/>
                <a:gd name="T76" fmla="*/ 113 w 113"/>
                <a:gd name="T77" fmla="*/ 180 h 199"/>
                <a:gd name="T78" fmla="*/ 113 w 113"/>
                <a:gd name="T79" fmla="*/ 199 h 199"/>
                <a:gd name="T80" fmla="*/ 113 w 113"/>
                <a:gd name="T81" fmla="*/ 199 h 199"/>
                <a:gd name="T82" fmla="*/ 104 w 113"/>
                <a:gd name="T83" fmla="*/ 199 h 199"/>
                <a:gd name="T84" fmla="*/ 95 w 113"/>
                <a:gd name="T85" fmla="*/ 189 h 199"/>
                <a:gd name="T86" fmla="*/ 85 w 113"/>
                <a:gd name="T87" fmla="*/ 189 h 199"/>
                <a:gd name="T88" fmla="*/ 66 w 113"/>
                <a:gd name="T89" fmla="*/ 189 h 199"/>
                <a:gd name="T90" fmla="*/ 66 w 113"/>
                <a:gd name="T91" fmla="*/ 189 h 199"/>
                <a:gd name="T92" fmla="*/ 38 w 113"/>
                <a:gd name="T93" fmla="*/ 189 h 199"/>
                <a:gd name="T94" fmla="*/ 38 w 113"/>
                <a:gd name="T95" fmla="*/ 189 h 199"/>
                <a:gd name="T96" fmla="*/ 9 w 113"/>
                <a:gd name="T97" fmla="*/ 189 h 199"/>
                <a:gd name="T98" fmla="*/ 19 w 113"/>
                <a:gd name="T99" fmla="*/ 189 h 199"/>
                <a:gd name="T100" fmla="*/ 19 w 113"/>
                <a:gd name="T101" fmla="*/ 189 h 199"/>
                <a:gd name="T102" fmla="*/ 9 w 113"/>
                <a:gd name="T103" fmla="*/ 170 h 199"/>
                <a:gd name="T104" fmla="*/ 9 w 113"/>
                <a:gd name="T105" fmla="*/ 161 h 199"/>
                <a:gd name="T106" fmla="*/ 19 w 113"/>
                <a:gd name="T107" fmla="*/ 161 h 199"/>
                <a:gd name="T108" fmla="*/ 19 w 113"/>
                <a:gd name="T109" fmla="*/ 161 h 199"/>
                <a:gd name="T110" fmla="*/ 9 w 113"/>
                <a:gd name="T111" fmla="*/ 161 h 199"/>
                <a:gd name="T112" fmla="*/ 0 w 113"/>
                <a:gd name="T113" fmla="*/ 151 h 199"/>
                <a:gd name="T114" fmla="*/ 0 w 113"/>
                <a:gd name="T115" fmla="*/ 151 h 199"/>
                <a:gd name="T116" fmla="*/ 0 w 113"/>
                <a:gd name="T117" fmla="*/ 142 h 199"/>
                <a:gd name="T118" fmla="*/ 0 w 113"/>
                <a:gd name="T119" fmla="*/ 132 h 19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13"/>
                <a:gd name="T181" fmla="*/ 0 h 199"/>
                <a:gd name="T182" fmla="*/ 113 w 113"/>
                <a:gd name="T183" fmla="*/ 199 h 19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13" h="199">
                  <a:moveTo>
                    <a:pt x="0" y="132"/>
                  </a:moveTo>
                  <a:lnTo>
                    <a:pt x="19" y="113"/>
                  </a:lnTo>
                  <a:lnTo>
                    <a:pt x="28" y="104"/>
                  </a:lnTo>
                  <a:lnTo>
                    <a:pt x="28" y="113"/>
                  </a:lnTo>
                  <a:lnTo>
                    <a:pt x="38" y="113"/>
                  </a:lnTo>
                  <a:lnTo>
                    <a:pt x="47" y="94"/>
                  </a:lnTo>
                  <a:lnTo>
                    <a:pt x="57" y="76"/>
                  </a:lnTo>
                  <a:lnTo>
                    <a:pt x="76" y="47"/>
                  </a:lnTo>
                  <a:lnTo>
                    <a:pt x="76" y="38"/>
                  </a:lnTo>
                  <a:lnTo>
                    <a:pt x="76" y="28"/>
                  </a:lnTo>
                  <a:lnTo>
                    <a:pt x="85" y="28"/>
                  </a:lnTo>
                  <a:lnTo>
                    <a:pt x="85" y="19"/>
                  </a:lnTo>
                  <a:lnTo>
                    <a:pt x="76" y="0"/>
                  </a:lnTo>
                  <a:lnTo>
                    <a:pt x="85" y="0"/>
                  </a:lnTo>
                  <a:lnTo>
                    <a:pt x="95" y="19"/>
                  </a:lnTo>
                  <a:lnTo>
                    <a:pt x="95" y="28"/>
                  </a:lnTo>
                  <a:lnTo>
                    <a:pt x="95" y="47"/>
                  </a:lnTo>
                  <a:lnTo>
                    <a:pt x="104" y="57"/>
                  </a:lnTo>
                  <a:lnTo>
                    <a:pt x="85" y="57"/>
                  </a:lnTo>
                  <a:lnTo>
                    <a:pt x="76" y="57"/>
                  </a:lnTo>
                  <a:lnTo>
                    <a:pt x="85" y="66"/>
                  </a:lnTo>
                  <a:lnTo>
                    <a:pt x="104" y="85"/>
                  </a:lnTo>
                  <a:lnTo>
                    <a:pt x="104" y="94"/>
                  </a:lnTo>
                  <a:lnTo>
                    <a:pt x="95" y="104"/>
                  </a:lnTo>
                  <a:lnTo>
                    <a:pt x="85" y="123"/>
                  </a:lnTo>
                  <a:lnTo>
                    <a:pt x="85" y="142"/>
                  </a:lnTo>
                  <a:lnTo>
                    <a:pt x="104" y="170"/>
                  </a:lnTo>
                  <a:lnTo>
                    <a:pt x="113" y="180"/>
                  </a:lnTo>
                  <a:lnTo>
                    <a:pt x="113" y="199"/>
                  </a:lnTo>
                  <a:lnTo>
                    <a:pt x="104" y="199"/>
                  </a:lnTo>
                  <a:lnTo>
                    <a:pt x="95" y="189"/>
                  </a:lnTo>
                  <a:lnTo>
                    <a:pt x="85" y="189"/>
                  </a:lnTo>
                  <a:lnTo>
                    <a:pt x="66" y="189"/>
                  </a:lnTo>
                  <a:lnTo>
                    <a:pt x="38" y="189"/>
                  </a:lnTo>
                  <a:lnTo>
                    <a:pt x="9" y="189"/>
                  </a:lnTo>
                  <a:lnTo>
                    <a:pt x="19" y="189"/>
                  </a:lnTo>
                  <a:lnTo>
                    <a:pt x="9" y="170"/>
                  </a:lnTo>
                  <a:lnTo>
                    <a:pt x="9" y="161"/>
                  </a:lnTo>
                  <a:lnTo>
                    <a:pt x="19" y="161"/>
                  </a:lnTo>
                  <a:lnTo>
                    <a:pt x="9" y="161"/>
                  </a:lnTo>
                  <a:lnTo>
                    <a:pt x="0" y="151"/>
                  </a:lnTo>
                  <a:lnTo>
                    <a:pt x="0" y="142"/>
                  </a:lnTo>
                  <a:lnTo>
                    <a:pt x="0" y="132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957" name="Freeform 107"/>
            <p:cNvSpPr>
              <a:spLocks/>
            </p:cNvSpPr>
            <p:nvPr/>
          </p:nvSpPr>
          <p:spPr bwMode="auto">
            <a:xfrm>
              <a:off x="2550" y="1641"/>
              <a:ext cx="170" cy="142"/>
            </a:xfrm>
            <a:custGeom>
              <a:avLst/>
              <a:gdLst>
                <a:gd name="T0" fmla="*/ 66 w 170"/>
                <a:gd name="T1" fmla="*/ 123 h 142"/>
                <a:gd name="T2" fmla="*/ 66 w 170"/>
                <a:gd name="T3" fmla="*/ 123 h 142"/>
                <a:gd name="T4" fmla="*/ 76 w 170"/>
                <a:gd name="T5" fmla="*/ 113 h 142"/>
                <a:gd name="T6" fmla="*/ 76 w 170"/>
                <a:gd name="T7" fmla="*/ 113 h 142"/>
                <a:gd name="T8" fmla="*/ 114 w 170"/>
                <a:gd name="T9" fmla="*/ 94 h 142"/>
                <a:gd name="T10" fmla="*/ 123 w 170"/>
                <a:gd name="T11" fmla="*/ 85 h 142"/>
                <a:gd name="T12" fmla="*/ 133 w 170"/>
                <a:gd name="T13" fmla="*/ 75 h 142"/>
                <a:gd name="T14" fmla="*/ 133 w 170"/>
                <a:gd name="T15" fmla="*/ 75 h 142"/>
                <a:gd name="T16" fmla="*/ 133 w 170"/>
                <a:gd name="T17" fmla="*/ 66 h 142"/>
                <a:gd name="T18" fmla="*/ 133 w 170"/>
                <a:gd name="T19" fmla="*/ 66 h 142"/>
                <a:gd name="T20" fmla="*/ 142 w 170"/>
                <a:gd name="T21" fmla="*/ 66 h 142"/>
                <a:gd name="T22" fmla="*/ 151 w 170"/>
                <a:gd name="T23" fmla="*/ 56 h 142"/>
                <a:gd name="T24" fmla="*/ 161 w 170"/>
                <a:gd name="T25" fmla="*/ 56 h 142"/>
                <a:gd name="T26" fmla="*/ 170 w 170"/>
                <a:gd name="T27" fmla="*/ 56 h 142"/>
                <a:gd name="T28" fmla="*/ 170 w 170"/>
                <a:gd name="T29" fmla="*/ 56 h 142"/>
                <a:gd name="T30" fmla="*/ 170 w 170"/>
                <a:gd name="T31" fmla="*/ 47 h 142"/>
                <a:gd name="T32" fmla="*/ 161 w 170"/>
                <a:gd name="T33" fmla="*/ 19 h 142"/>
                <a:gd name="T34" fmla="*/ 151 w 170"/>
                <a:gd name="T35" fmla="*/ 9 h 142"/>
                <a:gd name="T36" fmla="*/ 161 w 170"/>
                <a:gd name="T37" fmla="*/ 9 h 142"/>
                <a:gd name="T38" fmla="*/ 142 w 170"/>
                <a:gd name="T39" fmla="*/ 9 h 142"/>
                <a:gd name="T40" fmla="*/ 123 w 170"/>
                <a:gd name="T41" fmla="*/ 9 h 142"/>
                <a:gd name="T42" fmla="*/ 114 w 170"/>
                <a:gd name="T43" fmla="*/ 0 h 142"/>
                <a:gd name="T44" fmla="*/ 104 w 170"/>
                <a:gd name="T45" fmla="*/ 0 h 142"/>
                <a:gd name="T46" fmla="*/ 95 w 170"/>
                <a:gd name="T47" fmla="*/ 28 h 142"/>
                <a:gd name="T48" fmla="*/ 85 w 170"/>
                <a:gd name="T49" fmla="*/ 28 h 142"/>
                <a:gd name="T50" fmla="*/ 66 w 170"/>
                <a:gd name="T51" fmla="*/ 47 h 142"/>
                <a:gd name="T52" fmla="*/ 57 w 170"/>
                <a:gd name="T53" fmla="*/ 56 h 142"/>
                <a:gd name="T54" fmla="*/ 57 w 170"/>
                <a:gd name="T55" fmla="*/ 85 h 142"/>
                <a:gd name="T56" fmla="*/ 47 w 170"/>
                <a:gd name="T57" fmla="*/ 104 h 142"/>
                <a:gd name="T58" fmla="*/ 38 w 170"/>
                <a:gd name="T59" fmla="*/ 113 h 142"/>
                <a:gd name="T60" fmla="*/ 9 w 170"/>
                <a:gd name="T61" fmla="*/ 123 h 142"/>
                <a:gd name="T62" fmla="*/ 0 w 170"/>
                <a:gd name="T63" fmla="*/ 142 h 142"/>
                <a:gd name="T64" fmla="*/ 0 w 170"/>
                <a:gd name="T65" fmla="*/ 142 h 142"/>
                <a:gd name="T66" fmla="*/ 66 w 170"/>
                <a:gd name="T67" fmla="*/ 142 h 142"/>
                <a:gd name="T68" fmla="*/ 66 w 170"/>
                <a:gd name="T69" fmla="*/ 142 h 142"/>
                <a:gd name="T70" fmla="*/ 66 w 170"/>
                <a:gd name="T71" fmla="*/ 123 h 14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70"/>
                <a:gd name="T109" fmla="*/ 0 h 142"/>
                <a:gd name="T110" fmla="*/ 170 w 170"/>
                <a:gd name="T111" fmla="*/ 142 h 14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70" h="142">
                  <a:moveTo>
                    <a:pt x="66" y="123"/>
                  </a:moveTo>
                  <a:lnTo>
                    <a:pt x="66" y="123"/>
                  </a:lnTo>
                  <a:lnTo>
                    <a:pt x="76" y="113"/>
                  </a:lnTo>
                  <a:lnTo>
                    <a:pt x="114" y="94"/>
                  </a:lnTo>
                  <a:lnTo>
                    <a:pt x="123" y="85"/>
                  </a:lnTo>
                  <a:lnTo>
                    <a:pt x="133" y="75"/>
                  </a:lnTo>
                  <a:lnTo>
                    <a:pt x="133" y="66"/>
                  </a:lnTo>
                  <a:lnTo>
                    <a:pt x="142" y="66"/>
                  </a:lnTo>
                  <a:lnTo>
                    <a:pt x="151" y="56"/>
                  </a:lnTo>
                  <a:lnTo>
                    <a:pt x="161" y="56"/>
                  </a:lnTo>
                  <a:lnTo>
                    <a:pt x="170" y="56"/>
                  </a:lnTo>
                  <a:lnTo>
                    <a:pt x="170" y="47"/>
                  </a:lnTo>
                  <a:lnTo>
                    <a:pt x="161" y="19"/>
                  </a:lnTo>
                  <a:lnTo>
                    <a:pt x="151" y="9"/>
                  </a:lnTo>
                  <a:lnTo>
                    <a:pt x="161" y="9"/>
                  </a:lnTo>
                  <a:lnTo>
                    <a:pt x="142" y="9"/>
                  </a:lnTo>
                  <a:lnTo>
                    <a:pt x="123" y="9"/>
                  </a:lnTo>
                  <a:lnTo>
                    <a:pt x="114" y="0"/>
                  </a:lnTo>
                  <a:lnTo>
                    <a:pt x="104" y="0"/>
                  </a:lnTo>
                  <a:lnTo>
                    <a:pt x="95" y="28"/>
                  </a:lnTo>
                  <a:lnTo>
                    <a:pt x="85" y="28"/>
                  </a:lnTo>
                  <a:lnTo>
                    <a:pt x="66" y="47"/>
                  </a:lnTo>
                  <a:lnTo>
                    <a:pt x="57" y="56"/>
                  </a:lnTo>
                  <a:lnTo>
                    <a:pt x="57" y="85"/>
                  </a:lnTo>
                  <a:lnTo>
                    <a:pt x="47" y="104"/>
                  </a:lnTo>
                  <a:lnTo>
                    <a:pt x="38" y="113"/>
                  </a:lnTo>
                  <a:lnTo>
                    <a:pt x="9" y="123"/>
                  </a:lnTo>
                  <a:lnTo>
                    <a:pt x="0" y="142"/>
                  </a:lnTo>
                  <a:lnTo>
                    <a:pt x="66" y="142"/>
                  </a:lnTo>
                  <a:lnTo>
                    <a:pt x="66" y="123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958" name="Freeform 108"/>
            <p:cNvSpPr>
              <a:spLocks/>
            </p:cNvSpPr>
            <p:nvPr/>
          </p:nvSpPr>
          <p:spPr bwMode="auto">
            <a:xfrm>
              <a:off x="2493" y="1783"/>
              <a:ext cx="114" cy="104"/>
            </a:xfrm>
            <a:custGeom>
              <a:avLst/>
              <a:gdLst>
                <a:gd name="T0" fmla="*/ 114 w 114"/>
                <a:gd name="T1" fmla="*/ 28 h 104"/>
                <a:gd name="T2" fmla="*/ 114 w 114"/>
                <a:gd name="T3" fmla="*/ 28 h 104"/>
                <a:gd name="T4" fmla="*/ 66 w 114"/>
                <a:gd name="T5" fmla="*/ 28 h 104"/>
                <a:gd name="T6" fmla="*/ 66 w 114"/>
                <a:gd name="T7" fmla="*/ 28 h 104"/>
                <a:gd name="T8" fmla="*/ 66 w 114"/>
                <a:gd name="T9" fmla="*/ 66 h 104"/>
                <a:gd name="T10" fmla="*/ 66 w 114"/>
                <a:gd name="T11" fmla="*/ 66 h 104"/>
                <a:gd name="T12" fmla="*/ 57 w 114"/>
                <a:gd name="T13" fmla="*/ 75 h 104"/>
                <a:gd name="T14" fmla="*/ 57 w 114"/>
                <a:gd name="T15" fmla="*/ 85 h 104"/>
                <a:gd name="T16" fmla="*/ 57 w 114"/>
                <a:gd name="T17" fmla="*/ 85 h 104"/>
                <a:gd name="T18" fmla="*/ 57 w 114"/>
                <a:gd name="T19" fmla="*/ 104 h 104"/>
                <a:gd name="T20" fmla="*/ 57 w 114"/>
                <a:gd name="T21" fmla="*/ 104 h 104"/>
                <a:gd name="T22" fmla="*/ 0 w 114"/>
                <a:gd name="T23" fmla="*/ 104 h 104"/>
                <a:gd name="T24" fmla="*/ 0 w 114"/>
                <a:gd name="T25" fmla="*/ 104 h 104"/>
                <a:gd name="T26" fmla="*/ 0 w 114"/>
                <a:gd name="T27" fmla="*/ 94 h 104"/>
                <a:gd name="T28" fmla="*/ 19 w 114"/>
                <a:gd name="T29" fmla="*/ 66 h 104"/>
                <a:gd name="T30" fmla="*/ 29 w 114"/>
                <a:gd name="T31" fmla="*/ 38 h 104"/>
                <a:gd name="T32" fmla="*/ 38 w 114"/>
                <a:gd name="T33" fmla="*/ 28 h 104"/>
                <a:gd name="T34" fmla="*/ 57 w 114"/>
                <a:gd name="T35" fmla="*/ 0 h 104"/>
                <a:gd name="T36" fmla="*/ 57 w 114"/>
                <a:gd name="T37" fmla="*/ 0 h 104"/>
                <a:gd name="T38" fmla="*/ 57 w 114"/>
                <a:gd name="T39" fmla="*/ 0 h 104"/>
                <a:gd name="T40" fmla="*/ 114 w 114"/>
                <a:gd name="T41" fmla="*/ 0 h 104"/>
                <a:gd name="T42" fmla="*/ 114 w 114"/>
                <a:gd name="T43" fmla="*/ 0 h 104"/>
                <a:gd name="T44" fmla="*/ 114 w 114"/>
                <a:gd name="T45" fmla="*/ 28 h 10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4"/>
                <a:gd name="T70" fmla="*/ 0 h 104"/>
                <a:gd name="T71" fmla="*/ 114 w 114"/>
                <a:gd name="T72" fmla="*/ 104 h 10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14" h="104">
                  <a:moveTo>
                    <a:pt x="114" y="28"/>
                  </a:moveTo>
                  <a:lnTo>
                    <a:pt x="114" y="28"/>
                  </a:lnTo>
                  <a:lnTo>
                    <a:pt x="66" y="28"/>
                  </a:lnTo>
                  <a:lnTo>
                    <a:pt x="66" y="66"/>
                  </a:lnTo>
                  <a:lnTo>
                    <a:pt x="57" y="75"/>
                  </a:lnTo>
                  <a:lnTo>
                    <a:pt x="57" y="85"/>
                  </a:lnTo>
                  <a:lnTo>
                    <a:pt x="57" y="104"/>
                  </a:lnTo>
                  <a:lnTo>
                    <a:pt x="0" y="104"/>
                  </a:lnTo>
                  <a:lnTo>
                    <a:pt x="0" y="94"/>
                  </a:lnTo>
                  <a:lnTo>
                    <a:pt x="19" y="66"/>
                  </a:lnTo>
                  <a:lnTo>
                    <a:pt x="29" y="38"/>
                  </a:lnTo>
                  <a:lnTo>
                    <a:pt x="38" y="28"/>
                  </a:lnTo>
                  <a:lnTo>
                    <a:pt x="57" y="0"/>
                  </a:lnTo>
                  <a:lnTo>
                    <a:pt x="114" y="0"/>
                  </a:lnTo>
                  <a:lnTo>
                    <a:pt x="114" y="28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959" name="Freeform 109"/>
            <p:cNvSpPr>
              <a:spLocks/>
            </p:cNvSpPr>
            <p:nvPr/>
          </p:nvSpPr>
          <p:spPr bwMode="auto">
            <a:xfrm>
              <a:off x="3241" y="1944"/>
              <a:ext cx="218" cy="255"/>
            </a:xfrm>
            <a:custGeom>
              <a:avLst/>
              <a:gdLst>
                <a:gd name="T0" fmla="*/ 142 w 218"/>
                <a:gd name="T1" fmla="*/ 85 h 255"/>
                <a:gd name="T2" fmla="*/ 142 w 218"/>
                <a:gd name="T3" fmla="*/ 94 h 255"/>
                <a:gd name="T4" fmla="*/ 123 w 218"/>
                <a:gd name="T5" fmla="*/ 104 h 255"/>
                <a:gd name="T6" fmla="*/ 133 w 218"/>
                <a:gd name="T7" fmla="*/ 123 h 255"/>
                <a:gd name="T8" fmla="*/ 142 w 218"/>
                <a:gd name="T9" fmla="*/ 123 h 255"/>
                <a:gd name="T10" fmla="*/ 142 w 218"/>
                <a:gd name="T11" fmla="*/ 123 h 255"/>
                <a:gd name="T12" fmla="*/ 189 w 218"/>
                <a:gd name="T13" fmla="*/ 170 h 255"/>
                <a:gd name="T14" fmla="*/ 218 w 218"/>
                <a:gd name="T15" fmla="*/ 170 h 255"/>
                <a:gd name="T16" fmla="*/ 199 w 218"/>
                <a:gd name="T17" fmla="*/ 198 h 255"/>
                <a:gd name="T18" fmla="*/ 180 w 218"/>
                <a:gd name="T19" fmla="*/ 227 h 255"/>
                <a:gd name="T20" fmla="*/ 170 w 218"/>
                <a:gd name="T21" fmla="*/ 227 h 255"/>
                <a:gd name="T22" fmla="*/ 161 w 218"/>
                <a:gd name="T23" fmla="*/ 227 h 255"/>
                <a:gd name="T24" fmla="*/ 123 w 218"/>
                <a:gd name="T25" fmla="*/ 246 h 255"/>
                <a:gd name="T26" fmla="*/ 114 w 218"/>
                <a:gd name="T27" fmla="*/ 236 h 255"/>
                <a:gd name="T28" fmla="*/ 95 w 218"/>
                <a:gd name="T29" fmla="*/ 255 h 255"/>
                <a:gd name="T30" fmla="*/ 47 w 218"/>
                <a:gd name="T31" fmla="*/ 236 h 255"/>
                <a:gd name="T32" fmla="*/ 38 w 218"/>
                <a:gd name="T33" fmla="*/ 236 h 255"/>
                <a:gd name="T34" fmla="*/ 28 w 218"/>
                <a:gd name="T35" fmla="*/ 217 h 255"/>
                <a:gd name="T36" fmla="*/ 10 w 218"/>
                <a:gd name="T37" fmla="*/ 189 h 255"/>
                <a:gd name="T38" fmla="*/ 0 w 218"/>
                <a:gd name="T39" fmla="*/ 170 h 255"/>
                <a:gd name="T40" fmla="*/ 10 w 218"/>
                <a:gd name="T41" fmla="*/ 161 h 255"/>
                <a:gd name="T42" fmla="*/ 10 w 218"/>
                <a:gd name="T43" fmla="*/ 142 h 255"/>
                <a:gd name="T44" fmla="*/ 19 w 218"/>
                <a:gd name="T45" fmla="*/ 123 h 255"/>
                <a:gd name="T46" fmla="*/ 47 w 218"/>
                <a:gd name="T47" fmla="*/ 75 h 255"/>
                <a:gd name="T48" fmla="*/ 47 w 218"/>
                <a:gd name="T49" fmla="*/ 47 h 255"/>
                <a:gd name="T50" fmla="*/ 47 w 218"/>
                <a:gd name="T51" fmla="*/ 19 h 255"/>
                <a:gd name="T52" fmla="*/ 57 w 218"/>
                <a:gd name="T53" fmla="*/ 19 h 255"/>
                <a:gd name="T54" fmla="*/ 76 w 218"/>
                <a:gd name="T55" fmla="*/ 0 h 255"/>
                <a:gd name="T56" fmla="*/ 85 w 218"/>
                <a:gd name="T57" fmla="*/ 28 h 255"/>
                <a:gd name="T58" fmla="*/ 114 w 218"/>
                <a:gd name="T59" fmla="*/ 56 h 255"/>
                <a:gd name="T60" fmla="*/ 142 w 218"/>
                <a:gd name="T61" fmla="*/ 85 h 255"/>
                <a:gd name="T62" fmla="*/ 142 w 218"/>
                <a:gd name="T63" fmla="*/ 94 h 25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8"/>
                <a:gd name="T97" fmla="*/ 0 h 255"/>
                <a:gd name="T98" fmla="*/ 218 w 218"/>
                <a:gd name="T99" fmla="*/ 255 h 25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8" h="255">
                  <a:moveTo>
                    <a:pt x="142" y="94"/>
                  </a:moveTo>
                  <a:lnTo>
                    <a:pt x="142" y="85"/>
                  </a:lnTo>
                  <a:lnTo>
                    <a:pt x="142" y="94"/>
                  </a:lnTo>
                  <a:lnTo>
                    <a:pt x="123" y="104"/>
                  </a:lnTo>
                  <a:lnTo>
                    <a:pt x="123" y="123"/>
                  </a:lnTo>
                  <a:lnTo>
                    <a:pt x="133" y="123"/>
                  </a:lnTo>
                  <a:lnTo>
                    <a:pt x="142" y="123"/>
                  </a:lnTo>
                  <a:lnTo>
                    <a:pt x="142" y="151"/>
                  </a:lnTo>
                  <a:lnTo>
                    <a:pt x="189" y="170"/>
                  </a:lnTo>
                  <a:lnTo>
                    <a:pt x="218" y="170"/>
                  </a:lnTo>
                  <a:lnTo>
                    <a:pt x="218" y="179"/>
                  </a:lnTo>
                  <a:lnTo>
                    <a:pt x="199" y="198"/>
                  </a:lnTo>
                  <a:lnTo>
                    <a:pt x="180" y="217"/>
                  </a:lnTo>
                  <a:lnTo>
                    <a:pt x="180" y="227"/>
                  </a:lnTo>
                  <a:lnTo>
                    <a:pt x="170" y="227"/>
                  </a:lnTo>
                  <a:lnTo>
                    <a:pt x="161" y="227"/>
                  </a:lnTo>
                  <a:lnTo>
                    <a:pt x="133" y="246"/>
                  </a:lnTo>
                  <a:lnTo>
                    <a:pt x="123" y="246"/>
                  </a:lnTo>
                  <a:lnTo>
                    <a:pt x="114" y="236"/>
                  </a:lnTo>
                  <a:lnTo>
                    <a:pt x="104" y="236"/>
                  </a:lnTo>
                  <a:lnTo>
                    <a:pt x="95" y="255"/>
                  </a:lnTo>
                  <a:lnTo>
                    <a:pt x="85" y="255"/>
                  </a:lnTo>
                  <a:lnTo>
                    <a:pt x="47" y="236"/>
                  </a:lnTo>
                  <a:lnTo>
                    <a:pt x="38" y="236"/>
                  </a:lnTo>
                  <a:lnTo>
                    <a:pt x="38" y="227"/>
                  </a:lnTo>
                  <a:lnTo>
                    <a:pt x="28" y="217"/>
                  </a:lnTo>
                  <a:lnTo>
                    <a:pt x="19" y="189"/>
                  </a:lnTo>
                  <a:lnTo>
                    <a:pt x="10" y="189"/>
                  </a:lnTo>
                  <a:lnTo>
                    <a:pt x="0" y="179"/>
                  </a:lnTo>
                  <a:lnTo>
                    <a:pt x="0" y="170"/>
                  </a:lnTo>
                  <a:lnTo>
                    <a:pt x="10" y="170"/>
                  </a:lnTo>
                  <a:lnTo>
                    <a:pt x="10" y="161"/>
                  </a:lnTo>
                  <a:lnTo>
                    <a:pt x="10" y="151"/>
                  </a:lnTo>
                  <a:lnTo>
                    <a:pt x="10" y="142"/>
                  </a:lnTo>
                  <a:lnTo>
                    <a:pt x="10" y="132"/>
                  </a:lnTo>
                  <a:lnTo>
                    <a:pt x="19" y="123"/>
                  </a:lnTo>
                  <a:lnTo>
                    <a:pt x="28" y="113"/>
                  </a:lnTo>
                  <a:lnTo>
                    <a:pt x="47" y="75"/>
                  </a:lnTo>
                  <a:lnTo>
                    <a:pt x="47" y="66"/>
                  </a:lnTo>
                  <a:lnTo>
                    <a:pt x="47" y="47"/>
                  </a:lnTo>
                  <a:lnTo>
                    <a:pt x="47" y="37"/>
                  </a:lnTo>
                  <a:lnTo>
                    <a:pt x="47" y="19"/>
                  </a:lnTo>
                  <a:lnTo>
                    <a:pt x="57" y="19"/>
                  </a:lnTo>
                  <a:lnTo>
                    <a:pt x="76" y="9"/>
                  </a:lnTo>
                  <a:lnTo>
                    <a:pt x="76" y="0"/>
                  </a:lnTo>
                  <a:lnTo>
                    <a:pt x="85" y="28"/>
                  </a:lnTo>
                  <a:lnTo>
                    <a:pt x="95" y="47"/>
                  </a:lnTo>
                  <a:lnTo>
                    <a:pt x="114" y="56"/>
                  </a:lnTo>
                  <a:lnTo>
                    <a:pt x="123" y="66"/>
                  </a:lnTo>
                  <a:lnTo>
                    <a:pt x="142" y="85"/>
                  </a:lnTo>
                  <a:lnTo>
                    <a:pt x="142" y="94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960" name="Freeform 110"/>
            <p:cNvSpPr>
              <a:spLocks/>
            </p:cNvSpPr>
            <p:nvPr/>
          </p:nvSpPr>
          <p:spPr bwMode="auto">
            <a:xfrm>
              <a:off x="2957" y="2067"/>
              <a:ext cx="199" cy="142"/>
            </a:xfrm>
            <a:custGeom>
              <a:avLst/>
              <a:gdLst>
                <a:gd name="T0" fmla="*/ 189 w 199"/>
                <a:gd name="T1" fmla="*/ 104 h 142"/>
                <a:gd name="T2" fmla="*/ 189 w 199"/>
                <a:gd name="T3" fmla="*/ 94 h 142"/>
                <a:gd name="T4" fmla="*/ 189 w 199"/>
                <a:gd name="T5" fmla="*/ 94 h 142"/>
                <a:gd name="T6" fmla="*/ 189 w 199"/>
                <a:gd name="T7" fmla="*/ 94 h 142"/>
                <a:gd name="T8" fmla="*/ 189 w 199"/>
                <a:gd name="T9" fmla="*/ 85 h 142"/>
                <a:gd name="T10" fmla="*/ 161 w 199"/>
                <a:gd name="T11" fmla="*/ 66 h 142"/>
                <a:gd name="T12" fmla="*/ 161 w 199"/>
                <a:gd name="T13" fmla="*/ 47 h 142"/>
                <a:gd name="T14" fmla="*/ 142 w 199"/>
                <a:gd name="T15" fmla="*/ 47 h 142"/>
                <a:gd name="T16" fmla="*/ 142 w 199"/>
                <a:gd name="T17" fmla="*/ 38 h 142"/>
                <a:gd name="T18" fmla="*/ 142 w 199"/>
                <a:gd name="T19" fmla="*/ 38 h 142"/>
                <a:gd name="T20" fmla="*/ 133 w 199"/>
                <a:gd name="T21" fmla="*/ 38 h 142"/>
                <a:gd name="T22" fmla="*/ 133 w 199"/>
                <a:gd name="T23" fmla="*/ 38 h 142"/>
                <a:gd name="T24" fmla="*/ 133 w 199"/>
                <a:gd name="T25" fmla="*/ 38 h 142"/>
                <a:gd name="T26" fmla="*/ 133 w 199"/>
                <a:gd name="T27" fmla="*/ 28 h 142"/>
                <a:gd name="T28" fmla="*/ 133 w 199"/>
                <a:gd name="T29" fmla="*/ 19 h 142"/>
                <a:gd name="T30" fmla="*/ 133 w 199"/>
                <a:gd name="T31" fmla="*/ 0 h 142"/>
                <a:gd name="T32" fmla="*/ 133 w 199"/>
                <a:gd name="T33" fmla="*/ 0 h 142"/>
                <a:gd name="T34" fmla="*/ 123 w 199"/>
                <a:gd name="T35" fmla="*/ 0 h 142"/>
                <a:gd name="T36" fmla="*/ 133 w 199"/>
                <a:gd name="T37" fmla="*/ 0 h 142"/>
                <a:gd name="T38" fmla="*/ 123 w 199"/>
                <a:gd name="T39" fmla="*/ 0 h 142"/>
                <a:gd name="T40" fmla="*/ 114 w 199"/>
                <a:gd name="T41" fmla="*/ 0 h 142"/>
                <a:gd name="T42" fmla="*/ 104 w 199"/>
                <a:gd name="T43" fmla="*/ 19 h 142"/>
                <a:gd name="T44" fmla="*/ 95 w 199"/>
                <a:gd name="T45" fmla="*/ 38 h 142"/>
                <a:gd name="T46" fmla="*/ 66 w 199"/>
                <a:gd name="T47" fmla="*/ 38 h 142"/>
                <a:gd name="T48" fmla="*/ 66 w 199"/>
                <a:gd name="T49" fmla="*/ 38 h 142"/>
                <a:gd name="T50" fmla="*/ 66 w 199"/>
                <a:gd name="T51" fmla="*/ 47 h 142"/>
                <a:gd name="T52" fmla="*/ 47 w 199"/>
                <a:gd name="T53" fmla="*/ 56 h 142"/>
                <a:gd name="T54" fmla="*/ 28 w 199"/>
                <a:gd name="T55" fmla="*/ 56 h 142"/>
                <a:gd name="T56" fmla="*/ 19 w 199"/>
                <a:gd name="T57" fmla="*/ 66 h 142"/>
                <a:gd name="T58" fmla="*/ 19 w 199"/>
                <a:gd name="T59" fmla="*/ 66 h 142"/>
                <a:gd name="T60" fmla="*/ 19 w 199"/>
                <a:gd name="T61" fmla="*/ 56 h 142"/>
                <a:gd name="T62" fmla="*/ 10 w 199"/>
                <a:gd name="T63" fmla="*/ 66 h 142"/>
                <a:gd name="T64" fmla="*/ 0 w 199"/>
                <a:gd name="T65" fmla="*/ 85 h 142"/>
                <a:gd name="T66" fmla="*/ 0 w 199"/>
                <a:gd name="T67" fmla="*/ 104 h 142"/>
                <a:gd name="T68" fmla="*/ 19 w 199"/>
                <a:gd name="T69" fmla="*/ 132 h 142"/>
                <a:gd name="T70" fmla="*/ 28 w 199"/>
                <a:gd name="T71" fmla="*/ 142 h 142"/>
                <a:gd name="T72" fmla="*/ 28 w 199"/>
                <a:gd name="T73" fmla="*/ 142 h 142"/>
                <a:gd name="T74" fmla="*/ 28 w 199"/>
                <a:gd name="T75" fmla="*/ 132 h 142"/>
                <a:gd name="T76" fmla="*/ 38 w 199"/>
                <a:gd name="T77" fmla="*/ 132 h 142"/>
                <a:gd name="T78" fmla="*/ 57 w 199"/>
                <a:gd name="T79" fmla="*/ 132 h 142"/>
                <a:gd name="T80" fmla="*/ 57 w 199"/>
                <a:gd name="T81" fmla="*/ 104 h 142"/>
                <a:gd name="T82" fmla="*/ 85 w 199"/>
                <a:gd name="T83" fmla="*/ 104 h 142"/>
                <a:gd name="T84" fmla="*/ 114 w 199"/>
                <a:gd name="T85" fmla="*/ 113 h 142"/>
                <a:gd name="T86" fmla="*/ 123 w 199"/>
                <a:gd name="T87" fmla="*/ 113 h 142"/>
                <a:gd name="T88" fmla="*/ 123 w 199"/>
                <a:gd name="T89" fmla="*/ 113 h 142"/>
                <a:gd name="T90" fmla="*/ 123 w 199"/>
                <a:gd name="T91" fmla="*/ 113 h 142"/>
                <a:gd name="T92" fmla="*/ 133 w 199"/>
                <a:gd name="T93" fmla="*/ 104 h 142"/>
                <a:gd name="T94" fmla="*/ 133 w 199"/>
                <a:gd name="T95" fmla="*/ 104 h 142"/>
                <a:gd name="T96" fmla="*/ 142 w 199"/>
                <a:gd name="T97" fmla="*/ 104 h 142"/>
                <a:gd name="T98" fmla="*/ 152 w 199"/>
                <a:gd name="T99" fmla="*/ 104 h 142"/>
                <a:gd name="T100" fmla="*/ 161 w 199"/>
                <a:gd name="T101" fmla="*/ 104 h 142"/>
                <a:gd name="T102" fmla="*/ 161 w 199"/>
                <a:gd name="T103" fmla="*/ 104 h 142"/>
                <a:gd name="T104" fmla="*/ 161 w 199"/>
                <a:gd name="T105" fmla="*/ 94 h 142"/>
                <a:gd name="T106" fmla="*/ 180 w 199"/>
                <a:gd name="T107" fmla="*/ 104 h 142"/>
                <a:gd name="T108" fmla="*/ 180 w 199"/>
                <a:gd name="T109" fmla="*/ 104 h 142"/>
                <a:gd name="T110" fmla="*/ 189 w 199"/>
                <a:gd name="T111" fmla="*/ 104 h 142"/>
                <a:gd name="T112" fmla="*/ 199 w 199"/>
                <a:gd name="T113" fmla="*/ 104 h 142"/>
                <a:gd name="T114" fmla="*/ 189 w 199"/>
                <a:gd name="T115" fmla="*/ 104 h 14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99"/>
                <a:gd name="T175" fmla="*/ 0 h 142"/>
                <a:gd name="T176" fmla="*/ 199 w 199"/>
                <a:gd name="T177" fmla="*/ 142 h 14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99" h="142">
                  <a:moveTo>
                    <a:pt x="189" y="104"/>
                  </a:moveTo>
                  <a:lnTo>
                    <a:pt x="189" y="94"/>
                  </a:lnTo>
                  <a:lnTo>
                    <a:pt x="189" y="85"/>
                  </a:lnTo>
                  <a:lnTo>
                    <a:pt x="161" y="66"/>
                  </a:lnTo>
                  <a:lnTo>
                    <a:pt x="161" y="47"/>
                  </a:lnTo>
                  <a:lnTo>
                    <a:pt x="142" y="47"/>
                  </a:lnTo>
                  <a:lnTo>
                    <a:pt x="142" y="38"/>
                  </a:lnTo>
                  <a:lnTo>
                    <a:pt x="133" y="38"/>
                  </a:lnTo>
                  <a:lnTo>
                    <a:pt x="133" y="28"/>
                  </a:lnTo>
                  <a:lnTo>
                    <a:pt x="133" y="19"/>
                  </a:lnTo>
                  <a:lnTo>
                    <a:pt x="133" y="0"/>
                  </a:lnTo>
                  <a:lnTo>
                    <a:pt x="123" y="0"/>
                  </a:lnTo>
                  <a:lnTo>
                    <a:pt x="133" y="0"/>
                  </a:lnTo>
                  <a:lnTo>
                    <a:pt x="123" y="0"/>
                  </a:lnTo>
                  <a:lnTo>
                    <a:pt x="114" y="0"/>
                  </a:lnTo>
                  <a:lnTo>
                    <a:pt x="104" y="19"/>
                  </a:lnTo>
                  <a:lnTo>
                    <a:pt x="95" y="38"/>
                  </a:lnTo>
                  <a:lnTo>
                    <a:pt x="66" y="38"/>
                  </a:lnTo>
                  <a:lnTo>
                    <a:pt x="66" y="47"/>
                  </a:lnTo>
                  <a:lnTo>
                    <a:pt x="47" y="56"/>
                  </a:lnTo>
                  <a:lnTo>
                    <a:pt x="28" y="56"/>
                  </a:lnTo>
                  <a:lnTo>
                    <a:pt x="19" y="66"/>
                  </a:lnTo>
                  <a:lnTo>
                    <a:pt x="19" y="56"/>
                  </a:lnTo>
                  <a:lnTo>
                    <a:pt x="10" y="66"/>
                  </a:lnTo>
                  <a:lnTo>
                    <a:pt x="0" y="85"/>
                  </a:lnTo>
                  <a:lnTo>
                    <a:pt x="0" y="104"/>
                  </a:lnTo>
                  <a:lnTo>
                    <a:pt x="19" y="132"/>
                  </a:lnTo>
                  <a:lnTo>
                    <a:pt x="28" y="142"/>
                  </a:lnTo>
                  <a:lnTo>
                    <a:pt x="28" y="132"/>
                  </a:lnTo>
                  <a:lnTo>
                    <a:pt x="38" y="132"/>
                  </a:lnTo>
                  <a:lnTo>
                    <a:pt x="57" y="132"/>
                  </a:lnTo>
                  <a:lnTo>
                    <a:pt x="57" y="104"/>
                  </a:lnTo>
                  <a:lnTo>
                    <a:pt x="85" y="104"/>
                  </a:lnTo>
                  <a:lnTo>
                    <a:pt x="114" y="113"/>
                  </a:lnTo>
                  <a:lnTo>
                    <a:pt x="123" y="113"/>
                  </a:lnTo>
                  <a:lnTo>
                    <a:pt x="133" y="104"/>
                  </a:lnTo>
                  <a:lnTo>
                    <a:pt x="142" y="104"/>
                  </a:lnTo>
                  <a:lnTo>
                    <a:pt x="152" y="104"/>
                  </a:lnTo>
                  <a:lnTo>
                    <a:pt x="161" y="104"/>
                  </a:lnTo>
                  <a:lnTo>
                    <a:pt x="161" y="94"/>
                  </a:lnTo>
                  <a:lnTo>
                    <a:pt x="180" y="104"/>
                  </a:lnTo>
                  <a:lnTo>
                    <a:pt x="189" y="104"/>
                  </a:lnTo>
                  <a:lnTo>
                    <a:pt x="199" y="104"/>
                  </a:lnTo>
                  <a:lnTo>
                    <a:pt x="189" y="104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961" name="Freeform 111"/>
            <p:cNvSpPr>
              <a:spLocks/>
            </p:cNvSpPr>
            <p:nvPr/>
          </p:nvSpPr>
          <p:spPr bwMode="auto">
            <a:xfrm>
              <a:off x="2493" y="1972"/>
              <a:ext cx="76" cy="76"/>
            </a:xfrm>
            <a:custGeom>
              <a:avLst/>
              <a:gdLst>
                <a:gd name="T0" fmla="*/ 0 w 76"/>
                <a:gd name="T1" fmla="*/ 66 h 76"/>
                <a:gd name="T2" fmla="*/ 0 w 76"/>
                <a:gd name="T3" fmla="*/ 66 h 76"/>
                <a:gd name="T4" fmla="*/ 0 w 76"/>
                <a:gd name="T5" fmla="*/ 57 h 76"/>
                <a:gd name="T6" fmla="*/ 0 w 76"/>
                <a:gd name="T7" fmla="*/ 57 h 76"/>
                <a:gd name="T8" fmla="*/ 10 w 76"/>
                <a:gd name="T9" fmla="*/ 57 h 76"/>
                <a:gd name="T10" fmla="*/ 19 w 76"/>
                <a:gd name="T11" fmla="*/ 57 h 76"/>
                <a:gd name="T12" fmla="*/ 19 w 76"/>
                <a:gd name="T13" fmla="*/ 57 h 76"/>
                <a:gd name="T14" fmla="*/ 29 w 76"/>
                <a:gd name="T15" fmla="*/ 57 h 76"/>
                <a:gd name="T16" fmla="*/ 29 w 76"/>
                <a:gd name="T17" fmla="*/ 57 h 76"/>
                <a:gd name="T18" fmla="*/ 38 w 76"/>
                <a:gd name="T19" fmla="*/ 57 h 76"/>
                <a:gd name="T20" fmla="*/ 38 w 76"/>
                <a:gd name="T21" fmla="*/ 57 h 76"/>
                <a:gd name="T22" fmla="*/ 38 w 76"/>
                <a:gd name="T23" fmla="*/ 57 h 76"/>
                <a:gd name="T24" fmla="*/ 29 w 76"/>
                <a:gd name="T25" fmla="*/ 57 h 76"/>
                <a:gd name="T26" fmla="*/ 29 w 76"/>
                <a:gd name="T27" fmla="*/ 47 h 76"/>
                <a:gd name="T28" fmla="*/ 29 w 76"/>
                <a:gd name="T29" fmla="*/ 47 h 76"/>
                <a:gd name="T30" fmla="*/ 19 w 76"/>
                <a:gd name="T31" fmla="*/ 47 h 76"/>
                <a:gd name="T32" fmla="*/ 10 w 76"/>
                <a:gd name="T33" fmla="*/ 57 h 76"/>
                <a:gd name="T34" fmla="*/ 0 w 76"/>
                <a:gd name="T35" fmla="*/ 57 h 76"/>
                <a:gd name="T36" fmla="*/ 0 w 76"/>
                <a:gd name="T37" fmla="*/ 57 h 76"/>
                <a:gd name="T38" fmla="*/ 0 w 76"/>
                <a:gd name="T39" fmla="*/ 47 h 76"/>
                <a:gd name="T40" fmla="*/ 0 w 76"/>
                <a:gd name="T41" fmla="*/ 38 h 76"/>
                <a:gd name="T42" fmla="*/ 0 w 76"/>
                <a:gd name="T43" fmla="*/ 28 h 76"/>
                <a:gd name="T44" fmla="*/ 0 w 76"/>
                <a:gd name="T45" fmla="*/ 19 h 76"/>
                <a:gd name="T46" fmla="*/ 10 w 76"/>
                <a:gd name="T47" fmla="*/ 0 h 76"/>
                <a:gd name="T48" fmla="*/ 10 w 76"/>
                <a:gd name="T49" fmla="*/ 0 h 76"/>
                <a:gd name="T50" fmla="*/ 10 w 76"/>
                <a:gd name="T51" fmla="*/ 0 h 76"/>
                <a:gd name="T52" fmla="*/ 19 w 76"/>
                <a:gd name="T53" fmla="*/ 0 h 76"/>
                <a:gd name="T54" fmla="*/ 38 w 76"/>
                <a:gd name="T55" fmla="*/ 0 h 76"/>
                <a:gd name="T56" fmla="*/ 57 w 76"/>
                <a:gd name="T57" fmla="*/ 19 h 76"/>
                <a:gd name="T58" fmla="*/ 66 w 76"/>
                <a:gd name="T59" fmla="*/ 38 h 76"/>
                <a:gd name="T60" fmla="*/ 66 w 76"/>
                <a:gd name="T61" fmla="*/ 28 h 76"/>
                <a:gd name="T62" fmla="*/ 66 w 76"/>
                <a:gd name="T63" fmla="*/ 28 h 76"/>
                <a:gd name="T64" fmla="*/ 66 w 76"/>
                <a:gd name="T65" fmla="*/ 38 h 76"/>
                <a:gd name="T66" fmla="*/ 76 w 76"/>
                <a:gd name="T67" fmla="*/ 57 h 76"/>
                <a:gd name="T68" fmla="*/ 76 w 76"/>
                <a:gd name="T69" fmla="*/ 66 h 76"/>
                <a:gd name="T70" fmla="*/ 76 w 76"/>
                <a:gd name="T71" fmla="*/ 76 h 76"/>
                <a:gd name="T72" fmla="*/ 76 w 76"/>
                <a:gd name="T73" fmla="*/ 76 h 76"/>
                <a:gd name="T74" fmla="*/ 66 w 76"/>
                <a:gd name="T75" fmla="*/ 76 h 76"/>
                <a:gd name="T76" fmla="*/ 57 w 76"/>
                <a:gd name="T77" fmla="*/ 76 h 76"/>
                <a:gd name="T78" fmla="*/ 48 w 76"/>
                <a:gd name="T79" fmla="*/ 66 h 76"/>
                <a:gd name="T80" fmla="*/ 29 w 76"/>
                <a:gd name="T81" fmla="*/ 66 h 76"/>
                <a:gd name="T82" fmla="*/ 0 w 76"/>
                <a:gd name="T83" fmla="*/ 76 h 76"/>
                <a:gd name="T84" fmla="*/ 0 w 76"/>
                <a:gd name="T85" fmla="*/ 76 h 76"/>
                <a:gd name="T86" fmla="*/ 0 w 76"/>
                <a:gd name="T87" fmla="*/ 76 h 76"/>
                <a:gd name="T88" fmla="*/ 0 w 76"/>
                <a:gd name="T89" fmla="*/ 66 h 7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6"/>
                <a:gd name="T136" fmla="*/ 0 h 76"/>
                <a:gd name="T137" fmla="*/ 76 w 76"/>
                <a:gd name="T138" fmla="*/ 76 h 7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76" h="76">
                  <a:moveTo>
                    <a:pt x="0" y="66"/>
                  </a:moveTo>
                  <a:lnTo>
                    <a:pt x="0" y="66"/>
                  </a:lnTo>
                  <a:lnTo>
                    <a:pt x="0" y="57"/>
                  </a:lnTo>
                  <a:lnTo>
                    <a:pt x="10" y="57"/>
                  </a:lnTo>
                  <a:lnTo>
                    <a:pt x="19" y="57"/>
                  </a:lnTo>
                  <a:lnTo>
                    <a:pt x="29" y="57"/>
                  </a:lnTo>
                  <a:lnTo>
                    <a:pt x="38" y="57"/>
                  </a:lnTo>
                  <a:lnTo>
                    <a:pt x="29" y="57"/>
                  </a:lnTo>
                  <a:lnTo>
                    <a:pt x="29" y="47"/>
                  </a:lnTo>
                  <a:lnTo>
                    <a:pt x="19" y="47"/>
                  </a:lnTo>
                  <a:lnTo>
                    <a:pt x="10" y="57"/>
                  </a:lnTo>
                  <a:lnTo>
                    <a:pt x="0" y="57"/>
                  </a:lnTo>
                  <a:lnTo>
                    <a:pt x="0" y="47"/>
                  </a:lnTo>
                  <a:lnTo>
                    <a:pt x="0" y="38"/>
                  </a:lnTo>
                  <a:lnTo>
                    <a:pt x="0" y="28"/>
                  </a:lnTo>
                  <a:lnTo>
                    <a:pt x="0" y="19"/>
                  </a:lnTo>
                  <a:lnTo>
                    <a:pt x="10" y="0"/>
                  </a:lnTo>
                  <a:lnTo>
                    <a:pt x="19" y="0"/>
                  </a:lnTo>
                  <a:lnTo>
                    <a:pt x="38" y="0"/>
                  </a:lnTo>
                  <a:lnTo>
                    <a:pt x="57" y="19"/>
                  </a:lnTo>
                  <a:lnTo>
                    <a:pt x="66" y="38"/>
                  </a:lnTo>
                  <a:lnTo>
                    <a:pt x="66" y="28"/>
                  </a:lnTo>
                  <a:lnTo>
                    <a:pt x="66" y="38"/>
                  </a:lnTo>
                  <a:lnTo>
                    <a:pt x="76" y="57"/>
                  </a:lnTo>
                  <a:lnTo>
                    <a:pt x="76" y="66"/>
                  </a:lnTo>
                  <a:lnTo>
                    <a:pt x="76" y="76"/>
                  </a:lnTo>
                  <a:lnTo>
                    <a:pt x="66" y="76"/>
                  </a:lnTo>
                  <a:lnTo>
                    <a:pt x="57" y="76"/>
                  </a:lnTo>
                  <a:lnTo>
                    <a:pt x="48" y="66"/>
                  </a:lnTo>
                  <a:lnTo>
                    <a:pt x="29" y="66"/>
                  </a:lnTo>
                  <a:lnTo>
                    <a:pt x="0" y="76"/>
                  </a:lnTo>
                  <a:lnTo>
                    <a:pt x="0" y="66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962" name="Freeform 112"/>
            <p:cNvSpPr>
              <a:spLocks/>
            </p:cNvSpPr>
            <p:nvPr/>
          </p:nvSpPr>
          <p:spPr bwMode="auto">
            <a:xfrm>
              <a:off x="2522" y="2038"/>
              <a:ext cx="104" cy="95"/>
            </a:xfrm>
            <a:custGeom>
              <a:avLst/>
              <a:gdLst>
                <a:gd name="T0" fmla="*/ 37 w 104"/>
                <a:gd name="T1" fmla="*/ 48 h 95"/>
                <a:gd name="T2" fmla="*/ 56 w 104"/>
                <a:gd name="T3" fmla="*/ 48 h 95"/>
                <a:gd name="T4" fmla="*/ 56 w 104"/>
                <a:gd name="T5" fmla="*/ 76 h 95"/>
                <a:gd name="T6" fmla="*/ 66 w 104"/>
                <a:gd name="T7" fmla="*/ 76 h 95"/>
                <a:gd name="T8" fmla="*/ 75 w 104"/>
                <a:gd name="T9" fmla="*/ 76 h 95"/>
                <a:gd name="T10" fmla="*/ 75 w 104"/>
                <a:gd name="T11" fmla="*/ 95 h 95"/>
                <a:gd name="T12" fmla="*/ 85 w 104"/>
                <a:gd name="T13" fmla="*/ 95 h 95"/>
                <a:gd name="T14" fmla="*/ 85 w 104"/>
                <a:gd name="T15" fmla="*/ 95 h 95"/>
                <a:gd name="T16" fmla="*/ 94 w 104"/>
                <a:gd name="T17" fmla="*/ 95 h 95"/>
                <a:gd name="T18" fmla="*/ 94 w 104"/>
                <a:gd name="T19" fmla="*/ 95 h 95"/>
                <a:gd name="T20" fmla="*/ 94 w 104"/>
                <a:gd name="T21" fmla="*/ 85 h 95"/>
                <a:gd name="T22" fmla="*/ 94 w 104"/>
                <a:gd name="T23" fmla="*/ 85 h 95"/>
                <a:gd name="T24" fmla="*/ 94 w 104"/>
                <a:gd name="T25" fmla="*/ 76 h 95"/>
                <a:gd name="T26" fmla="*/ 94 w 104"/>
                <a:gd name="T27" fmla="*/ 76 h 95"/>
                <a:gd name="T28" fmla="*/ 94 w 104"/>
                <a:gd name="T29" fmla="*/ 76 h 95"/>
                <a:gd name="T30" fmla="*/ 104 w 104"/>
                <a:gd name="T31" fmla="*/ 76 h 95"/>
                <a:gd name="T32" fmla="*/ 104 w 104"/>
                <a:gd name="T33" fmla="*/ 67 h 95"/>
                <a:gd name="T34" fmla="*/ 94 w 104"/>
                <a:gd name="T35" fmla="*/ 57 h 95"/>
                <a:gd name="T36" fmla="*/ 94 w 104"/>
                <a:gd name="T37" fmla="*/ 48 h 95"/>
                <a:gd name="T38" fmla="*/ 94 w 104"/>
                <a:gd name="T39" fmla="*/ 48 h 95"/>
                <a:gd name="T40" fmla="*/ 94 w 104"/>
                <a:gd name="T41" fmla="*/ 48 h 95"/>
                <a:gd name="T42" fmla="*/ 94 w 104"/>
                <a:gd name="T43" fmla="*/ 48 h 95"/>
                <a:gd name="T44" fmla="*/ 85 w 104"/>
                <a:gd name="T45" fmla="*/ 10 h 95"/>
                <a:gd name="T46" fmla="*/ 75 w 104"/>
                <a:gd name="T47" fmla="*/ 10 h 95"/>
                <a:gd name="T48" fmla="*/ 75 w 104"/>
                <a:gd name="T49" fmla="*/ 10 h 95"/>
                <a:gd name="T50" fmla="*/ 75 w 104"/>
                <a:gd name="T51" fmla="*/ 10 h 95"/>
                <a:gd name="T52" fmla="*/ 66 w 104"/>
                <a:gd name="T53" fmla="*/ 10 h 95"/>
                <a:gd name="T54" fmla="*/ 47 w 104"/>
                <a:gd name="T55" fmla="*/ 10 h 95"/>
                <a:gd name="T56" fmla="*/ 47 w 104"/>
                <a:gd name="T57" fmla="*/ 10 h 95"/>
                <a:gd name="T58" fmla="*/ 47 w 104"/>
                <a:gd name="T59" fmla="*/ 10 h 95"/>
                <a:gd name="T60" fmla="*/ 37 w 104"/>
                <a:gd name="T61" fmla="*/ 10 h 95"/>
                <a:gd name="T62" fmla="*/ 28 w 104"/>
                <a:gd name="T63" fmla="*/ 10 h 95"/>
                <a:gd name="T64" fmla="*/ 19 w 104"/>
                <a:gd name="T65" fmla="*/ 0 h 95"/>
                <a:gd name="T66" fmla="*/ 19 w 104"/>
                <a:gd name="T67" fmla="*/ 0 h 95"/>
                <a:gd name="T68" fmla="*/ 19 w 104"/>
                <a:gd name="T69" fmla="*/ 10 h 95"/>
                <a:gd name="T70" fmla="*/ 9 w 104"/>
                <a:gd name="T71" fmla="*/ 10 h 95"/>
                <a:gd name="T72" fmla="*/ 9 w 104"/>
                <a:gd name="T73" fmla="*/ 10 h 95"/>
                <a:gd name="T74" fmla="*/ 9 w 104"/>
                <a:gd name="T75" fmla="*/ 10 h 95"/>
                <a:gd name="T76" fmla="*/ 9 w 104"/>
                <a:gd name="T77" fmla="*/ 19 h 95"/>
                <a:gd name="T78" fmla="*/ 9 w 104"/>
                <a:gd name="T79" fmla="*/ 19 h 95"/>
                <a:gd name="T80" fmla="*/ 9 w 104"/>
                <a:gd name="T81" fmla="*/ 19 h 95"/>
                <a:gd name="T82" fmla="*/ 0 w 104"/>
                <a:gd name="T83" fmla="*/ 29 h 95"/>
                <a:gd name="T84" fmla="*/ 0 w 104"/>
                <a:gd name="T85" fmla="*/ 29 h 95"/>
                <a:gd name="T86" fmla="*/ 9 w 104"/>
                <a:gd name="T87" fmla="*/ 38 h 95"/>
                <a:gd name="T88" fmla="*/ 19 w 104"/>
                <a:gd name="T89" fmla="*/ 48 h 95"/>
                <a:gd name="T90" fmla="*/ 19 w 104"/>
                <a:gd name="T91" fmla="*/ 67 h 95"/>
                <a:gd name="T92" fmla="*/ 28 w 104"/>
                <a:gd name="T93" fmla="*/ 67 h 95"/>
                <a:gd name="T94" fmla="*/ 37 w 104"/>
                <a:gd name="T95" fmla="*/ 48 h 9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04"/>
                <a:gd name="T145" fmla="*/ 0 h 95"/>
                <a:gd name="T146" fmla="*/ 104 w 104"/>
                <a:gd name="T147" fmla="*/ 95 h 9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04" h="95">
                  <a:moveTo>
                    <a:pt x="37" y="48"/>
                  </a:moveTo>
                  <a:lnTo>
                    <a:pt x="56" y="48"/>
                  </a:lnTo>
                  <a:lnTo>
                    <a:pt x="56" y="76"/>
                  </a:lnTo>
                  <a:lnTo>
                    <a:pt x="66" y="76"/>
                  </a:lnTo>
                  <a:lnTo>
                    <a:pt x="75" y="76"/>
                  </a:lnTo>
                  <a:lnTo>
                    <a:pt x="75" y="95"/>
                  </a:lnTo>
                  <a:lnTo>
                    <a:pt x="85" y="95"/>
                  </a:lnTo>
                  <a:lnTo>
                    <a:pt x="94" y="95"/>
                  </a:lnTo>
                  <a:lnTo>
                    <a:pt x="94" y="85"/>
                  </a:lnTo>
                  <a:lnTo>
                    <a:pt x="94" y="76"/>
                  </a:lnTo>
                  <a:lnTo>
                    <a:pt x="104" y="76"/>
                  </a:lnTo>
                  <a:lnTo>
                    <a:pt x="104" y="67"/>
                  </a:lnTo>
                  <a:lnTo>
                    <a:pt x="94" y="57"/>
                  </a:lnTo>
                  <a:lnTo>
                    <a:pt x="94" y="48"/>
                  </a:lnTo>
                  <a:lnTo>
                    <a:pt x="85" y="10"/>
                  </a:lnTo>
                  <a:lnTo>
                    <a:pt x="75" y="10"/>
                  </a:lnTo>
                  <a:lnTo>
                    <a:pt x="66" y="10"/>
                  </a:lnTo>
                  <a:lnTo>
                    <a:pt x="47" y="10"/>
                  </a:lnTo>
                  <a:lnTo>
                    <a:pt x="37" y="10"/>
                  </a:lnTo>
                  <a:lnTo>
                    <a:pt x="28" y="10"/>
                  </a:lnTo>
                  <a:lnTo>
                    <a:pt x="19" y="0"/>
                  </a:lnTo>
                  <a:lnTo>
                    <a:pt x="19" y="10"/>
                  </a:lnTo>
                  <a:lnTo>
                    <a:pt x="9" y="10"/>
                  </a:lnTo>
                  <a:lnTo>
                    <a:pt x="9" y="19"/>
                  </a:lnTo>
                  <a:lnTo>
                    <a:pt x="0" y="29"/>
                  </a:lnTo>
                  <a:lnTo>
                    <a:pt x="9" y="38"/>
                  </a:lnTo>
                  <a:lnTo>
                    <a:pt x="19" y="48"/>
                  </a:lnTo>
                  <a:lnTo>
                    <a:pt x="19" y="67"/>
                  </a:lnTo>
                  <a:lnTo>
                    <a:pt x="28" y="67"/>
                  </a:lnTo>
                  <a:lnTo>
                    <a:pt x="37" y="48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963" name="Freeform 113"/>
            <p:cNvSpPr>
              <a:spLocks/>
            </p:cNvSpPr>
            <p:nvPr/>
          </p:nvSpPr>
          <p:spPr bwMode="auto">
            <a:xfrm>
              <a:off x="2569" y="2114"/>
              <a:ext cx="57" cy="66"/>
            </a:xfrm>
            <a:custGeom>
              <a:avLst/>
              <a:gdLst>
                <a:gd name="T0" fmla="*/ 47 w 57"/>
                <a:gd name="T1" fmla="*/ 66 h 66"/>
                <a:gd name="T2" fmla="*/ 38 w 57"/>
                <a:gd name="T3" fmla="*/ 47 h 66"/>
                <a:gd name="T4" fmla="*/ 28 w 57"/>
                <a:gd name="T5" fmla="*/ 47 h 66"/>
                <a:gd name="T6" fmla="*/ 9 w 57"/>
                <a:gd name="T7" fmla="*/ 28 h 66"/>
                <a:gd name="T8" fmla="*/ 0 w 57"/>
                <a:gd name="T9" fmla="*/ 28 h 66"/>
                <a:gd name="T10" fmla="*/ 0 w 57"/>
                <a:gd name="T11" fmla="*/ 28 h 66"/>
                <a:gd name="T12" fmla="*/ 9 w 57"/>
                <a:gd name="T13" fmla="*/ 19 h 66"/>
                <a:gd name="T14" fmla="*/ 9 w 57"/>
                <a:gd name="T15" fmla="*/ 0 h 66"/>
                <a:gd name="T16" fmla="*/ 19 w 57"/>
                <a:gd name="T17" fmla="*/ 0 h 66"/>
                <a:gd name="T18" fmla="*/ 19 w 57"/>
                <a:gd name="T19" fmla="*/ 0 h 66"/>
                <a:gd name="T20" fmla="*/ 28 w 57"/>
                <a:gd name="T21" fmla="*/ 0 h 66"/>
                <a:gd name="T22" fmla="*/ 28 w 57"/>
                <a:gd name="T23" fmla="*/ 19 h 66"/>
                <a:gd name="T24" fmla="*/ 38 w 57"/>
                <a:gd name="T25" fmla="*/ 19 h 66"/>
                <a:gd name="T26" fmla="*/ 38 w 57"/>
                <a:gd name="T27" fmla="*/ 19 h 66"/>
                <a:gd name="T28" fmla="*/ 47 w 57"/>
                <a:gd name="T29" fmla="*/ 19 h 66"/>
                <a:gd name="T30" fmla="*/ 47 w 57"/>
                <a:gd name="T31" fmla="*/ 19 h 66"/>
                <a:gd name="T32" fmla="*/ 47 w 57"/>
                <a:gd name="T33" fmla="*/ 19 h 66"/>
                <a:gd name="T34" fmla="*/ 47 w 57"/>
                <a:gd name="T35" fmla="*/ 28 h 66"/>
                <a:gd name="T36" fmla="*/ 47 w 57"/>
                <a:gd name="T37" fmla="*/ 38 h 66"/>
                <a:gd name="T38" fmla="*/ 57 w 57"/>
                <a:gd name="T39" fmla="*/ 47 h 66"/>
                <a:gd name="T40" fmla="*/ 57 w 57"/>
                <a:gd name="T41" fmla="*/ 57 h 66"/>
                <a:gd name="T42" fmla="*/ 57 w 57"/>
                <a:gd name="T43" fmla="*/ 66 h 66"/>
                <a:gd name="T44" fmla="*/ 57 w 57"/>
                <a:gd name="T45" fmla="*/ 66 h 66"/>
                <a:gd name="T46" fmla="*/ 47 w 57"/>
                <a:gd name="T47" fmla="*/ 66 h 6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7"/>
                <a:gd name="T73" fmla="*/ 0 h 66"/>
                <a:gd name="T74" fmla="*/ 57 w 57"/>
                <a:gd name="T75" fmla="*/ 66 h 6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7" h="66">
                  <a:moveTo>
                    <a:pt x="47" y="66"/>
                  </a:moveTo>
                  <a:lnTo>
                    <a:pt x="38" y="47"/>
                  </a:lnTo>
                  <a:lnTo>
                    <a:pt x="28" y="47"/>
                  </a:lnTo>
                  <a:lnTo>
                    <a:pt x="9" y="28"/>
                  </a:lnTo>
                  <a:lnTo>
                    <a:pt x="0" y="28"/>
                  </a:lnTo>
                  <a:lnTo>
                    <a:pt x="9" y="19"/>
                  </a:lnTo>
                  <a:lnTo>
                    <a:pt x="9" y="0"/>
                  </a:lnTo>
                  <a:lnTo>
                    <a:pt x="19" y="0"/>
                  </a:lnTo>
                  <a:lnTo>
                    <a:pt x="28" y="0"/>
                  </a:lnTo>
                  <a:lnTo>
                    <a:pt x="28" y="19"/>
                  </a:lnTo>
                  <a:lnTo>
                    <a:pt x="38" y="19"/>
                  </a:lnTo>
                  <a:lnTo>
                    <a:pt x="47" y="19"/>
                  </a:lnTo>
                  <a:lnTo>
                    <a:pt x="47" y="28"/>
                  </a:lnTo>
                  <a:lnTo>
                    <a:pt x="47" y="38"/>
                  </a:lnTo>
                  <a:lnTo>
                    <a:pt x="57" y="47"/>
                  </a:lnTo>
                  <a:lnTo>
                    <a:pt x="57" y="57"/>
                  </a:lnTo>
                  <a:lnTo>
                    <a:pt x="57" y="66"/>
                  </a:lnTo>
                  <a:lnTo>
                    <a:pt x="47" y="66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964" name="Freeform 114"/>
            <p:cNvSpPr>
              <a:spLocks/>
            </p:cNvSpPr>
            <p:nvPr/>
          </p:nvSpPr>
          <p:spPr bwMode="auto">
            <a:xfrm>
              <a:off x="2654" y="2000"/>
              <a:ext cx="114" cy="95"/>
            </a:xfrm>
            <a:custGeom>
              <a:avLst/>
              <a:gdLst>
                <a:gd name="T0" fmla="*/ 104 w 114"/>
                <a:gd name="T1" fmla="*/ 38 h 95"/>
                <a:gd name="T2" fmla="*/ 95 w 114"/>
                <a:gd name="T3" fmla="*/ 38 h 95"/>
                <a:gd name="T4" fmla="*/ 95 w 114"/>
                <a:gd name="T5" fmla="*/ 29 h 95"/>
                <a:gd name="T6" fmla="*/ 95 w 114"/>
                <a:gd name="T7" fmla="*/ 19 h 95"/>
                <a:gd name="T8" fmla="*/ 95 w 114"/>
                <a:gd name="T9" fmla="*/ 19 h 95"/>
                <a:gd name="T10" fmla="*/ 85 w 114"/>
                <a:gd name="T11" fmla="*/ 10 h 95"/>
                <a:gd name="T12" fmla="*/ 85 w 114"/>
                <a:gd name="T13" fmla="*/ 10 h 95"/>
                <a:gd name="T14" fmla="*/ 85 w 114"/>
                <a:gd name="T15" fmla="*/ 0 h 95"/>
                <a:gd name="T16" fmla="*/ 85 w 114"/>
                <a:gd name="T17" fmla="*/ 0 h 95"/>
                <a:gd name="T18" fmla="*/ 76 w 114"/>
                <a:gd name="T19" fmla="*/ 0 h 95"/>
                <a:gd name="T20" fmla="*/ 57 w 114"/>
                <a:gd name="T21" fmla="*/ 10 h 95"/>
                <a:gd name="T22" fmla="*/ 38 w 114"/>
                <a:gd name="T23" fmla="*/ 10 h 95"/>
                <a:gd name="T24" fmla="*/ 29 w 114"/>
                <a:gd name="T25" fmla="*/ 29 h 95"/>
                <a:gd name="T26" fmla="*/ 29 w 114"/>
                <a:gd name="T27" fmla="*/ 29 h 95"/>
                <a:gd name="T28" fmla="*/ 19 w 114"/>
                <a:gd name="T29" fmla="*/ 29 h 95"/>
                <a:gd name="T30" fmla="*/ 19 w 114"/>
                <a:gd name="T31" fmla="*/ 29 h 95"/>
                <a:gd name="T32" fmla="*/ 19 w 114"/>
                <a:gd name="T33" fmla="*/ 38 h 95"/>
                <a:gd name="T34" fmla="*/ 19 w 114"/>
                <a:gd name="T35" fmla="*/ 48 h 95"/>
                <a:gd name="T36" fmla="*/ 0 w 114"/>
                <a:gd name="T37" fmla="*/ 57 h 95"/>
                <a:gd name="T38" fmla="*/ 0 w 114"/>
                <a:gd name="T39" fmla="*/ 67 h 95"/>
                <a:gd name="T40" fmla="*/ 0 w 114"/>
                <a:gd name="T41" fmla="*/ 76 h 95"/>
                <a:gd name="T42" fmla="*/ 0 w 114"/>
                <a:gd name="T43" fmla="*/ 76 h 95"/>
                <a:gd name="T44" fmla="*/ 0 w 114"/>
                <a:gd name="T45" fmla="*/ 76 h 95"/>
                <a:gd name="T46" fmla="*/ 10 w 114"/>
                <a:gd name="T47" fmla="*/ 95 h 95"/>
                <a:gd name="T48" fmla="*/ 29 w 114"/>
                <a:gd name="T49" fmla="*/ 86 h 95"/>
                <a:gd name="T50" fmla="*/ 38 w 114"/>
                <a:gd name="T51" fmla="*/ 95 h 95"/>
                <a:gd name="T52" fmla="*/ 38 w 114"/>
                <a:gd name="T53" fmla="*/ 95 h 95"/>
                <a:gd name="T54" fmla="*/ 38 w 114"/>
                <a:gd name="T55" fmla="*/ 95 h 95"/>
                <a:gd name="T56" fmla="*/ 38 w 114"/>
                <a:gd name="T57" fmla="*/ 86 h 95"/>
                <a:gd name="T58" fmla="*/ 38 w 114"/>
                <a:gd name="T59" fmla="*/ 76 h 95"/>
                <a:gd name="T60" fmla="*/ 38 w 114"/>
                <a:gd name="T61" fmla="*/ 67 h 95"/>
                <a:gd name="T62" fmla="*/ 38 w 114"/>
                <a:gd name="T63" fmla="*/ 67 h 95"/>
                <a:gd name="T64" fmla="*/ 47 w 114"/>
                <a:gd name="T65" fmla="*/ 67 h 95"/>
                <a:gd name="T66" fmla="*/ 57 w 114"/>
                <a:gd name="T67" fmla="*/ 67 h 95"/>
                <a:gd name="T68" fmla="*/ 76 w 114"/>
                <a:gd name="T69" fmla="*/ 67 h 95"/>
                <a:gd name="T70" fmla="*/ 104 w 114"/>
                <a:gd name="T71" fmla="*/ 67 h 95"/>
                <a:gd name="T72" fmla="*/ 104 w 114"/>
                <a:gd name="T73" fmla="*/ 67 h 95"/>
                <a:gd name="T74" fmla="*/ 104 w 114"/>
                <a:gd name="T75" fmla="*/ 67 h 95"/>
                <a:gd name="T76" fmla="*/ 114 w 114"/>
                <a:gd name="T77" fmla="*/ 57 h 95"/>
                <a:gd name="T78" fmla="*/ 114 w 114"/>
                <a:gd name="T79" fmla="*/ 48 h 95"/>
                <a:gd name="T80" fmla="*/ 114 w 114"/>
                <a:gd name="T81" fmla="*/ 48 h 95"/>
                <a:gd name="T82" fmla="*/ 114 w 114"/>
                <a:gd name="T83" fmla="*/ 48 h 95"/>
                <a:gd name="T84" fmla="*/ 104 w 114"/>
                <a:gd name="T85" fmla="*/ 38 h 9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14"/>
                <a:gd name="T130" fmla="*/ 0 h 95"/>
                <a:gd name="T131" fmla="*/ 114 w 114"/>
                <a:gd name="T132" fmla="*/ 95 h 9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14" h="95">
                  <a:moveTo>
                    <a:pt x="104" y="38"/>
                  </a:moveTo>
                  <a:lnTo>
                    <a:pt x="95" y="38"/>
                  </a:lnTo>
                  <a:lnTo>
                    <a:pt x="95" y="29"/>
                  </a:lnTo>
                  <a:lnTo>
                    <a:pt x="95" y="19"/>
                  </a:lnTo>
                  <a:lnTo>
                    <a:pt x="85" y="10"/>
                  </a:lnTo>
                  <a:lnTo>
                    <a:pt x="85" y="0"/>
                  </a:lnTo>
                  <a:lnTo>
                    <a:pt x="76" y="0"/>
                  </a:lnTo>
                  <a:lnTo>
                    <a:pt x="57" y="10"/>
                  </a:lnTo>
                  <a:lnTo>
                    <a:pt x="38" y="10"/>
                  </a:lnTo>
                  <a:lnTo>
                    <a:pt x="29" y="29"/>
                  </a:lnTo>
                  <a:lnTo>
                    <a:pt x="19" y="29"/>
                  </a:lnTo>
                  <a:lnTo>
                    <a:pt x="19" y="38"/>
                  </a:lnTo>
                  <a:lnTo>
                    <a:pt x="19" y="48"/>
                  </a:lnTo>
                  <a:lnTo>
                    <a:pt x="0" y="57"/>
                  </a:lnTo>
                  <a:lnTo>
                    <a:pt x="0" y="67"/>
                  </a:lnTo>
                  <a:lnTo>
                    <a:pt x="0" y="76"/>
                  </a:lnTo>
                  <a:lnTo>
                    <a:pt x="10" y="95"/>
                  </a:lnTo>
                  <a:lnTo>
                    <a:pt x="29" y="86"/>
                  </a:lnTo>
                  <a:lnTo>
                    <a:pt x="38" y="95"/>
                  </a:lnTo>
                  <a:lnTo>
                    <a:pt x="38" y="86"/>
                  </a:lnTo>
                  <a:lnTo>
                    <a:pt x="38" y="76"/>
                  </a:lnTo>
                  <a:lnTo>
                    <a:pt x="38" y="67"/>
                  </a:lnTo>
                  <a:lnTo>
                    <a:pt x="47" y="67"/>
                  </a:lnTo>
                  <a:lnTo>
                    <a:pt x="57" y="67"/>
                  </a:lnTo>
                  <a:lnTo>
                    <a:pt x="76" y="67"/>
                  </a:lnTo>
                  <a:lnTo>
                    <a:pt x="104" y="67"/>
                  </a:lnTo>
                  <a:lnTo>
                    <a:pt x="114" y="57"/>
                  </a:lnTo>
                  <a:lnTo>
                    <a:pt x="114" y="48"/>
                  </a:lnTo>
                  <a:lnTo>
                    <a:pt x="104" y="38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965" name="Freeform 115"/>
            <p:cNvSpPr>
              <a:spLocks/>
            </p:cNvSpPr>
            <p:nvPr/>
          </p:nvSpPr>
          <p:spPr bwMode="auto">
            <a:xfrm>
              <a:off x="2607" y="2076"/>
              <a:ext cx="94" cy="104"/>
            </a:xfrm>
            <a:custGeom>
              <a:avLst/>
              <a:gdLst>
                <a:gd name="T0" fmla="*/ 9 w 94"/>
                <a:gd name="T1" fmla="*/ 57 h 104"/>
                <a:gd name="T2" fmla="*/ 9 w 94"/>
                <a:gd name="T3" fmla="*/ 47 h 104"/>
                <a:gd name="T4" fmla="*/ 9 w 94"/>
                <a:gd name="T5" fmla="*/ 47 h 104"/>
                <a:gd name="T6" fmla="*/ 9 w 94"/>
                <a:gd name="T7" fmla="*/ 38 h 104"/>
                <a:gd name="T8" fmla="*/ 9 w 94"/>
                <a:gd name="T9" fmla="*/ 38 h 104"/>
                <a:gd name="T10" fmla="*/ 9 w 94"/>
                <a:gd name="T11" fmla="*/ 38 h 104"/>
                <a:gd name="T12" fmla="*/ 19 w 94"/>
                <a:gd name="T13" fmla="*/ 38 h 104"/>
                <a:gd name="T14" fmla="*/ 19 w 94"/>
                <a:gd name="T15" fmla="*/ 29 h 104"/>
                <a:gd name="T16" fmla="*/ 9 w 94"/>
                <a:gd name="T17" fmla="*/ 19 h 104"/>
                <a:gd name="T18" fmla="*/ 9 w 94"/>
                <a:gd name="T19" fmla="*/ 10 h 104"/>
                <a:gd name="T20" fmla="*/ 9 w 94"/>
                <a:gd name="T21" fmla="*/ 10 h 104"/>
                <a:gd name="T22" fmla="*/ 9 w 94"/>
                <a:gd name="T23" fmla="*/ 10 h 104"/>
                <a:gd name="T24" fmla="*/ 19 w 94"/>
                <a:gd name="T25" fmla="*/ 10 h 104"/>
                <a:gd name="T26" fmla="*/ 38 w 94"/>
                <a:gd name="T27" fmla="*/ 0 h 104"/>
                <a:gd name="T28" fmla="*/ 38 w 94"/>
                <a:gd name="T29" fmla="*/ 10 h 104"/>
                <a:gd name="T30" fmla="*/ 38 w 94"/>
                <a:gd name="T31" fmla="*/ 10 h 104"/>
                <a:gd name="T32" fmla="*/ 47 w 94"/>
                <a:gd name="T33" fmla="*/ 0 h 104"/>
                <a:gd name="T34" fmla="*/ 47 w 94"/>
                <a:gd name="T35" fmla="*/ 0 h 104"/>
                <a:gd name="T36" fmla="*/ 47 w 94"/>
                <a:gd name="T37" fmla="*/ 0 h 104"/>
                <a:gd name="T38" fmla="*/ 47 w 94"/>
                <a:gd name="T39" fmla="*/ 0 h 104"/>
                <a:gd name="T40" fmla="*/ 57 w 94"/>
                <a:gd name="T41" fmla="*/ 19 h 104"/>
                <a:gd name="T42" fmla="*/ 76 w 94"/>
                <a:gd name="T43" fmla="*/ 10 h 104"/>
                <a:gd name="T44" fmla="*/ 85 w 94"/>
                <a:gd name="T45" fmla="*/ 19 h 104"/>
                <a:gd name="T46" fmla="*/ 85 w 94"/>
                <a:gd name="T47" fmla="*/ 19 h 104"/>
                <a:gd name="T48" fmla="*/ 85 w 94"/>
                <a:gd name="T49" fmla="*/ 19 h 104"/>
                <a:gd name="T50" fmla="*/ 94 w 94"/>
                <a:gd name="T51" fmla="*/ 29 h 104"/>
                <a:gd name="T52" fmla="*/ 94 w 94"/>
                <a:gd name="T53" fmla="*/ 38 h 104"/>
                <a:gd name="T54" fmla="*/ 85 w 94"/>
                <a:gd name="T55" fmla="*/ 57 h 104"/>
                <a:gd name="T56" fmla="*/ 85 w 94"/>
                <a:gd name="T57" fmla="*/ 66 h 104"/>
                <a:gd name="T58" fmla="*/ 85 w 94"/>
                <a:gd name="T59" fmla="*/ 85 h 104"/>
                <a:gd name="T60" fmla="*/ 94 w 94"/>
                <a:gd name="T61" fmla="*/ 95 h 104"/>
                <a:gd name="T62" fmla="*/ 76 w 94"/>
                <a:gd name="T63" fmla="*/ 95 h 104"/>
                <a:gd name="T64" fmla="*/ 57 w 94"/>
                <a:gd name="T65" fmla="*/ 85 h 104"/>
                <a:gd name="T66" fmla="*/ 28 w 94"/>
                <a:gd name="T67" fmla="*/ 104 h 104"/>
                <a:gd name="T68" fmla="*/ 19 w 94"/>
                <a:gd name="T69" fmla="*/ 104 h 104"/>
                <a:gd name="T70" fmla="*/ 19 w 94"/>
                <a:gd name="T71" fmla="*/ 104 h 104"/>
                <a:gd name="T72" fmla="*/ 19 w 94"/>
                <a:gd name="T73" fmla="*/ 85 h 104"/>
                <a:gd name="T74" fmla="*/ 19 w 94"/>
                <a:gd name="T75" fmla="*/ 85 h 104"/>
                <a:gd name="T76" fmla="*/ 9 w 94"/>
                <a:gd name="T77" fmla="*/ 66 h 104"/>
                <a:gd name="T78" fmla="*/ 9 w 94"/>
                <a:gd name="T79" fmla="*/ 66 h 104"/>
                <a:gd name="T80" fmla="*/ 9 w 94"/>
                <a:gd name="T81" fmla="*/ 57 h 104"/>
                <a:gd name="T82" fmla="*/ 9 w 94"/>
                <a:gd name="T83" fmla="*/ 57 h 104"/>
                <a:gd name="T84" fmla="*/ 9 w 94"/>
                <a:gd name="T85" fmla="*/ 57 h 104"/>
                <a:gd name="T86" fmla="*/ 0 w 94"/>
                <a:gd name="T87" fmla="*/ 57 h 104"/>
                <a:gd name="T88" fmla="*/ 0 w 94"/>
                <a:gd name="T89" fmla="*/ 57 h 104"/>
                <a:gd name="T90" fmla="*/ 9 w 94"/>
                <a:gd name="T91" fmla="*/ 57 h 10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94"/>
                <a:gd name="T139" fmla="*/ 0 h 104"/>
                <a:gd name="T140" fmla="*/ 94 w 94"/>
                <a:gd name="T141" fmla="*/ 104 h 10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94" h="104">
                  <a:moveTo>
                    <a:pt x="9" y="57"/>
                  </a:moveTo>
                  <a:lnTo>
                    <a:pt x="9" y="47"/>
                  </a:lnTo>
                  <a:lnTo>
                    <a:pt x="9" y="38"/>
                  </a:lnTo>
                  <a:lnTo>
                    <a:pt x="19" y="38"/>
                  </a:lnTo>
                  <a:lnTo>
                    <a:pt x="19" y="29"/>
                  </a:lnTo>
                  <a:lnTo>
                    <a:pt x="9" y="19"/>
                  </a:lnTo>
                  <a:lnTo>
                    <a:pt x="9" y="10"/>
                  </a:lnTo>
                  <a:lnTo>
                    <a:pt x="19" y="10"/>
                  </a:lnTo>
                  <a:lnTo>
                    <a:pt x="38" y="0"/>
                  </a:lnTo>
                  <a:lnTo>
                    <a:pt x="38" y="10"/>
                  </a:lnTo>
                  <a:lnTo>
                    <a:pt x="47" y="0"/>
                  </a:lnTo>
                  <a:lnTo>
                    <a:pt x="57" y="19"/>
                  </a:lnTo>
                  <a:lnTo>
                    <a:pt x="76" y="10"/>
                  </a:lnTo>
                  <a:lnTo>
                    <a:pt x="85" y="19"/>
                  </a:lnTo>
                  <a:lnTo>
                    <a:pt x="94" y="29"/>
                  </a:lnTo>
                  <a:lnTo>
                    <a:pt x="94" y="38"/>
                  </a:lnTo>
                  <a:lnTo>
                    <a:pt x="85" y="57"/>
                  </a:lnTo>
                  <a:lnTo>
                    <a:pt x="85" y="66"/>
                  </a:lnTo>
                  <a:lnTo>
                    <a:pt x="85" y="85"/>
                  </a:lnTo>
                  <a:lnTo>
                    <a:pt x="94" y="95"/>
                  </a:lnTo>
                  <a:lnTo>
                    <a:pt x="76" y="95"/>
                  </a:lnTo>
                  <a:lnTo>
                    <a:pt x="57" y="85"/>
                  </a:lnTo>
                  <a:lnTo>
                    <a:pt x="28" y="104"/>
                  </a:lnTo>
                  <a:lnTo>
                    <a:pt x="19" y="104"/>
                  </a:lnTo>
                  <a:lnTo>
                    <a:pt x="19" y="85"/>
                  </a:lnTo>
                  <a:lnTo>
                    <a:pt x="9" y="66"/>
                  </a:lnTo>
                  <a:lnTo>
                    <a:pt x="9" y="57"/>
                  </a:lnTo>
                  <a:lnTo>
                    <a:pt x="0" y="57"/>
                  </a:lnTo>
                  <a:lnTo>
                    <a:pt x="9" y="57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966" name="Freeform 116"/>
            <p:cNvSpPr>
              <a:spLocks/>
            </p:cNvSpPr>
            <p:nvPr/>
          </p:nvSpPr>
          <p:spPr bwMode="auto">
            <a:xfrm>
              <a:off x="2692" y="2067"/>
              <a:ext cx="66" cy="104"/>
            </a:xfrm>
            <a:custGeom>
              <a:avLst/>
              <a:gdLst>
                <a:gd name="T0" fmla="*/ 57 w 66"/>
                <a:gd name="T1" fmla="*/ 85 h 104"/>
                <a:gd name="T2" fmla="*/ 47 w 66"/>
                <a:gd name="T3" fmla="*/ 94 h 104"/>
                <a:gd name="T4" fmla="*/ 47 w 66"/>
                <a:gd name="T5" fmla="*/ 94 h 104"/>
                <a:gd name="T6" fmla="*/ 47 w 66"/>
                <a:gd name="T7" fmla="*/ 94 h 104"/>
                <a:gd name="T8" fmla="*/ 38 w 66"/>
                <a:gd name="T9" fmla="*/ 94 h 104"/>
                <a:gd name="T10" fmla="*/ 28 w 66"/>
                <a:gd name="T11" fmla="*/ 104 h 104"/>
                <a:gd name="T12" fmla="*/ 19 w 66"/>
                <a:gd name="T13" fmla="*/ 104 h 104"/>
                <a:gd name="T14" fmla="*/ 9 w 66"/>
                <a:gd name="T15" fmla="*/ 104 h 104"/>
                <a:gd name="T16" fmla="*/ 9 w 66"/>
                <a:gd name="T17" fmla="*/ 104 h 104"/>
                <a:gd name="T18" fmla="*/ 0 w 66"/>
                <a:gd name="T19" fmla="*/ 94 h 104"/>
                <a:gd name="T20" fmla="*/ 0 w 66"/>
                <a:gd name="T21" fmla="*/ 85 h 104"/>
                <a:gd name="T22" fmla="*/ 0 w 66"/>
                <a:gd name="T23" fmla="*/ 66 h 104"/>
                <a:gd name="T24" fmla="*/ 9 w 66"/>
                <a:gd name="T25" fmla="*/ 47 h 104"/>
                <a:gd name="T26" fmla="*/ 9 w 66"/>
                <a:gd name="T27" fmla="*/ 28 h 104"/>
                <a:gd name="T28" fmla="*/ 0 w 66"/>
                <a:gd name="T29" fmla="*/ 19 h 104"/>
                <a:gd name="T30" fmla="*/ 0 w 66"/>
                <a:gd name="T31" fmla="*/ 9 h 104"/>
                <a:gd name="T32" fmla="*/ 0 w 66"/>
                <a:gd name="T33" fmla="*/ 0 h 104"/>
                <a:gd name="T34" fmla="*/ 0 w 66"/>
                <a:gd name="T35" fmla="*/ 0 h 104"/>
                <a:gd name="T36" fmla="*/ 9 w 66"/>
                <a:gd name="T37" fmla="*/ 0 h 104"/>
                <a:gd name="T38" fmla="*/ 19 w 66"/>
                <a:gd name="T39" fmla="*/ 0 h 104"/>
                <a:gd name="T40" fmla="*/ 38 w 66"/>
                <a:gd name="T41" fmla="*/ 0 h 104"/>
                <a:gd name="T42" fmla="*/ 47 w 66"/>
                <a:gd name="T43" fmla="*/ 0 h 104"/>
                <a:gd name="T44" fmla="*/ 47 w 66"/>
                <a:gd name="T45" fmla="*/ 0 h 104"/>
                <a:gd name="T46" fmla="*/ 47 w 66"/>
                <a:gd name="T47" fmla="*/ 9 h 104"/>
                <a:gd name="T48" fmla="*/ 57 w 66"/>
                <a:gd name="T49" fmla="*/ 19 h 104"/>
                <a:gd name="T50" fmla="*/ 47 w 66"/>
                <a:gd name="T51" fmla="*/ 28 h 104"/>
                <a:gd name="T52" fmla="*/ 57 w 66"/>
                <a:gd name="T53" fmla="*/ 28 h 104"/>
                <a:gd name="T54" fmla="*/ 57 w 66"/>
                <a:gd name="T55" fmla="*/ 28 h 104"/>
                <a:gd name="T56" fmla="*/ 57 w 66"/>
                <a:gd name="T57" fmla="*/ 47 h 104"/>
                <a:gd name="T58" fmla="*/ 57 w 66"/>
                <a:gd name="T59" fmla="*/ 47 h 104"/>
                <a:gd name="T60" fmla="*/ 57 w 66"/>
                <a:gd name="T61" fmla="*/ 66 h 104"/>
                <a:gd name="T62" fmla="*/ 57 w 66"/>
                <a:gd name="T63" fmla="*/ 66 h 104"/>
                <a:gd name="T64" fmla="*/ 57 w 66"/>
                <a:gd name="T65" fmla="*/ 75 h 104"/>
                <a:gd name="T66" fmla="*/ 66 w 66"/>
                <a:gd name="T67" fmla="*/ 85 h 104"/>
                <a:gd name="T68" fmla="*/ 66 w 66"/>
                <a:gd name="T69" fmla="*/ 85 h 104"/>
                <a:gd name="T70" fmla="*/ 57 w 66"/>
                <a:gd name="T71" fmla="*/ 85 h 10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6"/>
                <a:gd name="T109" fmla="*/ 0 h 104"/>
                <a:gd name="T110" fmla="*/ 66 w 66"/>
                <a:gd name="T111" fmla="*/ 104 h 10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6" h="104">
                  <a:moveTo>
                    <a:pt x="57" y="85"/>
                  </a:moveTo>
                  <a:lnTo>
                    <a:pt x="47" y="94"/>
                  </a:lnTo>
                  <a:lnTo>
                    <a:pt x="38" y="94"/>
                  </a:lnTo>
                  <a:lnTo>
                    <a:pt x="28" y="104"/>
                  </a:lnTo>
                  <a:lnTo>
                    <a:pt x="19" y="104"/>
                  </a:lnTo>
                  <a:lnTo>
                    <a:pt x="9" y="104"/>
                  </a:lnTo>
                  <a:lnTo>
                    <a:pt x="0" y="94"/>
                  </a:lnTo>
                  <a:lnTo>
                    <a:pt x="0" y="85"/>
                  </a:lnTo>
                  <a:lnTo>
                    <a:pt x="0" y="66"/>
                  </a:lnTo>
                  <a:lnTo>
                    <a:pt x="9" y="47"/>
                  </a:lnTo>
                  <a:lnTo>
                    <a:pt x="9" y="28"/>
                  </a:lnTo>
                  <a:lnTo>
                    <a:pt x="0" y="19"/>
                  </a:lnTo>
                  <a:lnTo>
                    <a:pt x="0" y="9"/>
                  </a:lnTo>
                  <a:lnTo>
                    <a:pt x="0" y="0"/>
                  </a:lnTo>
                  <a:lnTo>
                    <a:pt x="9" y="0"/>
                  </a:lnTo>
                  <a:lnTo>
                    <a:pt x="19" y="0"/>
                  </a:lnTo>
                  <a:lnTo>
                    <a:pt x="38" y="0"/>
                  </a:lnTo>
                  <a:lnTo>
                    <a:pt x="47" y="0"/>
                  </a:lnTo>
                  <a:lnTo>
                    <a:pt x="47" y="9"/>
                  </a:lnTo>
                  <a:lnTo>
                    <a:pt x="57" y="19"/>
                  </a:lnTo>
                  <a:lnTo>
                    <a:pt x="47" y="28"/>
                  </a:lnTo>
                  <a:lnTo>
                    <a:pt x="57" y="28"/>
                  </a:lnTo>
                  <a:lnTo>
                    <a:pt x="57" y="47"/>
                  </a:lnTo>
                  <a:lnTo>
                    <a:pt x="57" y="66"/>
                  </a:lnTo>
                  <a:lnTo>
                    <a:pt x="57" y="75"/>
                  </a:lnTo>
                  <a:lnTo>
                    <a:pt x="66" y="85"/>
                  </a:lnTo>
                  <a:lnTo>
                    <a:pt x="57" y="85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967" name="Freeform 117"/>
            <p:cNvSpPr>
              <a:spLocks/>
            </p:cNvSpPr>
            <p:nvPr/>
          </p:nvSpPr>
          <p:spPr bwMode="auto">
            <a:xfrm>
              <a:off x="2749" y="2048"/>
              <a:ext cx="47" cy="104"/>
            </a:xfrm>
            <a:custGeom>
              <a:avLst/>
              <a:gdLst>
                <a:gd name="T0" fmla="*/ 19 w 47"/>
                <a:gd name="T1" fmla="*/ 94 h 104"/>
                <a:gd name="T2" fmla="*/ 28 w 47"/>
                <a:gd name="T3" fmla="*/ 94 h 104"/>
                <a:gd name="T4" fmla="*/ 28 w 47"/>
                <a:gd name="T5" fmla="*/ 94 h 104"/>
                <a:gd name="T6" fmla="*/ 28 w 47"/>
                <a:gd name="T7" fmla="*/ 57 h 104"/>
                <a:gd name="T8" fmla="*/ 28 w 47"/>
                <a:gd name="T9" fmla="*/ 57 h 104"/>
                <a:gd name="T10" fmla="*/ 47 w 47"/>
                <a:gd name="T11" fmla="*/ 38 h 104"/>
                <a:gd name="T12" fmla="*/ 47 w 47"/>
                <a:gd name="T13" fmla="*/ 19 h 104"/>
                <a:gd name="T14" fmla="*/ 28 w 47"/>
                <a:gd name="T15" fmla="*/ 0 h 104"/>
                <a:gd name="T16" fmla="*/ 28 w 47"/>
                <a:gd name="T17" fmla="*/ 0 h 104"/>
                <a:gd name="T18" fmla="*/ 19 w 47"/>
                <a:gd name="T19" fmla="*/ 0 h 104"/>
                <a:gd name="T20" fmla="*/ 19 w 47"/>
                <a:gd name="T21" fmla="*/ 0 h 104"/>
                <a:gd name="T22" fmla="*/ 19 w 47"/>
                <a:gd name="T23" fmla="*/ 0 h 104"/>
                <a:gd name="T24" fmla="*/ 19 w 47"/>
                <a:gd name="T25" fmla="*/ 0 h 104"/>
                <a:gd name="T26" fmla="*/ 19 w 47"/>
                <a:gd name="T27" fmla="*/ 9 h 104"/>
                <a:gd name="T28" fmla="*/ 9 w 47"/>
                <a:gd name="T29" fmla="*/ 19 h 104"/>
                <a:gd name="T30" fmla="*/ 0 w 47"/>
                <a:gd name="T31" fmla="*/ 19 h 104"/>
                <a:gd name="T32" fmla="*/ 0 w 47"/>
                <a:gd name="T33" fmla="*/ 38 h 104"/>
                <a:gd name="T34" fmla="*/ 9 w 47"/>
                <a:gd name="T35" fmla="*/ 38 h 104"/>
                <a:gd name="T36" fmla="*/ 9 w 47"/>
                <a:gd name="T37" fmla="*/ 47 h 104"/>
                <a:gd name="T38" fmla="*/ 9 w 47"/>
                <a:gd name="T39" fmla="*/ 57 h 104"/>
                <a:gd name="T40" fmla="*/ 9 w 47"/>
                <a:gd name="T41" fmla="*/ 66 h 104"/>
                <a:gd name="T42" fmla="*/ 9 w 47"/>
                <a:gd name="T43" fmla="*/ 75 h 104"/>
                <a:gd name="T44" fmla="*/ 19 w 47"/>
                <a:gd name="T45" fmla="*/ 94 h 104"/>
                <a:gd name="T46" fmla="*/ 19 w 47"/>
                <a:gd name="T47" fmla="*/ 104 h 104"/>
                <a:gd name="T48" fmla="*/ 19 w 47"/>
                <a:gd name="T49" fmla="*/ 94 h 10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7"/>
                <a:gd name="T76" fmla="*/ 0 h 104"/>
                <a:gd name="T77" fmla="*/ 47 w 47"/>
                <a:gd name="T78" fmla="*/ 104 h 10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7" h="104">
                  <a:moveTo>
                    <a:pt x="19" y="94"/>
                  </a:moveTo>
                  <a:lnTo>
                    <a:pt x="28" y="94"/>
                  </a:lnTo>
                  <a:lnTo>
                    <a:pt x="28" y="57"/>
                  </a:lnTo>
                  <a:lnTo>
                    <a:pt x="47" y="38"/>
                  </a:lnTo>
                  <a:lnTo>
                    <a:pt x="47" y="19"/>
                  </a:lnTo>
                  <a:lnTo>
                    <a:pt x="28" y="0"/>
                  </a:lnTo>
                  <a:lnTo>
                    <a:pt x="19" y="0"/>
                  </a:lnTo>
                  <a:lnTo>
                    <a:pt x="19" y="9"/>
                  </a:lnTo>
                  <a:lnTo>
                    <a:pt x="9" y="19"/>
                  </a:lnTo>
                  <a:lnTo>
                    <a:pt x="0" y="19"/>
                  </a:lnTo>
                  <a:lnTo>
                    <a:pt x="0" y="38"/>
                  </a:lnTo>
                  <a:lnTo>
                    <a:pt x="9" y="38"/>
                  </a:lnTo>
                  <a:lnTo>
                    <a:pt x="9" y="47"/>
                  </a:lnTo>
                  <a:lnTo>
                    <a:pt x="9" y="57"/>
                  </a:lnTo>
                  <a:lnTo>
                    <a:pt x="9" y="66"/>
                  </a:lnTo>
                  <a:lnTo>
                    <a:pt x="9" y="75"/>
                  </a:lnTo>
                  <a:lnTo>
                    <a:pt x="19" y="94"/>
                  </a:lnTo>
                  <a:lnTo>
                    <a:pt x="19" y="104"/>
                  </a:lnTo>
                  <a:lnTo>
                    <a:pt x="19" y="94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968" name="Freeform 118"/>
            <p:cNvSpPr>
              <a:spLocks/>
            </p:cNvSpPr>
            <p:nvPr/>
          </p:nvSpPr>
          <p:spPr bwMode="auto">
            <a:xfrm>
              <a:off x="2777" y="2019"/>
              <a:ext cx="180" cy="161"/>
            </a:xfrm>
            <a:custGeom>
              <a:avLst/>
              <a:gdLst>
                <a:gd name="T0" fmla="*/ 85 w 180"/>
                <a:gd name="T1" fmla="*/ 152 h 161"/>
                <a:gd name="T2" fmla="*/ 57 w 180"/>
                <a:gd name="T3" fmla="*/ 161 h 161"/>
                <a:gd name="T4" fmla="*/ 48 w 180"/>
                <a:gd name="T5" fmla="*/ 161 h 161"/>
                <a:gd name="T6" fmla="*/ 29 w 180"/>
                <a:gd name="T7" fmla="*/ 123 h 161"/>
                <a:gd name="T8" fmla="*/ 10 w 180"/>
                <a:gd name="T9" fmla="*/ 123 h 161"/>
                <a:gd name="T10" fmla="*/ 0 w 180"/>
                <a:gd name="T11" fmla="*/ 123 h 161"/>
                <a:gd name="T12" fmla="*/ 0 w 180"/>
                <a:gd name="T13" fmla="*/ 123 h 161"/>
                <a:gd name="T14" fmla="*/ 0 w 180"/>
                <a:gd name="T15" fmla="*/ 86 h 161"/>
                <a:gd name="T16" fmla="*/ 0 w 180"/>
                <a:gd name="T17" fmla="*/ 86 h 161"/>
                <a:gd name="T18" fmla="*/ 19 w 180"/>
                <a:gd name="T19" fmla="*/ 67 h 161"/>
                <a:gd name="T20" fmla="*/ 19 w 180"/>
                <a:gd name="T21" fmla="*/ 48 h 161"/>
                <a:gd name="T22" fmla="*/ 10 w 180"/>
                <a:gd name="T23" fmla="*/ 38 h 161"/>
                <a:gd name="T24" fmla="*/ 10 w 180"/>
                <a:gd name="T25" fmla="*/ 38 h 161"/>
                <a:gd name="T26" fmla="*/ 19 w 180"/>
                <a:gd name="T27" fmla="*/ 19 h 161"/>
                <a:gd name="T28" fmla="*/ 29 w 180"/>
                <a:gd name="T29" fmla="*/ 0 h 161"/>
                <a:gd name="T30" fmla="*/ 48 w 180"/>
                <a:gd name="T31" fmla="*/ 0 h 161"/>
                <a:gd name="T32" fmla="*/ 66 w 180"/>
                <a:gd name="T33" fmla="*/ 10 h 161"/>
                <a:gd name="T34" fmla="*/ 66 w 180"/>
                <a:gd name="T35" fmla="*/ 10 h 161"/>
                <a:gd name="T36" fmla="*/ 76 w 180"/>
                <a:gd name="T37" fmla="*/ 10 h 161"/>
                <a:gd name="T38" fmla="*/ 85 w 180"/>
                <a:gd name="T39" fmla="*/ 19 h 161"/>
                <a:gd name="T40" fmla="*/ 104 w 180"/>
                <a:gd name="T41" fmla="*/ 19 h 161"/>
                <a:gd name="T42" fmla="*/ 114 w 180"/>
                <a:gd name="T43" fmla="*/ 10 h 161"/>
                <a:gd name="T44" fmla="*/ 133 w 180"/>
                <a:gd name="T45" fmla="*/ 10 h 161"/>
                <a:gd name="T46" fmla="*/ 142 w 180"/>
                <a:gd name="T47" fmla="*/ 10 h 161"/>
                <a:gd name="T48" fmla="*/ 161 w 180"/>
                <a:gd name="T49" fmla="*/ 0 h 161"/>
                <a:gd name="T50" fmla="*/ 161 w 180"/>
                <a:gd name="T51" fmla="*/ 0 h 161"/>
                <a:gd name="T52" fmla="*/ 171 w 180"/>
                <a:gd name="T53" fmla="*/ 0 h 161"/>
                <a:gd name="T54" fmla="*/ 180 w 180"/>
                <a:gd name="T55" fmla="*/ 29 h 161"/>
                <a:gd name="T56" fmla="*/ 180 w 180"/>
                <a:gd name="T57" fmla="*/ 29 h 161"/>
                <a:gd name="T58" fmla="*/ 180 w 180"/>
                <a:gd name="T59" fmla="*/ 38 h 161"/>
                <a:gd name="T60" fmla="*/ 180 w 180"/>
                <a:gd name="T61" fmla="*/ 48 h 161"/>
                <a:gd name="T62" fmla="*/ 171 w 180"/>
                <a:gd name="T63" fmla="*/ 38 h 161"/>
                <a:gd name="T64" fmla="*/ 171 w 180"/>
                <a:gd name="T65" fmla="*/ 38 h 161"/>
                <a:gd name="T66" fmla="*/ 171 w 180"/>
                <a:gd name="T67" fmla="*/ 38 h 161"/>
                <a:gd name="T68" fmla="*/ 171 w 180"/>
                <a:gd name="T69" fmla="*/ 57 h 161"/>
                <a:gd name="T70" fmla="*/ 161 w 180"/>
                <a:gd name="T71" fmla="*/ 76 h 161"/>
                <a:gd name="T72" fmla="*/ 152 w 180"/>
                <a:gd name="T73" fmla="*/ 86 h 161"/>
                <a:gd name="T74" fmla="*/ 152 w 180"/>
                <a:gd name="T75" fmla="*/ 95 h 161"/>
                <a:gd name="T76" fmla="*/ 142 w 180"/>
                <a:gd name="T77" fmla="*/ 95 h 161"/>
                <a:gd name="T78" fmla="*/ 133 w 180"/>
                <a:gd name="T79" fmla="*/ 123 h 161"/>
                <a:gd name="T80" fmla="*/ 123 w 180"/>
                <a:gd name="T81" fmla="*/ 123 h 161"/>
                <a:gd name="T82" fmla="*/ 123 w 180"/>
                <a:gd name="T83" fmla="*/ 114 h 161"/>
                <a:gd name="T84" fmla="*/ 123 w 180"/>
                <a:gd name="T85" fmla="*/ 114 h 161"/>
                <a:gd name="T86" fmla="*/ 114 w 180"/>
                <a:gd name="T87" fmla="*/ 123 h 161"/>
                <a:gd name="T88" fmla="*/ 95 w 180"/>
                <a:gd name="T89" fmla="*/ 142 h 161"/>
                <a:gd name="T90" fmla="*/ 95 w 180"/>
                <a:gd name="T91" fmla="*/ 152 h 161"/>
                <a:gd name="T92" fmla="*/ 95 w 180"/>
                <a:gd name="T93" fmla="*/ 152 h 161"/>
                <a:gd name="T94" fmla="*/ 85 w 180"/>
                <a:gd name="T95" fmla="*/ 152 h 16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80"/>
                <a:gd name="T145" fmla="*/ 0 h 161"/>
                <a:gd name="T146" fmla="*/ 180 w 180"/>
                <a:gd name="T147" fmla="*/ 161 h 161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80" h="161">
                  <a:moveTo>
                    <a:pt x="85" y="152"/>
                  </a:moveTo>
                  <a:lnTo>
                    <a:pt x="57" y="161"/>
                  </a:lnTo>
                  <a:lnTo>
                    <a:pt x="48" y="161"/>
                  </a:lnTo>
                  <a:lnTo>
                    <a:pt x="29" y="123"/>
                  </a:lnTo>
                  <a:lnTo>
                    <a:pt x="10" y="123"/>
                  </a:lnTo>
                  <a:lnTo>
                    <a:pt x="0" y="123"/>
                  </a:lnTo>
                  <a:lnTo>
                    <a:pt x="0" y="86"/>
                  </a:lnTo>
                  <a:lnTo>
                    <a:pt x="19" y="67"/>
                  </a:lnTo>
                  <a:lnTo>
                    <a:pt x="19" y="48"/>
                  </a:lnTo>
                  <a:lnTo>
                    <a:pt x="10" y="38"/>
                  </a:lnTo>
                  <a:lnTo>
                    <a:pt x="19" y="19"/>
                  </a:lnTo>
                  <a:lnTo>
                    <a:pt x="29" y="0"/>
                  </a:lnTo>
                  <a:lnTo>
                    <a:pt x="48" y="0"/>
                  </a:lnTo>
                  <a:lnTo>
                    <a:pt x="66" y="10"/>
                  </a:lnTo>
                  <a:lnTo>
                    <a:pt x="76" y="10"/>
                  </a:lnTo>
                  <a:lnTo>
                    <a:pt x="85" y="19"/>
                  </a:lnTo>
                  <a:lnTo>
                    <a:pt x="104" y="19"/>
                  </a:lnTo>
                  <a:lnTo>
                    <a:pt x="114" y="10"/>
                  </a:lnTo>
                  <a:lnTo>
                    <a:pt x="133" y="10"/>
                  </a:lnTo>
                  <a:lnTo>
                    <a:pt x="142" y="10"/>
                  </a:lnTo>
                  <a:lnTo>
                    <a:pt x="161" y="0"/>
                  </a:lnTo>
                  <a:lnTo>
                    <a:pt x="171" y="0"/>
                  </a:lnTo>
                  <a:lnTo>
                    <a:pt x="180" y="29"/>
                  </a:lnTo>
                  <a:lnTo>
                    <a:pt x="180" y="38"/>
                  </a:lnTo>
                  <a:lnTo>
                    <a:pt x="180" y="48"/>
                  </a:lnTo>
                  <a:lnTo>
                    <a:pt x="171" y="38"/>
                  </a:lnTo>
                  <a:lnTo>
                    <a:pt x="171" y="57"/>
                  </a:lnTo>
                  <a:lnTo>
                    <a:pt x="161" y="76"/>
                  </a:lnTo>
                  <a:lnTo>
                    <a:pt x="152" y="86"/>
                  </a:lnTo>
                  <a:lnTo>
                    <a:pt x="152" y="95"/>
                  </a:lnTo>
                  <a:lnTo>
                    <a:pt x="142" y="95"/>
                  </a:lnTo>
                  <a:lnTo>
                    <a:pt x="133" y="123"/>
                  </a:lnTo>
                  <a:lnTo>
                    <a:pt x="123" y="123"/>
                  </a:lnTo>
                  <a:lnTo>
                    <a:pt x="123" y="114"/>
                  </a:lnTo>
                  <a:lnTo>
                    <a:pt x="114" y="123"/>
                  </a:lnTo>
                  <a:lnTo>
                    <a:pt x="95" y="142"/>
                  </a:lnTo>
                  <a:lnTo>
                    <a:pt x="95" y="152"/>
                  </a:lnTo>
                  <a:lnTo>
                    <a:pt x="85" y="152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969" name="Freeform 119"/>
            <p:cNvSpPr>
              <a:spLocks/>
            </p:cNvSpPr>
            <p:nvPr/>
          </p:nvSpPr>
          <p:spPr bwMode="auto">
            <a:xfrm>
              <a:off x="2872" y="2029"/>
              <a:ext cx="113" cy="199"/>
            </a:xfrm>
            <a:custGeom>
              <a:avLst/>
              <a:gdLst>
                <a:gd name="T0" fmla="*/ 0 w 113"/>
                <a:gd name="T1" fmla="*/ 132 h 199"/>
                <a:gd name="T2" fmla="*/ 19 w 113"/>
                <a:gd name="T3" fmla="*/ 113 h 199"/>
                <a:gd name="T4" fmla="*/ 28 w 113"/>
                <a:gd name="T5" fmla="*/ 104 h 199"/>
                <a:gd name="T6" fmla="*/ 28 w 113"/>
                <a:gd name="T7" fmla="*/ 104 h 199"/>
                <a:gd name="T8" fmla="*/ 28 w 113"/>
                <a:gd name="T9" fmla="*/ 113 h 199"/>
                <a:gd name="T10" fmla="*/ 38 w 113"/>
                <a:gd name="T11" fmla="*/ 113 h 199"/>
                <a:gd name="T12" fmla="*/ 47 w 113"/>
                <a:gd name="T13" fmla="*/ 94 h 199"/>
                <a:gd name="T14" fmla="*/ 57 w 113"/>
                <a:gd name="T15" fmla="*/ 76 h 199"/>
                <a:gd name="T16" fmla="*/ 57 w 113"/>
                <a:gd name="T17" fmla="*/ 76 h 199"/>
                <a:gd name="T18" fmla="*/ 76 w 113"/>
                <a:gd name="T19" fmla="*/ 47 h 199"/>
                <a:gd name="T20" fmla="*/ 76 w 113"/>
                <a:gd name="T21" fmla="*/ 38 h 199"/>
                <a:gd name="T22" fmla="*/ 76 w 113"/>
                <a:gd name="T23" fmla="*/ 28 h 199"/>
                <a:gd name="T24" fmla="*/ 85 w 113"/>
                <a:gd name="T25" fmla="*/ 28 h 199"/>
                <a:gd name="T26" fmla="*/ 85 w 113"/>
                <a:gd name="T27" fmla="*/ 28 h 199"/>
                <a:gd name="T28" fmla="*/ 85 w 113"/>
                <a:gd name="T29" fmla="*/ 19 h 199"/>
                <a:gd name="T30" fmla="*/ 85 w 113"/>
                <a:gd name="T31" fmla="*/ 19 h 199"/>
                <a:gd name="T32" fmla="*/ 76 w 113"/>
                <a:gd name="T33" fmla="*/ 0 h 199"/>
                <a:gd name="T34" fmla="*/ 76 w 113"/>
                <a:gd name="T35" fmla="*/ 0 h 199"/>
                <a:gd name="T36" fmla="*/ 76 w 113"/>
                <a:gd name="T37" fmla="*/ 0 h 199"/>
                <a:gd name="T38" fmla="*/ 85 w 113"/>
                <a:gd name="T39" fmla="*/ 0 h 199"/>
                <a:gd name="T40" fmla="*/ 95 w 113"/>
                <a:gd name="T41" fmla="*/ 19 h 199"/>
                <a:gd name="T42" fmla="*/ 95 w 113"/>
                <a:gd name="T43" fmla="*/ 28 h 199"/>
                <a:gd name="T44" fmla="*/ 95 w 113"/>
                <a:gd name="T45" fmla="*/ 47 h 199"/>
                <a:gd name="T46" fmla="*/ 104 w 113"/>
                <a:gd name="T47" fmla="*/ 57 h 199"/>
                <a:gd name="T48" fmla="*/ 104 w 113"/>
                <a:gd name="T49" fmla="*/ 57 h 199"/>
                <a:gd name="T50" fmla="*/ 85 w 113"/>
                <a:gd name="T51" fmla="*/ 57 h 199"/>
                <a:gd name="T52" fmla="*/ 76 w 113"/>
                <a:gd name="T53" fmla="*/ 57 h 199"/>
                <a:gd name="T54" fmla="*/ 76 w 113"/>
                <a:gd name="T55" fmla="*/ 57 h 199"/>
                <a:gd name="T56" fmla="*/ 76 w 113"/>
                <a:gd name="T57" fmla="*/ 57 h 199"/>
                <a:gd name="T58" fmla="*/ 85 w 113"/>
                <a:gd name="T59" fmla="*/ 66 h 199"/>
                <a:gd name="T60" fmla="*/ 104 w 113"/>
                <a:gd name="T61" fmla="*/ 85 h 199"/>
                <a:gd name="T62" fmla="*/ 104 w 113"/>
                <a:gd name="T63" fmla="*/ 94 h 199"/>
                <a:gd name="T64" fmla="*/ 104 w 113"/>
                <a:gd name="T65" fmla="*/ 94 h 199"/>
                <a:gd name="T66" fmla="*/ 95 w 113"/>
                <a:gd name="T67" fmla="*/ 104 h 199"/>
                <a:gd name="T68" fmla="*/ 85 w 113"/>
                <a:gd name="T69" fmla="*/ 123 h 199"/>
                <a:gd name="T70" fmla="*/ 85 w 113"/>
                <a:gd name="T71" fmla="*/ 142 h 199"/>
                <a:gd name="T72" fmla="*/ 104 w 113"/>
                <a:gd name="T73" fmla="*/ 170 h 199"/>
                <a:gd name="T74" fmla="*/ 113 w 113"/>
                <a:gd name="T75" fmla="*/ 180 h 199"/>
                <a:gd name="T76" fmla="*/ 113 w 113"/>
                <a:gd name="T77" fmla="*/ 180 h 199"/>
                <a:gd name="T78" fmla="*/ 113 w 113"/>
                <a:gd name="T79" fmla="*/ 199 h 199"/>
                <a:gd name="T80" fmla="*/ 113 w 113"/>
                <a:gd name="T81" fmla="*/ 199 h 199"/>
                <a:gd name="T82" fmla="*/ 104 w 113"/>
                <a:gd name="T83" fmla="*/ 199 h 199"/>
                <a:gd name="T84" fmla="*/ 95 w 113"/>
                <a:gd name="T85" fmla="*/ 189 h 199"/>
                <a:gd name="T86" fmla="*/ 85 w 113"/>
                <a:gd name="T87" fmla="*/ 189 h 199"/>
                <a:gd name="T88" fmla="*/ 66 w 113"/>
                <a:gd name="T89" fmla="*/ 189 h 199"/>
                <a:gd name="T90" fmla="*/ 66 w 113"/>
                <a:gd name="T91" fmla="*/ 189 h 199"/>
                <a:gd name="T92" fmla="*/ 38 w 113"/>
                <a:gd name="T93" fmla="*/ 189 h 199"/>
                <a:gd name="T94" fmla="*/ 38 w 113"/>
                <a:gd name="T95" fmla="*/ 189 h 199"/>
                <a:gd name="T96" fmla="*/ 9 w 113"/>
                <a:gd name="T97" fmla="*/ 189 h 199"/>
                <a:gd name="T98" fmla="*/ 19 w 113"/>
                <a:gd name="T99" fmla="*/ 189 h 199"/>
                <a:gd name="T100" fmla="*/ 19 w 113"/>
                <a:gd name="T101" fmla="*/ 189 h 199"/>
                <a:gd name="T102" fmla="*/ 9 w 113"/>
                <a:gd name="T103" fmla="*/ 170 h 199"/>
                <a:gd name="T104" fmla="*/ 9 w 113"/>
                <a:gd name="T105" fmla="*/ 161 h 199"/>
                <a:gd name="T106" fmla="*/ 19 w 113"/>
                <a:gd name="T107" fmla="*/ 161 h 199"/>
                <a:gd name="T108" fmla="*/ 19 w 113"/>
                <a:gd name="T109" fmla="*/ 161 h 199"/>
                <a:gd name="T110" fmla="*/ 9 w 113"/>
                <a:gd name="T111" fmla="*/ 161 h 199"/>
                <a:gd name="T112" fmla="*/ 0 w 113"/>
                <a:gd name="T113" fmla="*/ 151 h 199"/>
                <a:gd name="T114" fmla="*/ 0 w 113"/>
                <a:gd name="T115" fmla="*/ 151 h 199"/>
                <a:gd name="T116" fmla="*/ 0 w 113"/>
                <a:gd name="T117" fmla="*/ 142 h 199"/>
                <a:gd name="T118" fmla="*/ 0 w 113"/>
                <a:gd name="T119" fmla="*/ 132 h 19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13"/>
                <a:gd name="T181" fmla="*/ 0 h 199"/>
                <a:gd name="T182" fmla="*/ 113 w 113"/>
                <a:gd name="T183" fmla="*/ 199 h 19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13" h="199">
                  <a:moveTo>
                    <a:pt x="0" y="132"/>
                  </a:moveTo>
                  <a:lnTo>
                    <a:pt x="19" y="113"/>
                  </a:lnTo>
                  <a:lnTo>
                    <a:pt x="28" y="104"/>
                  </a:lnTo>
                  <a:lnTo>
                    <a:pt x="28" y="113"/>
                  </a:lnTo>
                  <a:lnTo>
                    <a:pt x="38" y="113"/>
                  </a:lnTo>
                  <a:lnTo>
                    <a:pt x="47" y="94"/>
                  </a:lnTo>
                  <a:lnTo>
                    <a:pt x="57" y="76"/>
                  </a:lnTo>
                  <a:lnTo>
                    <a:pt x="76" y="47"/>
                  </a:lnTo>
                  <a:lnTo>
                    <a:pt x="76" y="38"/>
                  </a:lnTo>
                  <a:lnTo>
                    <a:pt x="76" y="28"/>
                  </a:lnTo>
                  <a:lnTo>
                    <a:pt x="85" y="28"/>
                  </a:lnTo>
                  <a:lnTo>
                    <a:pt x="85" y="19"/>
                  </a:lnTo>
                  <a:lnTo>
                    <a:pt x="76" y="0"/>
                  </a:lnTo>
                  <a:lnTo>
                    <a:pt x="85" y="0"/>
                  </a:lnTo>
                  <a:lnTo>
                    <a:pt x="95" y="19"/>
                  </a:lnTo>
                  <a:lnTo>
                    <a:pt x="95" y="28"/>
                  </a:lnTo>
                  <a:lnTo>
                    <a:pt x="95" y="47"/>
                  </a:lnTo>
                  <a:lnTo>
                    <a:pt x="104" y="57"/>
                  </a:lnTo>
                  <a:lnTo>
                    <a:pt x="85" y="57"/>
                  </a:lnTo>
                  <a:lnTo>
                    <a:pt x="76" y="57"/>
                  </a:lnTo>
                  <a:lnTo>
                    <a:pt x="85" y="66"/>
                  </a:lnTo>
                  <a:lnTo>
                    <a:pt x="104" y="85"/>
                  </a:lnTo>
                  <a:lnTo>
                    <a:pt x="104" y="94"/>
                  </a:lnTo>
                  <a:lnTo>
                    <a:pt x="95" y="104"/>
                  </a:lnTo>
                  <a:lnTo>
                    <a:pt x="85" y="123"/>
                  </a:lnTo>
                  <a:lnTo>
                    <a:pt x="85" y="142"/>
                  </a:lnTo>
                  <a:lnTo>
                    <a:pt x="104" y="170"/>
                  </a:lnTo>
                  <a:lnTo>
                    <a:pt x="113" y="180"/>
                  </a:lnTo>
                  <a:lnTo>
                    <a:pt x="113" y="199"/>
                  </a:lnTo>
                  <a:lnTo>
                    <a:pt x="104" y="199"/>
                  </a:lnTo>
                  <a:lnTo>
                    <a:pt x="95" y="189"/>
                  </a:lnTo>
                  <a:lnTo>
                    <a:pt x="85" y="189"/>
                  </a:lnTo>
                  <a:lnTo>
                    <a:pt x="66" y="189"/>
                  </a:lnTo>
                  <a:lnTo>
                    <a:pt x="38" y="189"/>
                  </a:lnTo>
                  <a:lnTo>
                    <a:pt x="9" y="189"/>
                  </a:lnTo>
                  <a:lnTo>
                    <a:pt x="19" y="189"/>
                  </a:lnTo>
                  <a:lnTo>
                    <a:pt x="9" y="170"/>
                  </a:lnTo>
                  <a:lnTo>
                    <a:pt x="9" y="161"/>
                  </a:lnTo>
                  <a:lnTo>
                    <a:pt x="19" y="161"/>
                  </a:lnTo>
                  <a:lnTo>
                    <a:pt x="9" y="161"/>
                  </a:lnTo>
                  <a:lnTo>
                    <a:pt x="0" y="151"/>
                  </a:lnTo>
                  <a:lnTo>
                    <a:pt x="0" y="142"/>
                  </a:lnTo>
                  <a:lnTo>
                    <a:pt x="0" y="132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970" name="Freeform 120"/>
            <p:cNvSpPr>
              <a:spLocks/>
            </p:cNvSpPr>
            <p:nvPr/>
          </p:nvSpPr>
          <p:spPr bwMode="auto">
            <a:xfrm>
              <a:off x="2546" y="2083"/>
              <a:ext cx="38" cy="56"/>
            </a:xfrm>
            <a:custGeom>
              <a:avLst/>
              <a:gdLst>
                <a:gd name="T0" fmla="*/ 0 w 38"/>
                <a:gd name="T1" fmla="*/ 37 h 56"/>
                <a:gd name="T2" fmla="*/ 0 w 38"/>
                <a:gd name="T3" fmla="*/ 28 h 56"/>
                <a:gd name="T4" fmla="*/ 0 w 38"/>
                <a:gd name="T5" fmla="*/ 19 h 56"/>
                <a:gd name="T6" fmla="*/ 0 w 38"/>
                <a:gd name="T7" fmla="*/ 19 h 56"/>
                <a:gd name="T8" fmla="*/ 9 w 38"/>
                <a:gd name="T9" fmla="*/ 0 h 56"/>
                <a:gd name="T10" fmla="*/ 28 w 38"/>
                <a:gd name="T11" fmla="*/ 0 h 56"/>
                <a:gd name="T12" fmla="*/ 28 w 38"/>
                <a:gd name="T13" fmla="*/ 28 h 56"/>
                <a:gd name="T14" fmla="*/ 38 w 38"/>
                <a:gd name="T15" fmla="*/ 28 h 56"/>
                <a:gd name="T16" fmla="*/ 28 w 38"/>
                <a:gd name="T17" fmla="*/ 28 h 56"/>
                <a:gd name="T18" fmla="*/ 28 w 38"/>
                <a:gd name="T19" fmla="*/ 47 h 56"/>
                <a:gd name="T20" fmla="*/ 19 w 38"/>
                <a:gd name="T21" fmla="*/ 56 h 56"/>
                <a:gd name="T22" fmla="*/ 19 w 38"/>
                <a:gd name="T23" fmla="*/ 56 h 56"/>
                <a:gd name="T24" fmla="*/ 0 w 38"/>
                <a:gd name="T25" fmla="*/ 37 h 5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"/>
                <a:gd name="T40" fmla="*/ 0 h 56"/>
                <a:gd name="T41" fmla="*/ 38 w 38"/>
                <a:gd name="T42" fmla="*/ 56 h 5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" h="56">
                  <a:moveTo>
                    <a:pt x="0" y="37"/>
                  </a:moveTo>
                  <a:lnTo>
                    <a:pt x="0" y="28"/>
                  </a:lnTo>
                  <a:lnTo>
                    <a:pt x="0" y="19"/>
                  </a:lnTo>
                  <a:lnTo>
                    <a:pt x="9" y="0"/>
                  </a:lnTo>
                  <a:lnTo>
                    <a:pt x="28" y="0"/>
                  </a:lnTo>
                  <a:lnTo>
                    <a:pt x="28" y="28"/>
                  </a:lnTo>
                  <a:lnTo>
                    <a:pt x="38" y="28"/>
                  </a:lnTo>
                  <a:lnTo>
                    <a:pt x="28" y="28"/>
                  </a:lnTo>
                  <a:lnTo>
                    <a:pt x="28" y="47"/>
                  </a:lnTo>
                  <a:lnTo>
                    <a:pt x="19" y="56"/>
                  </a:lnTo>
                  <a:lnTo>
                    <a:pt x="0" y="37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971" name="Freeform 121"/>
            <p:cNvSpPr>
              <a:spLocks/>
            </p:cNvSpPr>
            <p:nvPr/>
          </p:nvSpPr>
          <p:spPr bwMode="auto">
            <a:xfrm>
              <a:off x="2700" y="967"/>
              <a:ext cx="313" cy="237"/>
            </a:xfrm>
            <a:custGeom>
              <a:avLst/>
              <a:gdLst>
                <a:gd name="T0" fmla="*/ 66 w 313"/>
                <a:gd name="T1" fmla="*/ 180 h 237"/>
                <a:gd name="T2" fmla="*/ 57 w 313"/>
                <a:gd name="T3" fmla="*/ 180 h 237"/>
                <a:gd name="T4" fmla="*/ 10 w 313"/>
                <a:gd name="T5" fmla="*/ 190 h 237"/>
                <a:gd name="T6" fmla="*/ 0 w 313"/>
                <a:gd name="T7" fmla="*/ 171 h 237"/>
                <a:gd name="T8" fmla="*/ 0 w 313"/>
                <a:gd name="T9" fmla="*/ 133 h 237"/>
                <a:gd name="T10" fmla="*/ 29 w 313"/>
                <a:gd name="T11" fmla="*/ 123 h 237"/>
                <a:gd name="T12" fmla="*/ 47 w 313"/>
                <a:gd name="T13" fmla="*/ 114 h 237"/>
                <a:gd name="T14" fmla="*/ 57 w 313"/>
                <a:gd name="T15" fmla="*/ 104 h 237"/>
                <a:gd name="T16" fmla="*/ 66 w 313"/>
                <a:gd name="T17" fmla="*/ 104 h 237"/>
                <a:gd name="T18" fmla="*/ 57 w 313"/>
                <a:gd name="T19" fmla="*/ 95 h 237"/>
                <a:gd name="T20" fmla="*/ 85 w 313"/>
                <a:gd name="T21" fmla="*/ 67 h 237"/>
                <a:gd name="T22" fmla="*/ 104 w 313"/>
                <a:gd name="T23" fmla="*/ 48 h 237"/>
                <a:gd name="T24" fmla="*/ 114 w 313"/>
                <a:gd name="T25" fmla="*/ 38 h 237"/>
                <a:gd name="T26" fmla="*/ 104 w 313"/>
                <a:gd name="T27" fmla="*/ 38 h 237"/>
                <a:gd name="T28" fmla="*/ 104 w 313"/>
                <a:gd name="T29" fmla="*/ 38 h 237"/>
                <a:gd name="T30" fmla="*/ 114 w 313"/>
                <a:gd name="T31" fmla="*/ 29 h 237"/>
                <a:gd name="T32" fmla="*/ 133 w 313"/>
                <a:gd name="T33" fmla="*/ 29 h 237"/>
                <a:gd name="T34" fmla="*/ 133 w 313"/>
                <a:gd name="T35" fmla="*/ 19 h 237"/>
                <a:gd name="T36" fmla="*/ 161 w 313"/>
                <a:gd name="T37" fmla="*/ 19 h 237"/>
                <a:gd name="T38" fmla="*/ 199 w 313"/>
                <a:gd name="T39" fmla="*/ 0 h 237"/>
                <a:gd name="T40" fmla="*/ 227 w 313"/>
                <a:gd name="T41" fmla="*/ 10 h 237"/>
                <a:gd name="T42" fmla="*/ 256 w 313"/>
                <a:gd name="T43" fmla="*/ 0 h 237"/>
                <a:gd name="T44" fmla="*/ 275 w 313"/>
                <a:gd name="T45" fmla="*/ 10 h 237"/>
                <a:gd name="T46" fmla="*/ 265 w 313"/>
                <a:gd name="T47" fmla="*/ 10 h 237"/>
                <a:gd name="T48" fmla="*/ 284 w 313"/>
                <a:gd name="T49" fmla="*/ 10 h 237"/>
                <a:gd name="T50" fmla="*/ 284 w 313"/>
                <a:gd name="T51" fmla="*/ 19 h 237"/>
                <a:gd name="T52" fmla="*/ 256 w 313"/>
                <a:gd name="T53" fmla="*/ 38 h 237"/>
                <a:gd name="T54" fmla="*/ 275 w 313"/>
                <a:gd name="T55" fmla="*/ 67 h 237"/>
                <a:gd name="T56" fmla="*/ 284 w 313"/>
                <a:gd name="T57" fmla="*/ 76 h 237"/>
                <a:gd name="T58" fmla="*/ 294 w 313"/>
                <a:gd name="T59" fmla="*/ 95 h 237"/>
                <a:gd name="T60" fmla="*/ 294 w 313"/>
                <a:gd name="T61" fmla="*/ 114 h 237"/>
                <a:gd name="T62" fmla="*/ 313 w 313"/>
                <a:gd name="T63" fmla="*/ 123 h 237"/>
                <a:gd name="T64" fmla="*/ 303 w 313"/>
                <a:gd name="T65" fmla="*/ 133 h 237"/>
                <a:gd name="T66" fmla="*/ 256 w 313"/>
                <a:gd name="T67" fmla="*/ 161 h 237"/>
                <a:gd name="T68" fmla="*/ 237 w 313"/>
                <a:gd name="T69" fmla="*/ 161 h 237"/>
                <a:gd name="T70" fmla="*/ 208 w 313"/>
                <a:gd name="T71" fmla="*/ 161 h 237"/>
                <a:gd name="T72" fmla="*/ 189 w 313"/>
                <a:gd name="T73" fmla="*/ 114 h 237"/>
                <a:gd name="T74" fmla="*/ 237 w 313"/>
                <a:gd name="T75" fmla="*/ 85 h 237"/>
                <a:gd name="T76" fmla="*/ 208 w 313"/>
                <a:gd name="T77" fmla="*/ 85 h 237"/>
                <a:gd name="T78" fmla="*/ 189 w 313"/>
                <a:gd name="T79" fmla="*/ 95 h 237"/>
                <a:gd name="T80" fmla="*/ 142 w 313"/>
                <a:gd name="T81" fmla="*/ 123 h 237"/>
                <a:gd name="T82" fmla="*/ 171 w 313"/>
                <a:gd name="T83" fmla="*/ 171 h 237"/>
                <a:gd name="T84" fmla="*/ 152 w 313"/>
                <a:gd name="T85" fmla="*/ 171 h 237"/>
                <a:gd name="T86" fmla="*/ 171 w 313"/>
                <a:gd name="T87" fmla="*/ 180 h 237"/>
                <a:gd name="T88" fmla="*/ 152 w 313"/>
                <a:gd name="T89" fmla="*/ 190 h 237"/>
                <a:gd name="T90" fmla="*/ 152 w 313"/>
                <a:gd name="T91" fmla="*/ 218 h 237"/>
                <a:gd name="T92" fmla="*/ 142 w 313"/>
                <a:gd name="T93" fmla="*/ 227 h 237"/>
                <a:gd name="T94" fmla="*/ 123 w 313"/>
                <a:gd name="T95" fmla="*/ 227 h 237"/>
                <a:gd name="T96" fmla="*/ 114 w 313"/>
                <a:gd name="T97" fmla="*/ 237 h 237"/>
                <a:gd name="T98" fmla="*/ 104 w 313"/>
                <a:gd name="T99" fmla="*/ 218 h 237"/>
                <a:gd name="T100" fmla="*/ 66 w 313"/>
                <a:gd name="T101" fmla="*/ 190 h 23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13"/>
                <a:gd name="T154" fmla="*/ 0 h 237"/>
                <a:gd name="T155" fmla="*/ 313 w 313"/>
                <a:gd name="T156" fmla="*/ 237 h 23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13" h="237">
                  <a:moveTo>
                    <a:pt x="66" y="190"/>
                  </a:moveTo>
                  <a:lnTo>
                    <a:pt x="66" y="180"/>
                  </a:lnTo>
                  <a:lnTo>
                    <a:pt x="57" y="180"/>
                  </a:lnTo>
                  <a:lnTo>
                    <a:pt x="47" y="190"/>
                  </a:lnTo>
                  <a:lnTo>
                    <a:pt x="29" y="199"/>
                  </a:lnTo>
                  <a:lnTo>
                    <a:pt x="10" y="190"/>
                  </a:lnTo>
                  <a:lnTo>
                    <a:pt x="10" y="180"/>
                  </a:lnTo>
                  <a:lnTo>
                    <a:pt x="0" y="180"/>
                  </a:lnTo>
                  <a:lnTo>
                    <a:pt x="0" y="171"/>
                  </a:lnTo>
                  <a:lnTo>
                    <a:pt x="10" y="161"/>
                  </a:lnTo>
                  <a:lnTo>
                    <a:pt x="0" y="152"/>
                  </a:lnTo>
                  <a:lnTo>
                    <a:pt x="0" y="133"/>
                  </a:lnTo>
                  <a:lnTo>
                    <a:pt x="19" y="133"/>
                  </a:lnTo>
                  <a:lnTo>
                    <a:pt x="29" y="123"/>
                  </a:lnTo>
                  <a:lnTo>
                    <a:pt x="47" y="114"/>
                  </a:lnTo>
                  <a:lnTo>
                    <a:pt x="57" y="104"/>
                  </a:lnTo>
                  <a:lnTo>
                    <a:pt x="66" y="114"/>
                  </a:lnTo>
                  <a:lnTo>
                    <a:pt x="66" y="104"/>
                  </a:lnTo>
                  <a:lnTo>
                    <a:pt x="57" y="104"/>
                  </a:lnTo>
                  <a:lnTo>
                    <a:pt x="57" y="95"/>
                  </a:lnTo>
                  <a:lnTo>
                    <a:pt x="76" y="95"/>
                  </a:lnTo>
                  <a:lnTo>
                    <a:pt x="85" y="85"/>
                  </a:lnTo>
                  <a:lnTo>
                    <a:pt x="85" y="67"/>
                  </a:lnTo>
                  <a:lnTo>
                    <a:pt x="95" y="57"/>
                  </a:lnTo>
                  <a:lnTo>
                    <a:pt x="104" y="57"/>
                  </a:lnTo>
                  <a:lnTo>
                    <a:pt x="104" y="48"/>
                  </a:lnTo>
                  <a:lnTo>
                    <a:pt x="114" y="48"/>
                  </a:lnTo>
                  <a:lnTo>
                    <a:pt x="114" y="38"/>
                  </a:lnTo>
                  <a:lnTo>
                    <a:pt x="104" y="38"/>
                  </a:lnTo>
                  <a:lnTo>
                    <a:pt x="95" y="38"/>
                  </a:lnTo>
                  <a:lnTo>
                    <a:pt x="104" y="38"/>
                  </a:lnTo>
                  <a:lnTo>
                    <a:pt x="114" y="29"/>
                  </a:lnTo>
                  <a:lnTo>
                    <a:pt x="133" y="29"/>
                  </a:lnTo>
                  <a:lnTo>
                    <a:pt x="133" y="19"/>
                  </a:lnTo>
                  <a:lnTo>
                    <a:pt x="142" y="29"/>
                  </a:lnTo>
                  <a:lnTo>
                    <a:pt x="161" y="10"/>
                  </a:lnTo>
                  <a:lnTo>
                    <a:pt x="161" y="19"/>
                  </a:lnTo>
                  <a:lnTo>
                    <a:pt x="171" y="19"/>
                  </a:lnTo>
                  <a:lnTo>
                    <a:pt x="180" y="10"/>
                  </a:lnTo>
                  <a:lnTo>
                    <a:pt x="199" y="0"/>
                  </a:lnTo>
                  <a:lnTo>
                    <a:pt x="208" y="0"/>
                  </a:lnTo>
                  <a:lnTo>
                    <a:pt x="227" y="0"/>
                  </a:lnTo>
                  <a:lnTo>
                    <a:pt x="227" y="10"/>
                  </a:lnTo>
                  <a:lnTo>
                    <a:pt x="237" y="0"/>
                  </a:lnTo>
                  <a:lnTo>
                    <a:pt x="256" y="0"/>
                  </a:lnTo>
                  <a:lnTo>
                    <a:pt x="275" y="0"/>
                  </a:lnTo>
                  <a:lnTo>
                    <a:pt x="275" y="10"/>
                  </a:lnTo>
                  <a:lnTo>
                    <a:pt x="265" y="10"/>
                  </a:lnTo>
                  <a:lnTo>
                    <a:pt x="275" y="19"/>
                  </a:lnTo>
                  <a:lnTo>
                    <a:pt x="284" y="10"/>
                  </a:lnTo>
                  <a:lnTo>
                    <a:pt x="284" y="19"/>
                  </a:lnTo>
                  <a:lnTo>
                    <a:pt x="275" y="29"/>
                  </a:lnTo>
                  <a:lnTo>
                    <a:pt x="256" y="29"/>
                  </a:lnTo>
                  <a:lnTo>
                    <a:pt x="256" y="38"/>
                  </a:lnTo>
                  <a:lnTo>
                    <a:pt x="275" y="48"/>
                  </a:lnTo>
                  <a:lnTo>
                    <a:pt x="275" y="57"/>
                  </a:lnTo>
                  <a:lnTo>
                    <a:pt x="275" y="67"/>
                  </a:lnTo>
                  <a:lnTo>
                    <a:pt x="284" y="76"/>
                  </a:lnTo>
                  <a:lnTo>
                    <a:pt x="284" y="95"/>
                  </a:lnTo>
                  <a:lnTo>
                    <a:pt x="294" y="95"/>
                  </a:lnTo>
                  <a:lnTo>
                    <a:pt x="294" y="104"/>
                  </a:lnTo>
                  <a:lnTo>
                    <a:pt x="294" y="114"/>
                  </a:lnTo>
                  <a:lnTo>
                    <a:pt x="303" y="114"/>
                  </a:lnTo>
                  <a:lnTo>
                    <a:pt x="313" y="123"/>
                  </a:lnTo>
                  <a:lnTo>
                    <a:pt x="313" y="133"/>
                  </a:lnTo>
                  <a:lnTo>
                    <a:pt x="303" y="133"/>
                  </a:lnTo>
                  <a:lnTo>
                    <a:pt x="275" y="161"/>
                  </a:lnTo>
                  <a:lnTo>
                    <a:pt x="256" y="161"/>
                  </a:lnTo>
                  <a:lnTo>
                    <a:pt x="246" y="161"/>
                  </a:lnTo>
                  <a:lnTo>
                    <a:pt x="237" y="161"/>
                  </a:lnTo>
                  <a:lnTo>
                    <a:pt x="227" y="171"/>
                  </a:lnTo>
                  <a:lnTo>
                    <a:pt x="218" y="171"/>
                  </a:lnTo>
                  <a:lnTo>
                    <a:pt x="208" y="161"/>
                  </a:lnTo>
                  <a:lnTo>
                    <a:pt x="199" y="161"/>
                  </a:lnTo>
                  <a:lnTo>
                    <a:pt x="189" y="123"/>
                  </a:lnTo>
                  <a:lnTo>
                    <a:pt x="189" y="114"/>
                  </a:lnTo>
                  <a:lnTo>
                    <a:pt x="237" y="95"/>
                  </a:lnTo>
                  <a:lnTo>
                    <a:pt x="237" y="85"/>
                  </a:lnTo>
                  <a:lnTo>
                    <a:pt x="227" y="76"/>
                  </a:lnTo>
                  <a:lnTo>
                    <a:pt x="208" y="85"/>
                  </a:lnTo>
                  <a:lnTo>
                    <a:pt x="189" y="85"/>
                  </a:lnTo>
                  <a:lnTo>
                    <a:pt x="189" y="95"/>
                  </a:lnTo>
                  <a:lnTo>
                    <a:pt x="189" y="104"/>
                  </a:lnTo>
                  <a:lnTo>
                    <a:pt x="142" y="123"/>
                  </a:lnTo>
                  <a:lnTo>
                    <a:pt x="142" y="152"/>
                  </a:lnTo>
                  <a:lnTo>
                    <a:pt x="161" y="161"/>
                  </a:lnTo>
                  <a:lnTo>
                    <a:pt x="171" y="171"/>
                  </a:lnTo>
                  <a:lnTo>
                    <a:pt x="152" y="171"/>
                  </a:lnTo>
                  <a:lnTo>
                    <a:pt x="152" y="180"/>
                  </a:lnTo>
                  <a:lnTo>
                    <a:pt x="171" y="180"/>
                  </a:lnTo>
                  <a:lnTo>
                    <a:pt x="161" y="180"/>
                  </a:lnTo>
                  <a:lnTo>
                    <a:pt x="152" y="190"/>
                  </a:lnTo>
                  <a:lnTo>
                    <a:pt x="152" y="209"/>
                  </a:lnTo>
                  <a:lnTo>
                    <a:pt x="152" y="218"/>
                  </a:lnTo>
                  <a:lnTo>
                    <a:pt x="152" y="227"/>
                  </a:lnTo>
                  <a:lnTo>
                    <a:pt x="142" y="227"/>
                  </a:lnTo>
                  <a:lnTo>
                    <a:pt x="123" y="227"/>
                  </a:lnTo>
                  <a:lnTo>
                    <a:pt x="123" y="237"/>
                  </a:lnTo>
                  <a:lnTo>
                    <a:pt x="114" y="237"/>
                  </a:lnTo>
                  <a:lnTo>
                    <a:pt x="104" y="237"/>
                  </a:lnTo>
                  <a:lnTo>
                    <a:pt x="104" y="227"/>
                  </a:lnTo>
                  <a:lnTo>
                    <a:pt x="104" y="218"/>
                  </a:lnTo>
                  <a:lnTo>
                    <a:pt x="95" y="209"/>
                  </a:lnTo>
                  <a:lnTo>
                    <a:pt x="76" y="190"/>
                  </a:lnTo>
                  <a:lnTo>
                    <a:pt x="66" y="19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972" name="Freeform 122"/>
            <p:cNvSpPr>
              <a:spLocks/>
            </p:cNvSpPr>
            <p:nvPr/>
          </p:nvSpPr>
          <p:spPr bwMode="auto">
            <a:xfrm>
              <a:off x="3192" y="882"/>
              <a:ext cx="133" cy="85"/>
            </a:xfrm>
            <a:custGeom>
              <a:avLst/>
              <a:gdLst>
                <a:gd name="T0" fmla="*/ 29 w 133"/>
                <a:gd name="T1" fmla="*/ 85 h 85"/>
                <a:gd name="T2" fmla="*/ 29 w 133"/>
                <a:gd name="T3" fmla="*/ 76 h 85"/>
                <a:gd name="T4" fmla="*/ 19 w 133"/>
                <a:gd name="T5" fmla="*/ 76 h 85"/>
                <a:gd name="T6" fmla="*/ 19 w 133"/>
                <a:gd name="T7" fmla="*/ 76 h 85"/>
                <a:gd name="T8" fmla="*/ 10 w 133"/>
                <a:gd name="T9" fmla="*/ 76 h 85"/>
                <a:gd name="T10" fmla="*/ 0 w 133"/>
                <a:gd name="T11" fmla="*/ 66 h 85"/>
                <a:gd name="T12" fmla="*/ 0 w 133"/>
                <a:gd name="T13" fmla="*/ 66 h 85"/>
                <a:gd name="T14" fmla="*/ 10 w 133"/>
                <a:gd name="T15" fmla="*/ 47 h 85"/>
                <a:gd name="T16" fmla="*/ 19 w 133"/>
                <a:gd name="T17" fmla="*/ 47 h 85"/>
                <a:gd name="T18" fmla="*/ 19 w 133"/>
                <a:gd name="T19" fmla="*/ 47 h 85"/>
                <a:gd name="T20" fmla="*/ 19 w 133"/>
                <a:gd name="T21" fmla="*/ 28 h 85"/>
                <a:gd name="T22" fmla="*/ 48 w 133"/>
                <a:gd name="T23" fmla="*/ 19 h 85"/>
                <a:gd name="T24" fmla="*/ 67 w 133"/>
                <a:gd name="T25" fmla="*/ 10 h 85"/>
                <a:gd name="T26" fmla="*/ 67 w 133"/>
                <a:gd name="T27" fmla="*/ 10 h 85"/>
                <a:gd name="T28" fmla="*/ 95 w 133"/>
                <a:gd name="T29" fmla="*/ 10 h 85"/>
                <a:gd name="T30" fmla="*/ 95 w 133"/>
                <a:gd name="T31" fmla="*/ 10 h 85"/>
                <a:gd name="T32" fmla="*/ 105 w 133"/>
                <a:gd name="T33" fmla="*/ 0 h 85"/>
                <a:gd name="T34" fmla="*/ 123 w 133"/>
                <a:gd name="T35" fmla="*/ 0 h 85"/>
                <a:gd name="T36" fmla="*/ 133 w 133"/>
                <a:gd name="T37" fmla="*/ 0 h 85"/>
                <a:gd name="T38" fmla="*/ 133 w 133"/>
                <a:gd name="T39" fmla="*/ 0 h 85"/>
                <a:gd name="T40" fmla="*/ 133 w 133"/>
                <a:gd name="T41" fmla="*/ 0 h 85"/>
                <a:gd name="T42" fmla="*/ 133 w 133"/>
                <a:gd name="T43" fmla="*/ 10 h 85"/>
                <a:gd name="T44" fmla="*/ 76 w 133"/>
                <a:gd name="T45" fmla="*/ 28 h 85"/>
                <a:gd name="T46" fmla="*/ 57 w 133"/>
                <a:gd name="T47" fmla="*/ 28 h 85"/>
                <a:gd name="T48" fmla="*/ 38 w 133"/>
                <a:gd name="T49" fmla="*/ 47 h 85"/>
                <a:gd name="T50" fmla="*/ 38 w 133"/>
                <a:gd name="T51" fmla="*/ 76 h 85"/>
                <a:gd name="T52" fmla="*/ 57 w 133"/>
                <a:gd name="T53" fmla="*/ 85 h 85"/>
                <a:gd name="T54" fmla="*/ 76 w 133"/>
                <a:gd name="T55" fmla="*/ 85 h 85"/>
                <a:gd name="T56" fmla="*/ 76 w 133"/>
                <a:gd name="T57" fmla="*/ 85 h 85"/>
                <a:gd name="T58" fmla="*/ 67 w 133"/>
                <a:gd name="T59" fmla="*/ 85 h 85"/>
                <a:gd name="T60" fmla="*/ 57 w 133"/>
                <a:gd name="T61" fmla="*/ 85 h 85"/>
                <a:gd name="T62" fmla="*/ 38 w 133"/>
                <a:gd name="T63" fmla="*/ 85 h 85"/>
                <a:gd name="T64" fmla="*/ 29 w 133"/>
                <a:gd name="T65" fmla="*/ 85 h 8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3"/>
                <a:gd name="T100" fmla="*/ 0 h 85"/>
                <a:gd name="T101" fmla="*/ 133 w 133"/>
                <a:gd name="T102" fmla="*/ 85 h 8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3" h="85">
                  <a:moveTo>
                    <a:pt x="29" y="85"/>
                  </a:moveTo>
                  <a:lnTo>
                    <a:pt x="29" y="76"/>
                  </a:lnTo>
                  <a:lnTo>
                    <a:pt x="19" y="76"/>
                  </a:lnTo>
                  <a:lnTo>
                    <a:pt x="10" y="76"/>
                  </a:lnTo>
                  <a:lnTo>
                    <a:pt x="0" y="66"/>
                  </a:lnTo>
                  <a:lnTo>
                    <a:pt x="10" y="47"/>
                  </a:lnTo>
                  <a:lnTo>
                    <a:pt x="19" y="47"/>
                  </a:lnTo>
                  <a:lnTo>
                    <a:pt x="19" y="28"/>
                  </a:lnTo>
                  <a:lnTo>
                    <a:pt x="48" y="19"/>
                  </a:lnTo>
                  <a:lnTo>
                    <a:pt x="67" y="10"/>
                  </a:lnTo>
                  <a:lnTo>
                    <a:pt x="95" y="10"/>
                  </a:lnTo>
                  <a:lnTo>
                    <a:pt x="105" y="0"/>
                  </a:lnTo>
                  <a:lnTo>
                    <a:pt x="123" y="0"/>
                  </a:lnTo>
                  <a:lnTo>
                    <a:pt x="133" y="0"/>
                  </a:lnTo>
                  <a:lnTo>
                    <a:pt x="133" y="10"/>
                  </a:lnTo>
                  <a:lnTo>
                    <a:pt x="76" y="28"/>
                  </a:lnTo>
                  <a:lnTo>
                    <a:pt x="57" y="28"/>
                  </a:lnTo>
                  <a:lnTo>
                    <a:pt x="38" y="47"/>
                  </a:lnTo>
                  <a:lnTo>
                    <a:pt x="38" y="76"/>
                  </a:lnTo>
                  <a:lnTo>
                    <a:pt x="57" y="85"/>
                  </a:lnTo>
                  <a:lnTo>
                    <a:pt x="76" y="85"/>
                  </a:lnTo>
                  <a:lnTo>
                    <a:pt x="67" y="85"/>
                  </a:lnTo>
                  <a:lnTo>
                    <a:pt x="57" y="85"/>
                  </a:lnTo>
                  <a:lnTo>
                    <a:pt x="38" y="85"/>
                  </a:lnTo>
                  <a:lnTo>
                    <a:pt x="29" y="85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973" name="Freeform 123"/>
            <p:cNvSpPr>
              <a:spLocks/>
            </p:cNvSpPr>
            <p:nvPr/>
          </p:nvSpPr>
          <p:spPr bwMode="auto">
            <a:xfrm>
              <a:off x="2747" y="844"/>
              <a:ext cx="133" cy="48"/>
            </a:xfrm>
            <a:custGeom>
              <a:avLst/>
              <a:gdLst>
                <a:gd name="T0" fmla="*/ 0 w 133"/>
                <a:gd name="T1" fmla="*/ 19 h 48"/>
                <a:gd name="T2" fmla="*/ 0 w 133"/>
                <a:gd name="T3" fmla="*/ 0 h 48"/>
                <a:gd name="T4" fmla="*/ 29 w 133"/>
                <a:gd name="T5" fmla="*/ 0 h 48"/>
                <a:gd name="T6" fmla="*/ 48 w 133"/>
                <a:gd name="T7" fmla="*/ 10 h 48"/>
                <a:gd name="T8" fmla="*/ 48 w 133"/>
                <a:gd name="T9" fmla="*/ 10 h 48"/>
                <a:gd name="T10" fmla="*/ 48 w 133"/>
                <a:gd name="T11" fmla="*/ 10 h 48"/>
                <a:gd name="T12" fmla="*/ 48 w 133"/>
                <a:gd name="T13" fmla="*/ 10 h 48"/>
                <a:gd name="T14" fmla="*/ 48 w 133"/>
                <a:gd name="T15" fmla="*/ 0 h 48"/>
                <a:gd name="T16" fmla="*/ 57 w 133"/>
                <a:gd name="T17" fmla="*/ 0 h 48"/>
                <a:gd name="T18" fmla="*/ 57 w 133"/>
                <a:gd name="T19" fmla="*/ 0 h 48"/>
                <a:gd name="T20" fmla="*/ 67 w 133"/>
                <a:gd name="T21" fmla="*/ 10 h 48"/>
                <a:gd name="T22" fmla="*/ 67 w 133"/>
                <a:gd name="T23" fmla="*/ 10 h 48"/>
                <a:gd name="T24" fmla="*/ 67 w 133"/>
                <a:gd name="T25" fmla="*/ 10 h 48"/>
                <a:gd name="T26" fmla="*/ 76 w 133"/>
                <a:gd name="T27" fmla="*/ 10 h 48"/>
                <a:gd name="T28" fmla="*/ 86 w 133"/>
                <a:gd name="T29" fmla="*/ 10 h 48"/>
                <a:gd name="T30" fmla="*/ 86 w 133"/>
                <a:gd name="T31" fmla="*/ 10 h 48"/>
                <a:gd name="T32" fmla="*/ 95 w 133"/>
                <a:gd name="T33" fmla="*/ 10 h 48"/>
                <a:gd name="T34" fmla="*/ 133 w 133"/>
                <a:gd name="T35" fmla="*/ 29 h 48"/>
                <a:gd name="T36" fmla="*/ 133 w 133"/>
                <a:gd name="T37" fmla="*/ 29 h 48"/>
                <a:gd name="T38" fmla="*/ 133 w 133"/>
                <a:gd name="T39" fmla="*/ 29 h 48"/>
                <a:gd name="T40" fmla="*/ 124 w 133"/>
                <a:gd name="T41" fmla="*/ 38 h 48"/>
                <a:gd name="T42" fmla="*/ 105 w 133"/>
                <a:gd name="T43" fmla="*/ 38 h 48"/>
                <a:gd name="T44" fmla="*/ 86 w 133"/>
                <a:gd name="T45" fmla="*/ 19 h 48"/>
                <a:gd name="T46" fmla="*/ 76 w 133"/>
                <a:gd name="T47" fmla="*/ 19 h 48"/>
                <a:gd name="T48" fmla="*/ 76 w 133"/>
                <a:gd name="T49" fmla="*/ 29 h 48"/>
                <a:gd name="T50" fmla="*/ 67 w 133"/>
                <a:gd name="T51" fmla="*/ 38 h 48"/>
                <a:gd name="T52" fmla="*/ 57 w 133"/>
                <a:gd name="T53" fmla="*/ 48 h 48"/>
                <a:gd name="T54" fmla="*/ 57 w 133"/>
                <a:gd name="T55" fmla="*/ 48 h 48"/>
                <a:gd name="T56" fmla="*/ 48 w 133"/>
                <a:gd name="T57" fmla="*/ 48 h 48"/>
                <a:gd name="T58" fmla="*/ 19 w 133"/>
                <a:gd name="T59" fmla="*/ 19 h 48"/>
                <a:gd name="T60" fmla="*/ 0 w 133"/>
                <a:gd name="T61" fmla="*/ 19 h 4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3"/>
                <a:gd name="T94" fmla="*/ 0 h 48"/>
                <a:gd name="T95" fmla="*/ 133 w 133"/>
                <a:gd name="T96" fmla="*/ 48 h 48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3" h="48">
                  <a:moveTo>
                    <a:pt x="0" y="19"/>
                  </a:moveTo>
                  <a:lnTo>
                    <a:pt x="0" y="0"/>
                  </a:lnTo>
                  <a:lnTo>
                    <a:pt x="29" y="0"/>
                  </a:lnTo>
                  <a:lnTo>
                    <a:pt x="48" y="10"/>
                  </a:lnTo>
                  <a:lnTo>
                    <a:pt x="48" y="0"/>
                  </a:lnTo>
                  <a:lnTo>
                    <a:pt x="57" y="0"/>
                  </a:lnTo>
                  <a:lnTo>
                    <a:pt x="67" y="10"/>
                  </a:lnTo>
                  <a:lnTo>
                    <a:pt x="76" y="10"/>
                  </a:lnTo>
                  <a:lnTo>
                    <a:pt x="86" y="10"/>
                  </a:lnTo>
                  <a:lnTo>
                    <a:pt x="95" y="10"/>
                  </a:lnTo>
                  <a:lnTo>
                    <a:pt x="133" y="29"/>
                  </a:lnTo>
                  <a:lnTo>
                    <a:pt x="124" y="38"/>
                  </a:lnTo>
                  <a:lnTo>
                    <a:pt x="105" y="38"/>
                  </a:lnTo>
                  <a:lnTo>
                    <a:pt x="86" y="19"/>
                  </a:lnTo>
                  <a:lnTo>
                    <a:pt x="76" y="19"/>
                  </a:lnTo>
                  <a:lnTo>
                    <a:pt x="76" y="29"/>
                  </a:lnTo>
                  <a:lnTo>
                    <a:pt x="67" y="38"/>
                  </a:lnTo>
                  <a:lnTo>
                    <a:pt x="57" y="48"/>
                  </a:lnTo>
                  <a:lnTo>
                    <a:pt x="48" y="48"/>
                  </a:lnTo>
                  <a:lnTo>
                    <a:pt x="19" y="19"/>
                  </a:lnTo>
                  <a:lnTo>
                    <a:pt x="0" y="19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974" name="Freeform 124"/>
            <p:cNvSpPr>
              <a:spLocks/>
            </p:cNvSpPr>
            <p:nvPr/>
          </p:nvSpPr>
          <p:spPr bwMode="auto">
            <a:xfrm>
              <a:off x="3145" y="1583"/>
              <a:ext cx="66" cy="75"/>
            </a:xfrm>
            <a:custGeom>
              <a:avLst/>
              <a:gdLst>
                <a:gd name="T0" fmla="*/ 19 w 66"/>
                <a:gd name="T1" fmla="*/ 75 h 75"/>
                <a:gd name="T2" fmla="*/ 28 w 66"/>
                <a:gd name="T3" fmla="*/ 75 h 75"/>
                <a:gd name="T4" fmla="*/ 28 w 66"/>
                <a:gd name="T5" fmla="*/ 66 h 75"/>
                <a:gd name="T6" fmla="*/ 38 w 66"/>
                <a:gd name="T7" fmla="*/ 56 h 75"/>
                <a:gd name="T8" fmla="*/ 38 w 66"/>
                <a:gd name="T9" fmla="*/ 56 h 75"/>
                <a:gd name="T10" fmla="*/ 38 w 66"/>
                <a:gd name="T11" fmla="*/ 56 h 75"/>
                <a:gd name="T12" fmla="*/ 47 w 66"/>
                <a:gd name="T13" fmla="*/ 56 h 75"/>
                <a:gd name="T14" fmla="*/ 47 w 66"/>
                <a:gd name="T15" fmla="*/ 56 h 75"/>
                <a:gd name="T16" fmla="*/ 38 w 66"/>
                <a:gd name="T17" fmla="*/ 28 h 75"/>
                <a:gd name="T18" fmla="*/ 38 w 66"/>
                <a:gd name="T19" fmla="*/ 28 h 75"/>
                <a:gd name="T20" fmla="*/ 66 w 66"/>
                <a:gd name="T21" fmla="*/ 18 h 75"/>
                <a:gd name="T22" fmla="*/ 66 w 66"/>
                <a:gd name="T23" fmla="*/ 18 h 75"/>
                <a:gd name="T24" fmla="*/ 57 w 66"/>
                <a:gd name="T25" fmla="*/ 0 h 75"/>
                <a:gd name="T26" fmla="*/ 57 w 66"/>
                <a:gd name="T27" fmla="*/ 0 h 75"/>
                <a:gd name="T28" fmla="*/ 28 w 66"/>
                <a:gd name="T29" fmla="*/ 18 h 75"/>
                <a:gd name="T30" fmla="*/ 28 w 66"/>
                <a:gd name="T31" fmla="*/ 18 h 75"/>
                <a:gd name="T32" fmla="*/ 10 w 66"/>
                <a:gd name="T33" fmla="*/ 9 h 75"/>
                <a:gd name="T34" fmla="*/ 10 w 66"/>
                <a:gd name="T35" fmla="*/ 9 h 75"/>
                <a:gd name="T36" fmla="*/ 10 w 66"/>
                <a:gd name="T37" fmla="*/ 9 h 75"/>
                <a:gd name="T38" fmla="*/ 10 w 66"/>
                <a:gd name="T39" fmla="*/ 18 h 75"/>
                <a:gd name="T40" fmla="*/ 10 w 66"/>
                <a:gd name="T41" fmla="*/ 28 h 75"/>
                <a:gd name="T42" fmla="*/ 10 w 66"/>
                <a:gd name="T43" fmla="*/ 28 h 75"/>
                <a:gd name="T44" fmla="*/ 0 w 66"/>
                <a:gd name="T45" fmla="*/ 66 h 75"/>
                <a:gd name="T46" fmla="*/ 10 w 66"/>
                <a:gd name="T47" fmla="*/ 75 h 75"/>
                <a:gd name="T48" fmla="*/ 10 w 66"/>
                <a:gd name="T49" fmla="*/ 75 h 75"/>
                <a:gd name="T50" fmla="*/ 19 w 66"/>
                <a:gd name="T51" fmla="*/ 75 h 7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6"/>
                <a:gd name="T79" fmla="*/ 0 h 75"/>
                <a:gd name="T80" fmla="*/ 66 w 66"/>
                <a:gd name="T81" fmla="*/ 75 h 7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6" h="75">
                  <a:moveTo>
                    <a:pt x="19" y="75"/>
                  </a:moveTo>
                  <a:lnTo>
                    <a:pt x="28" y="75"/>
                  </a:lnTo>
                  <a:lnTo>
                    <a:pt x="28" y="66"/>
                  </a:lnTo>
                  <a:lnTo>
                    <a:pt x="38" y="56"/>
                  </a:lnTo>
                  <a:lnTo>
                    <a:pt x="47" y="56"/>
                  </a:lnTo>
                  <a:lnTo>
                    <a:pt x="38" y="28"/>
                  </a:lnTo>
                  <a:lnTo>
                    <a:pt x="66" y="18"/>
                  </a:lnTo>
                  <a:lnTo>
                    <a:pt x="57" y="0"/>
                  </a:lnTo>
                  <a:lnTo>
                    <a:pt x="28" y="18"/>
                  </a:lnTo>
                  <a:lnTo>
                    <a:pt x="10" y="9"/>
                  </a:lnTo>
                  <a:lnTo>
                    <a:pt x="10" y="18"/>
                  </a:lnTo>
                  <a:lnTo>
                    <a:pt x="10" y="28"/>
                  </a:lnTo>
                  <a:lnTo>
                    <a:pt x="0" y="66"/>
                  </a:lnTo>
                  <a:lnTo>
                    <a:pt x="10" y="75"/>
                  </a:lnTo>
                  <a:lnTo>
                    <a:pt x="19" y="75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975" name="Freeform 125"/>
            <p:cNvSpPr>
              <a:spLocks/>
            </p:cNvSpPr>
            <p:nvPr/>
          </p:nvSpPr>
          <p:spPr bwMode="auto">
            <a:xfrm>
              <a:off x="2511" y="1431"/>
              <a:ext cx="38" cy="85"/>
            </a:xfrm>
            <a:custGeom>
              <a:avLst/>
              <a:gdLst>
                <a:gd name="T0" fmla="*/ 19 w 38"/>
                <a:gd name="T1" fmla="*/ 85 h 85"/>
                <a:gd name="T2" fmla="*/ 9 w 38"/>
                <a:gd name="T3" fmla="*/ 85 h 85"/>
                <a:gd name="T4" fmla="*/ 9 w 38"/>
                <a:gd name="T5" fmla="*/ 85 h 85"/>
                <a:gd name="T6" fmla="*/ 9 w 38"/>
                <a:gd name="T7" fmla="*/ 66 h 85"/>
                <a:gd name="T8" fmla="*/ 0 w 38"/>
                <a:gd name="T9" fmla="*/ 57 h 85"/>
                <a:gd name="T10" fmla="*/ 0 w 38"/>
                <a:gd name="T11" fmla="*/ 47 h 85"/>
                <a:gd name="T12" fmla="*/ 19 w 38"/>
                <a:gd name="T13" fmla="*/ 29 h 85"/>
                <a:gd name="T14" fmla="*/ 9 w 38"/>
                <a:gd name="T15" fmla="*/ 19 h 85"/>
                <a:gd name="T16" fmla="*/ 9 w 38"/>
                <a:gd name="T17" fmla="*/ 10 h 85"/>
                <a:gd name="T18" fmla="*/ 9 w 38"/>
                <a:gd name="T19" fmla="*/ 0 h 85"/>
                <a:gd name="T20" fmla="*/ 9 w 38"/>
                <a:gd name="T21" fmla="*/ 0 h 85"/>
                <a:gd name="T22" fmla="*/ 19 w 38"/>
                <a:gd name="T23" fmla="*/ 10 h 85"/>
                <a:gd name="T24" fmla="*/ 19 w 38"/>
                <a:gd name="T25" fmla="*/ 10 h 85"/>
                <a:gd name="T26" fmla="*/ 38 w 38"/>
                <a:gd name="T27" fmla="*/ 10 h 85"/>
                <a:gd name="T28" fmla="*/ 38 w 38"/>
                <a:gd name="T29" fmla="*/ 10 h 85"/>
                <a:gd name="T30" fmla="*/ 38 w 38"/>
                <a:gd name="T31" fmla="*/ 19 h 85"/>
                <a:gd name="T32" fmla="*/ 28 w 38"/>
                <a:gd name="T33" fmla="*/ 47 h 85"/>
                <a:gd name="T34" fmla="*/ 28 w 38"/>
                <a:gd name="T35" fmla="*/ 57 h 85"/>
                <a:gd name="T36" fmla="*/ 28 w 38"/>
                <a:gd name="T37" fmla="*/ 66 h 85"/>
                <a:gd name="T38" fmla="*/ 28 w 38"/>
                <a:gd name="T39" fmla="*/ 66 h 85"/>
                <a:gd name="T40" fmla="*/ 28 w 38"/>
                <a:gd name="T41" fmla="*/ 76 h 85"/>
                <a:gd name="T42" fmla="*/ 28 w 38"/>
                <a:gd name="T43" fmla="*/ 76 h 85"/>
                <a:gd name="T44" fmla="*/ 28 w 38"/>
                <a:gd name="T45" fmla="*/ 76 h 85"/>
                <a:gd name="T46" fmla="*/ 28 w 38"/>
                <a:gd name="T47" fmla="*/ 85 h 85"/>
                <a:gd name="T48" fmla="*/ 28 w 38"/>
                <a:gd name="T49" fmla="*/ 85 h 85"/>
                <a:gd name="T50" fmla="*/ 19 w 38"/>
                <a:gd name="T51" fmla="*/ 85 h 8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8"/>
                <a:gd name="T79" fmla="*/ 0 h 85"/>
                <a:gd name="T80" fmla="*/ 38 w 38"/>
                <a:gd name="T81" fmla="*/ 85 h 8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8" h="85">
                  <a:moveTo>
                    <a:pt x="19" y="85"/>
                  </a:moveTo>
                  <a:lnTo>
                    <a:pt x="9" y="85"/>
                  </a:lnTo>
                  <a:lnTo>
                    <a:pt x="9" y="66"/>
                  </a:lnTo>
                  <a:lnTo>
                    <a:pt x="0" y="57"/>
                  </a:lnTo>
                  <a:lnTo>
                    <a:pt x="0" y="47"/>
                  </a:lnTo>
                  <a:lnTo>
                    <a:pt x="19" y="29"/>
                  </a:lnTo>
                  <a:lnTo>
                    <a:pt x="9" y="19"/>
                  </a:lnTo>
                  <a:lnTo>
                    <a:pt x="9" y="10"/>
                  </a:lnTo>
                  <a:lnTo>
                    <a:pt x="9" y="0"/>
                  </a:lnTo>
                  <a:lnTo>
                    <a:pt x="19" y="10"/>
                  </a:lnTo>
                  <a:lnTo>
                    <a:pt x="38" y="10"/>
                  </a:lnTo>
                  <a:lnTo>
                    <a:pt x="38" y="19"/>
                  </a:lnTo>
                  <a:lnTo>
                    <a:pt x="28" y="47"/>
                  </a:lnTo>
                  <a:lnTo>
                    <a:pt x="28" y="57"/>
                  </a:lnTo>
                  <a:lnTo>
                    <a:pt x="28" y="66"/>
                  </a:lnTo>
                  <a:lnTo>
                    <a:pt x="28" y="76"/>
                  </a:lnTo>
                  <a:lnTo>
                    <a:pt x="28" y="85"/>
                  </a:lnTo>
                  <a:lnTo>
                    <a:pt x="19" y="85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976" name="Freeform 126"/>
            <p:cNvSpPr>
              <a:spLocks/>
            </p:cNvSpPr>
            <p:nvPr/>
          </p:nvSpPr>
          <p:spPr bwMode="auto">
            <a:xfrm>
              <a:off x="2681" y="1232"/>
              <a:ext cx="48" cy="48"/>
            </a:xfrm>
            <a:custGeom>
              <a:avLst/>
              <a:gdLst>
                <a:gd name="T0" fmla="*/ 48 w 48"/>
                <a:gd name="T1" fmla="*/ 19 h 48"/>
                <a:gd name="T2" fmla="*/ 48 w 48"/>
                <a:gd name="T3" fmla="*/ 19 h 48"/>
                <a:gd name="T4" fmla="*/ 48 w 48"/>
                <a:gd name="T5" fmla="*/ 29 h 48"/>
                <a:gd name="T6" fmla="*/ 48 w 48"/>
                <a:gd name="T7" fmla="*/ 29 h 48"/>
                <a:gd name="T8" fmla="*/ 48 w 48"/>
                <a:gd name="T9" fmla="*/ 38 h 48"/>
                <a:gd name="T10" fmla="*/ 38 w 48"/>
                <a:gd name="T11" fmla="*/ 48 h 48"/>
                <a:gd name="T12" fmla="*/ 38 w 48"/>
                <a:gd name="T13" fmla="*/ 48 h 48"/>
                <a:gd name="T14" fmla="*/ 38 w 48"/>
                <a:gd name="T15" fmla="*/ 48 h 48"/>
                <a:gd name="T16" fmla="*/ 29 w 48"/>
                <a:gd name="T17" fmla="*/ 48 h 48"/>
                <a:gd name="T18" fmla="*/ 19 w 48"/>
                <a:gd name="T19" fmla="*/ 48 h 48"/>
                <a:gd name="T20" fmla="*/ 10 w 48"/>
                <a:gd name="T21" fmla="*/ 48 h 48"/>
                <a:gd name="T22" fmla="*/ 0 w 48"/>
                <a:gd name="T23" fmla="*/ 48 h 48"/>
                <a:gd name="T24" fmla="*/ 0 w 48"/>
                <a:gd name="T25" fmla="*/ 48 h 48"/>
                <a:gd name="T26" fmla="*/ 0 w 48"/>
                <a:gd name="T27" fmla="*/ 48 h 48"/>
                <a:gd name="T28" fmla="*/ 10 w 48"/>
                <a:gd name="T29" fmla="*/ 38 h 48"/>
                <a:gd name="T30" fmla="*/ 10 w 48"/>
                <a:gd name="T31" fmla="*/ 38 h 48"/>
                <a:gd name="T32" fmla="*/ 19 w 48"/>
                <a:gd name="T33" fmla="*/ 19 h 48"/>
                <a:gd name="T34" fmla="*/ 29 w 48"/>
                <a:gd name="T35" fmla="*/ 19 h 48"/>
                <a:gd name="T36" fmla="*/ 29 w 48"/>
                <a:gd name="T37" fmla="*/ 19 h 48"/>
                <a:gd name="T38" fmla="*/ 29 w 48"/>
                <a:gd name="T39" fmla="*/ 10 h 48"/>
                <a:gd name="T40" fmla="*/ 38 w 48"/>
                <a:gd name="T41" fmla="*/ 10 h 48"/>
                <a:gd name="T42" fmla="*/ 48 w 48"/>
                <a:gd name="T43" fmla="*/ 0 h 48"/>
                <a:gd name="T44" fmla="*/ 48 w 48"/>
                <a:gd name="T45" fmla="*/ 0 h 48"/>
                <a:gd name="T46" fmla="*/ 48 w 48"/>
                <a:gd name="T47" fmla="*/ 19 h 4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"/>
                <a:gd name="T73" fmla="*/ 0 h 48"/>
                <a:gd name="T74" fmla="*/ 48 w 48"/>
                <a:gd name="T75" fmla="*/ 48 h 4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" h="48">
                  <a:moveTo>
                    <a:pt x="48" y="19"/>
                  </a:moveTo>
                  <a:lnTo>
                    <a:pt x="48" y="19"/>
                  </a:lnTo>
                  <a:lnTo>
                    <a:pt x="48" y="29"/>
                  </a:lnTo>
                  <a:lnTo>
                    <a:pt x="48" y="38"/>
                  </a:lnTo>
                  <a:lnTo>
                    <a:pt x="38" y="48"/>
                  </a:lnTo>
                  <a:lnTo>
                    <a:pt x="29" y="48"/>
                  </a:lnTo>
                  <a:lnTo>
                    <a:pt x="19" y="48"/>
                  </a:lnTo>
                  <a:lnTo>
                    <a:pt x="10" y="48"/>
                  </a:lnTo>
                  <a:lnTo>
                    <a:pt x="0" y="48"/>
                  </a:lnTo>
                  <a:lnTo>
                    <a:pt x="10" y="38"/>
                  </a:lnTo>
                  <a:lnTo>
                    <a:pt x="19" y="19"/>
                  </a:lnTo>
                  <a:lnTo>
                    <a:pt x="29" y="19"/>
                  </a:lnTo>
                  <a:lnTo>
                    <a:pt x="29" y="10"/>
                  </a:lnTo>
                  <a:lnTo>
                    <a:pt x="38" y="10"/>
                  </a:lnTo>
                  <a:lnTo>
                    <a:pt x="48" y="0"/>
                  </a:lnTo>
                  <a:lnTo>
                    <a:pt x="48" y="19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977" name="Freeform 127"/>
            <p:cNvSpPr>
              <a:spLocks/>
            </p:cNvSpPr>
            <p:nvPr/>
          </p:nvSpPr>
          <p:spPr bwMode="auto">
            <a:xfrm>
              <a:off x="2766" y="1318"/>
              <a:ext cx="105" cy="37"/>
            </a:xfrm>
            <a:custGeom>
              <a:avLst/>
              <a:gdLst>
                <a:gd name="T0" fmla="*/ 67 w 105"/>
                <a:gd name="T1" fmla="*/ 9 h 37"/>
                <a:gd name="T2" fmla="*/ 67 w 105"/>
                <a:gd name="T3" fmla="*/ 9 h 37"/>
                <a:gd name="T4" fmla="*/ 76 w 105"/>
                <a:gd name="T5" fmla="*/ 0 h 37"/>
                <a:gd name="T6" fmla="*/ 76 w 105"/>
                <a:gd name="T7" fmla="*/ 0 h 37"/>
                <a:gd name="T8" fmla="*/ 95 w 105"/>
                <a:gd name="T9" fmla="*/ 9 h 37"/>
                <a:gd name="T10" fmla="*/ 95 w 105"/>
                <a:gd name="T11" fmla="*/ 9 h 37"/>
                <a:gd name="T12" fmla="*/ 105 w 105"/>
                <a:gd name="T13" fmla="*/ 18 h 37"/>
                <a:gd name="T14" fmla="*/ 105 w 105"/>
                <a:gd name="T15" fmla="*/ 18 h 37"/>
                <a:gd name="T16" fmla="*/ 95 w 105"/>
                <a:gd name="T17" fmla="*/ 28 h 37"/>
                <a:gd name="T18" fmla="*/ 86 w 105"/>
                <a:gd name="T19" fmla="*/ 37 h 37"/>
                <a:gd name="T20" fmla="*/ 86 w 105"/>
                <a:gd name="T21" fmla="*/ 37 h 37"/>
                <a:gd name="T22" fmla="*/ 76 w 105"/>
                <a:gd name="T23" fmla="*/ 37 h 37"/>
                <a:gd name="T24" fmla="*/ 76 w 105"/>
                <a:gd name="T25" fmla="*/ 37 h 37"/>
                <a:gd name="T26" fmla="*/ 57 w 105"/>
                <a:gd name="T27" fmla="*/ 37 h 37"/>
                <a:gd name="T28" fmla="*/ 38 w 105"/>
                <a:gd name="T29" fmla="*/ 28 h 37"/>
                <a:gd name="T30" fmla="*/ 19 w 105"/>
                <a:gd name="T31" fmla="*/ 28 h 37"/>
                <a:gd name="T32" fmla="*/ 19 w 105"/>
                <a:gd name="T33" fmla="*/ 37 h 37"/>
                <a:gd name="T34" fmla="*/ 10 w 105"/>
                <a:gd name="T35" fmla="*/ 37 h 37"/>
                <a:gd name="T36" fmla="*/ 0 w 105"/>
                <a:gd name="T37" fmla="*/ 37 h 37"/>
                <a:gd name="T38" fmla="*/ 0 w 105"/>
                <a:gd name="T39" fmla="*/ 28 h 37"/>
                <a:gd name="T40" fmla="*/ 0 w 105"/>
                <a:gd name="T41" fmla="*/ 28 h 37"/>
                <a:gd name="T42" fmla="*/ 10 w 105"/>
                <a:gd name="T43" fmla="*/ 28 h 37"/>
                <a:gd name="T44" fmla="*/ 19 w 105"/>
                <a:gd name="T45" fmla="*/ 28 h 37"/>
                <a:gd name="T46" fmla="*/ 29 w 105"/>
                <a:gd name="T47" fmla="*/ 18 h 37"/>
                <a:gd name="T48" fmla="*/ 29 w 105"/>
                <a:gd name="T49" fmla="*/ 18 h 37"/>
                <a:gd name="T50" fmla="*/ 48 w 105"/>
                <a:gd name="T51" fmla="*/ 18 h 37"/>
                <a:gd name="T52" fmla="*/ 48 w 105"/>
                <a:gd name="T53" fmla="*/ 18 h 37"/>
                <a:gd name="T54" fmla="*/ 48 w 105"/>
                <a:gd name="T55" fmla="*/ 18 h 37"/>
                <a:gd name="T56" fmla="*/ 48 w 105"/>
                <a:gd name="T57" fmla="*/ 9 h 37"/>
                <a:gd name="T58" fmla="*/ 57 w 105"/>
                <a:gd name="T59" fmla="*/ 9 h 37"/>
                <a:gd name="T60" fmla="*/ 67 w 105"/>
                <a:gd name="T61" fmla="*/ 9 h 3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05"/>
                <a:gd name="T94" fmla="*/ 0 h 37"/>
                <a:gd name="T95" fmla="*/ 105 w 105"/>
                <a:gd name="T96" fmla="*/ 37 h 37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05" h="37">
                  <a:moveTo>
                    <a:pt x="67" y="9"/>
                  </a:moveTo>
                  <a:lnTo>
                    <a:pt x="67" y="9"/>
                  </a:lnTo>
                  <a:lnTo>
                    <a:pt x="76" y="0"/>
                  </a:lnTo>
                  <a:lnTo>
                    <a:pt x="95" y="9"/>
                  </a:lnTo>
                  <a:lnTo>
                    <a:pt x="105" y="18"/>
                  </a:lnTo>
                  <a:lnTo>
                    <a:pt x="95" y="28"/>
                  </a:lnTo>
                  <a:lnTo>
                    <a:pt x="86" y="37"/>
                  </a:lnTo>
                  <a:lnTo>
                    <a:pt x="76" y="37"/>
                  </a:lnTo>
                  <a:lnTo>
                    <a:pt x="57" y="37"/>
                  </a:lnTo>
                  <a:lnTo>
                    <a:pt x="38" y="28"/>
                  </a:lnTo>
                  <a:lnTo>
                    <a:pt x="19" y="28"/>
                  </a:lnTo>
                  <a:lnTo>
                    <a:pt x="19" y="37"/>
                  </a:lnTo>
                  <a:lnTo>
                    <a:pt x="10" y="37"/>
                  </a:lnTo>
                  <a:lnTo>
                    <a:pt x="0" y="37"/>
                  </a:lnTo>
                  <a:lnTo>
                    <a:pt x="0" y="28"/>
                  </a:lnTo>
                  <a:lnTo>
                    <a:pt x="10" y="28"/>
                  </a:lnTo>
                  <a:lnTo>
                    <a:pt x="19" y="28"/>
                  </a:lnTo>
                  <a:lnTo>
                    <a:pt x="29" y="18"/>
                  </a:lnTo>
                  <a:lnTo>
                    <a:pt x="48" y="18"/>
                  </a:lnTo>
                  <a:lnTo>
                    <a:pt x="48" y="9"/>
                  </a:lnTo>
                  <a:lnTo>
                    <a:pt x="57" y="9"/>
                  </a:lnTo>
                  <a:lnTo>
                    <a:pt x="67" y="9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978" name="Freeform 128"/>
            <p:cNvSpPr>
              <a:spLocks/>
            </p:cNvSpPr>
            <p:nvPr/>
          </p:nvSpPr>
          <p:spPr bwMode="auto">
            <a:xfrm>
              <a:off x="2729" y="1346"/>
              <a:ext cx="170" cy="161"/>
            </a:xfrm>
            <a:custGeom>
              <a:avLst/>
              <a:gdLst>
                <a:gd name="T0" fmla="*/ 0 w 170"/>
                <a:gd name="T1" fmla="*/ 38 h 161"/>
                <a:gd name="T2" fmla="*/ 0 w 170"/>
                <a:gd name="T3" fmla="*/ 38 h 161"/>
                <a:gd name="T4" fmla="*/ 9 w 170"/>
                <a:gd name="T5" fmla="*/ 28 h 161"/>
                <a:gd name="T6" fmla="*/ 0 w 170"/>
                <a:gd name="T7" fmla="*/ 28 h 161"/>
                <a:gd name="T8" fmla="*/ 0 w 170"/>
                <a:gd name="T9" fmla="*/ 19 h 161"/>
                <a:gd name="T10" fmla="*/ 18 w 170"/>
                <a:gd name="T11" fmla="*/ 19 h 161"/>
                <a:gd name="T12" fmla="*/ 28 w 170"/>
                <a:gd name="T13" fmla="*/ 19 h 161"/>
                <a:gd name="T14" fmla="*/ 47 w 170"/>
                <a:gd name="T15" fmla="*/ 9 h 161"/>
                <a:gd name="T16" fmla="*/ 47 w 170"/>
                <a:gd name="T17" fmla="*/ 9 h 161"/>
                <a:gd name="T18" fmla="*/ 56 w 170"/>
                <a:gd name="T19" fmla="*/ 9 h 161"/>
                <a:gd name="T20" fmla="*/ 85 w 170"/>
                <a:gd name="T21" fmla="*/ 9 h 161"/>
                <a:gd name="T22" fmla="*/ 94 w 170"/>
                <a:gd name="T23" fmla="*/ 9 h 161"/>
                <a:gd name="T24" fmla="*/ 94 w 170"/>
                <a:gd name="T25" fmla="*/ 19 h 161"/>
                <a:gd name="T26" fmla="*/ 75 w 170"/>
                <a:gd name="T27" fmla="*/ 38 h 161"/>
                <a:gd name="T28" fmla="*/ 85 w 170"/>
                <a:gd name="T29" fmla="*/ 57 h 161"/>
                <a:gd name="T30" fmla="*/ 113 w 170"/>
                <a:gd name="T31" fmla="*/ 76 h 161"/>
                <a:gd name="T32" fmla="*/ 123 w 170"/>
                <a:gd name="T33" fmla="*/ 85 h 161"/>
                <a:gd name="T34" fmla="*/ 132 w 170"/>
                <a:gd name="T35" fmla="*/ 85 h 161"/>
                <a:gd name="T36" fmla="*/ 132 w 170"/>
                <a:gd name="T37" fmla="*/ 95 h 161"/>
                <a:gd name="T38" fmla="*/ 170 w 170"/>
                <a:gd name="T39" fmla="*/ 123 h 161"/>
                <a:gd name="T40" fmla="*/ 170 w 170"/>
                <a:gd name="T41" fmla="*/ 123 h 161"/>
                <a:gd name="T42" fmla="*/ 151 w 170"/>
                <a:gd name="T43" fmla="*/ 114 h 161"/>
                <a:gd name="T44" fmla="*/ 142 w 170"/>
                <a:gd name="T45" fmla="*/ 123 h 161"/>
                <a:gd name="T46" fmla="*/ 151 w 170"/>
                <a:gd name="T47" fmla="*/ 142 h 161"/>
                <a:gd name="T48" fmla="*/ 142 w 170"/>
                <a:gd name="T49" fmla="*/ 142 h 161"/>
                <a:gd name="T50" fmla="*/ 142 w 170"/>
                <a:gd name="T51" fmla="*/ 151 h 161"/>
                <a:gd name="T52" fmla="*/ 142 w 170"/>
                <a:gd name="T53" fmla="*/ 151 h 161"/>
                <a:gd name="T54" fmla="*/ 142 w 170"/>
                <a:gd name="T55" fmla="*/ 161 h 161"/>
                <a:gd name="T56" fmla="*/ 132 w 170"/>
                <a:gd name="T57" fmla="*/ 161 h 161"/>
                <a:gd name="T58" fmla="*/ 132 w 170"/>
                <a:gd name="T59" fmla="*/ 151 h 161"/>
                <a:gd name="T60" fmla="*/ 123 w 170"/>
                <a:gd name="T61" fmla="*/ 123 h 161"/>
                <a:gd name="T62" fmla="*/ 56 w 170"/>
                <a:gd name="T63" fmla="*/ 76 h 161"/>
                <a:gd name="T64" fmla="*/ 47 w 170"/>
                <a:gd name="T65" fmla="*/ 47 h 161"/>
                <a:gd name="T66" fmla="*/ 37 w 170"/>
                <a:gd name="T67" fmla="*/ 47 h 161"/>
                <a:gd name="T68" fmla="*/ 28 w 170"/>
                <a:gd name="T69" fmla="*/ 47 h 161"/>
                <a:gd name="T70" fmla="*/ 18 w 170"/>
                <a:gd name="T71" fmla="*/ 57 h 16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70"/>
                <a:gd name="T109" fmla="*/ 0 h 161"/>
                <a:gd name="T110" fmla="*/ 170 w 170"/>
                <a:gd name="T111" fmla="*/ 161 h 16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70" h="161">
                  <a:moveTo>
                    <a:pt x="9" y="57"/>
                  </a:moveTo>
                  <a:lnTo>
                    <a:pt x="0" y="38"/>
                  </a:lnTo>
                  <a:lnTo>
                    <a:pt x="9" y="28"/>
                  </a:lnTo>
                  <a:lnTo>
                    <a:pt x="0" y="28"/>
                  </a:lnTo>
                  <a:lnTo>
                    <a:pt x="0" y="19"/>
                  </a:lnTo>
                  <a:lnTo>
                    <a:pt x="18" y="19"/>
                  </a:lnTo>
                  <a:lnTo>
                    <a:pt x="28" y="19"/>
                  </a:lnTo>
                  <a:lnTo>
                    <a:pt x="37" y="9"/>
                  </a:lnTo>
                  <a:lnTo>
                    <a:pt x="47" y="9"/>
                  </a:lnTo>
                  <a:lnTo>
                    <a:pt x="56" y="9"/>
                  </a:lnTo>
                  <a:lnTo>
                    <a:pt x="56" y="0"/>
                  </a:lnTo>
                  <a:lnTo>
                    <a:pt x="85" y="9"/>
                  </a:lnTo>
                  <a:lnTo>
                    <a:pt x="94" y="9"/>
                  </a:lnTo>
                  <a:lnTo>
                    <a:pt x="94" y="19"/>
                  </a:lnTo>
                  <a:lnTo>
                    <a:pt x="85" y="28"/>
                  </a:lnTo>
                  <a:lnTo>
                    <a:pt x="75" y="38"/>
                  </a:lnTo>
                  <a:lnTo>
                    <a:pt x="75" y="47"/>
                  </a:lnTo>
                  <a:lnTo>
                    <a:pt x="85" y="57"/>
                  </a:lnTo>
                  <a:lnTo>
                    <a:pt x="94" y="66"/>
                  </a:lnTo>
                  <a:lnTo>
                    <a:pt x="113" y="76"/>
                  </a:lnTo>
                  <a:lnTo>
                    <a:pt x="113" y="85"/>
                  </a:lnTo>
                  <a:lnTo>
                    <a:pt x="123" y="85"/>
                  </a:lnTo>
                  <a:lnTo>
                    <a:pt x="123" y="95"/>
                  </a:lnTo>
                  <a:lnTo>
                    <a:pt x="132" y="85"/>
                  </a:lnTo>
                  <a:lnTo>
                    <a:pt x="132" y="95"/>
                  </a:lnTo>
                  <a:lnTo>
                    <a:pt x="170" y="114"/>
                  </a:lnTo>
                  <a:lnTo>
                    <a:pt x="170" y="123"/>
                  </a:lnTo>
                  <a:lnTo>
                    <a:pt x="160" y="123"/>
                  </a:lnTo>
                  <a:lnTo>
                    <a:pt x="151" y="114"/>
                  </a:lnTo>
                  <a:lnTo>
                    <a:pt x="142" y="114"/>
                  </a:lnTo>
                  <a:lnTo>
                    <a:pt x="142" y="123"/>
                  </a:lnTo>
                  <a:lnTo>
                    <a:pt x="151" y="132"/>
                  </a:lnTo>
                  <a:lnTo>
                    <a:pt x="151" y="142"/>
                  </a:lnTo>
                  <a:lnTo>
                    <a:pt x="142" y="142"/>
                  </a:lnTo>
                  <a:lnTo>
                    <a:pt x="142" y="151"/>
                  </a:lnTo>
                  <a:lnTo>
                    <a:pt x="142" y="161"/>
                  </a:lnTo>
                  <a:lnTo>
                    <a:pt x="132" y="161"/>
                  </a:lnTo>
                  <a:lnTo>
                    <a:pt x="132" y="151"/>
                  </a:lnTo>
                  <a:lnTo>
                    <a:pt x="142" y="132"/>
                  </a:lnTo>
                  <a:lnTo>
                    <a:pt x="123" y="123"/>
                  </a:lnTo>
                  <a:lnTo>
                    <a:pt x="123" y="114"/>
                  </a:lnTo>
                  <a:lnTo>
                    <a:pt x="56" y="76"/>
                  </a:lnTo>
                  <a:lnTo>
                    <a:pt x="47" y="47"/>
                  </a:lnTo>
                  <a:lnTo>
                    <a:pt x="37" y="47"/>
                  </a:lnTo>
                  <a:lnTo>
                    <a:pt x="28" y="47"/>
                  </a:lnTo>
                  <a:lnTo>
                    <a:pt x="18" y="57"/>
                  </a:lnTo>
                  <a:lnTo>
                    <a:pt x="9" y="57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979" name="Freeform 129"/>
            <p:cNvSpPr>
              <a:spLocks/>
            </p:cNvSpPr>
            <p:nvPr/>
          </p:nvSpPr>
          <p:spPr bwMode="auto">
            <a:xfrm>
              <a:off x="2814" y="1355"/>
              <a:ext cx="142" cy="95"/>
            </a:xfrm>
            <a:custGeom>
              <a:avLst/>
              <a:gdLst>
                <a:gd name="T0" fmla="*/ 38 w 142"/>
                <a:gd name="T1" fmla="*/ 0 h 95"/>
                <a:gd name="T2" fmla="*/ 28 w 142"/>
                <a:gd name="T3" fmla="*/ 0 h 95"/>
                <a:gd name="T4" fmla="*/ 28 w 142"/>
                <a:gd name="T5" fmla="*/ 0 h 95"/>
                <a:gd name="T6" fmla="*/ 9 w 142"/>
                <a:gd name="T7" fmla="*/ 0 h 95"/>
                <a:gd name="T8" fmla="*/ 9 w 142"/>
                <a:gd name="T9" fmla="*/ 0 h 95"/>
                <a:gd name="T10" fmla="*/ 0 w 142"/>
                <a:gd name="T11" fmla="*/ 0 h 95"/>
                <a:gd name="T12" fmla="*/ 9 w 142"/>
                <a:gd name="T13" fmla="*/ 0 h 95"/>
                <a:gd name="T14" fmla="*/ 9 w 142"/>
                <a:gd name="T15" fmla="*/ 19 h 95"/>
                <a:gd name="T16" fmla="*/ 19 w 142"/>
                <a:gd name="T17" fmla="*/ 29 h 95"/>
                <a:gd name="T18" fmla="*/ 19 w 142"/>
                <a:gd name="T19" fmla="*/ 29 h 95"/>
                <a:gd name="T20" fmla="*/ 19 w 142"/>
                <a:gd name="T21" fmla="*/ 29 h 95"/>
                <a:gd name="T22" fmla="*/ 28 w 142"/>
                <a:gd name="T23" fmla="*/ 19 h 95"/>
                <a:gd name="T24" fmla="*/ 28 w 142"/>
                <a:gd name="T25" fmla="*/ 19 h 95"/>
                <a:gd name="T26" fmla="*/ 28 w 142"/>
                <a:gd name="T27" fmla="*/ 29 h 95"/>
                <a:gd name="T28" fmla="*/ 38 w 142"/>
                <a:gd name="T29" fmla="*/ 48 h 95"/>
                <a:gd name="T30" fmla="*/ 47 w 142"/>
                <a:gd name="T31" fmla="*/ 57 h 95"/>
                <a:gd name="T32" fmla="*/ 47 w 142"/>
                <a:gd name="T33" fmla="*/ 57 h 95"/>
                <a:gd name="T34" fmla="*/ 57 w 142"/>
                <a:gd name="T35" fmla="*/ 57 h 95"/>
                <a:gd name="T36" fmla="*/ 57 w 142"/>
                <a:gd name="T37" fmla="*/ 57 h 95"/>
                <a:gd name="T38" fmla="*/ 66 w 142"/>
                <a:gd name="T39" fmla="*/ 57 h 95"/>
                <a:gd name="T40" fmla="*/ 85 w 142"/>
                <a:gd name="T41" fmla="*/ 67 h 95"/>
                <a:gd name="T42" fmla="*/ 94 w 142"/>
                <a:gd name="T43" fmla="*/ 76 h 95"/>
                <a:gd name="T44" fmla="*/ 94 w 142"/>
                <a:gd name="T45" fmla="*/ 76 h 95"/>
                <a:gd name="T46" fmla="*/ 94 w 142"/>
                <a:gd name="T47" fmla="*/ 67 h 95"/>
                <a:gd name="T48" fmla="*/ 104 w 142"/>
                <a:gd name="T49" fmla="*/ 76 h 95"/>
                <a:gd name="T50" fmla="*/ 113 w 142"/>
                <a:gd name="T51" fmla="*/ 76 h 95"/>
                <a:gd name="T52" fmla="*/ 113 w 142"/>
                <a:gd name="T53" fmla="*/ 76 h 95"/>
                <a:gd name="T54" fmla="*/ 113 w 142"/>
                <a:gd name="T55" fmla="*/ 86 h 95"/>
                <a:gd name="T56" fmla="*/ 104 w 142"/>
                <a:gd name="T57" fmla="*/ 95 h 95"/>
                <a:gd name="T58" fmla="*/ 142 w 142"/>
                <a:gd name="T59" fmla="*/ 95 h 95"/>
                <a:gd name="T60" fmla="*/ 142 w 142"/>
                <a:gd name="T61" fmla="*/ 86 h 95"/>
                <a:gd name="T62" fmla="*/ 142 w 142"/>
                <a:gd name="T63" fmla="*/ 76 h 95"/>
                <a:gd name="T64" fmla="*/ 142 w 142"/>
                <a:gd name="T65" fmla="*/ 76 h 95"/>
                <a:gd name="T66" fmla="*/ 132 w 142"/>
                <a:gd name="T67" fmla="*/ 76 h 95"/>
                <a:gd name="T68" fmla="*/ 132 w 142"/>
                <a:gd name="T69" fmla="*/ 67 h 95"/>
                <a:gd name="T70" fmla="*/ 142 w 142"/>
                <a:gd name="T71" fmla="*/ 57 h 95"/>
                <a:gd name="T72" fmla="*/ 142 w 142"/>
                <a:gd name="T73" fmla="*/ 57 h 95"/>
                <a:gd name="T74" fmla="*/ 132 w 142"/>
                <a:gd name="T75" fmla="*/ 57 h 95"/>
                <a:gd name="T76" fmla="*/ 132 w 142"/>
                <a:gd name="T77" fmla="*/ 48 h 95"/>
                <a:gd name="T78" fmla="*/ 132 w 142"/>
                <a:gd name="T79" fmla="*/ 48 h 95"/>
                <a:gd name="T80" fmla="*/ 132 w 142"/>
                <a:gd name="T81" fmla="*/ 38 h 95"/>
                <a:gd name="T82" fmla="*/ 132 w 142"/>
                <a:gd name="T83" fmla="*/ 38 h 95"/>
                <a:gd name="T84" fmla="*/ 113 w 142"/>
                <a:gd name="T85" fmla="*/ 29 h 95"/>
                <a:gd name="T86" fmla="*/ 113 w 142"/>
                <a:gd name="T87" fmla="*/ 29 h 95"/>
                <a:gd name="T88" fmla="*/ 113 w 142"/>
                <a:gd name="T89" fmla="*/ 29 h 95"/>
                <a:gd name="T90" fmla="*/ 113 w 142"/>
                <a:gd name="T91" fmla="*/ 29 h 95"/>
                <a:gd name="T92" fmla="*/ 113 w 142"/>
                <a:gd name="T93" fmla="*/ 19 h 95"/>
                <a:gd name="T94" fmla="*/ 113 w 142"/>
                <a:gd name="T95" fmla="*/ 19 h 95"/>
                <a:gd name="T96" fmla="*/ 104 w 142"/>
                <a:gd name="T97" fmla="*/ 19 h 95"/>
                <a:gd name="T98" fmla="*/ 104 w 142"/>
                <a:gd name="T99" fmla="*/ 10 h 95"/>
                <a:gd name="T100" fmla="*/ 104 w 142"/>
                <a:gd name="T101" fmla="*/ 10 h 95"/>
                <a:gd name="T102" fmla="*/ 94 w 142"/>
                <a:gd name="T103" fmla="*/ 10 h 95"/>
                <a:gd name="T104" fmla="*/ 94 w 142"/>
                <a:gd name="T105" fmla="*/ 10 h 95"/>
                <a:gd name="T106" fmla="*/ 94 w 142"/>
                <a:gd name="T107" fmla="*/ 10 h 95"/>
                <a:gd name="T108" fmla="*/ 85 w 142"/>
                <a:gd name="T109" fmla="*/ 10 h 95"/>
                <a:gd name="T110" fmla="*/ 66 w 142"/>
                <a:gd name="T111" fmla="*/ 19 h 95"/>
                <a:gd name="T112" fmla="*/ 47 w 142"/>
                <a:gd name="T113" fmla="*/ 0 h 95"/>
                <a:gd name="T114" fmla="*/ 38 w 142"/>
                <a:gd name="T115" fmla="*/ 0 h 95"/>
                <a:gd name="T116" fmla="*/ 47 w 142"/>
                <a:gd name="T117" fmla="*/ 0 h 95"/>
                <a:gd name="T118" fmla="*/ 38 w 142"/>
                <a:gd name="T119" fmla="*/ 0 h 9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42"/>
                <a:gd name="T181" fmla="*/ 0 h 95"/>
                <a:gd name="T182" fmla="*/ 142 w 142"/>
                <a:gd name="T183" fmla="*/ 95 h 9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42" h="95">
                  <a:moveTo>
                    <a:pt x="38" y="0"/>
                  </a:moveTo>
                  <a:lnTo>
                    <a:pt x="28" y="0"/>
                  </a:ln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19"/>
                  </a:lnTo>
                  <a:lnTo>
                    <a:pt x="19" y="29"/>
                  </a:lnTo>
                  <a:lnTo>
                    <a:pt x="28" y="19"/>
                  </a:lnTo>
                  <a:lnTo>
                    <a:pt x="28" y="29"/>
                  </a:lnTo>
                  <a:lnTo>
                    <a:pt x="38" y="48"/>
                  </a:lnTo>
                  <a:lnTo>
                    <a:pt x="47" y="57"/>
                  </a:lnTo>
                  <a:lnTo>
                    <a:pt x="57" y="57"/>
                  </a:lnTo>
                  <a:lnTo>
                    <a:pt x="66" y="57"/>
                  </a:lnTo>
                  <a:lnTo>
                    <a:pt x="85" y="67"/>
                  </a:lnTo>
                  <a:lnTo>
                    <a:pt x="94" y="76"/>
                  </a:lnTo>
                  <a:lnTo>
                    <a:pt x="94" y="67"/>
                  </a:lnTo>
                  <a:lnTo>
                    <a:pt x="104" y="76"/>
                  </a:lnTo>
                  <a:lnTo>
                    <a:pt x="113" y="76"/>
                  </a:lnTo>
                  <a:lnTo>
                    <a:pt x="113" y="86"/>
                  </a:lnTo>
                  <a:lnTo>
                    <a:pt x="104" y="95"/>
                  </a:lnTo>
                  <a:lnTo>
                    <a:pt x="142" y="95"/>
                  </a:lnTo>
                  <a:lnTo>
                    <a:pt x="142" y="86"/>
                  </a:lnTo>
                  <a:lnTo>
                    <a:pt x="142" y="76"/>
                  </a:lnTo>
                  <a:lnTo>
                    <a:pt x="132" y="76"/>
                  </a:lnTo>
                  <a:lnTo>
                    <a:pt x="132" y="67"/>
                  </a:lnTo>
                  <a:lnTo>
                    <a:pt x="142" y="57"/>
                  </a:lnTo>
                  <a:lnTo>
                    <a:pt x="132" y="57"/>
                  </a:lnTo>
                  <a:lnTo>
                    <a:pt x="132" y="48"/>
                  </a:lnTo>
                  <a:lnTo>
                    <a:pt x="132" y="38"/>
                  </a:lnTo>
                  <a:lnTo>
                    <a:pt x="113" y="29"/>
                  </a:lnTo>
                  <a:lnTo>
                    <a:pt x="113" y="19"/>
                  </a:lnTo>
                  <a:lnTo>
                    <a:pt x="104" y="19"/>
                  </a:lnTo>
                  <a:lnTo>
                    <a:pt x="104" y="10"/>
                  </a:lnTo>
                  <a:lnTo>
                    <a:pt x="94" y="10"/>
                  </a:lnTo>
                  <a:lnTo>
                    <a:pt x="85" y="10"/>
                  </a:lnTo>
                  <a:lnTo>
                    <a:pt x="66" y="19"/>
                  </a:lnTo>
                  <a:lnTo>
                    <a:pt x="47" y="0"/>
                  </a:lnTo>
                  <a:lnTo>
                    <a:pt x="38" y="0"/>
                  </a:lnTo>
                  <a:lnTo>
                    <a:pt x="47" y="0"/>
                  </a:lnTo>
                  <a:lnTo>
                    <a:pt x="38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980" name="Freeform 130"/>
            <p:cNvSpPr>
              <a:spLocks/>
            </p:cNvSpPr>
            <p:nvPr/>
          </p:nvSpPr>
          <p:spPr bwMode="auto">
            <a:xfrm>
              <a:off x="2861" y="1327"/>
              <a:ext cx="85" cy="47"/>
            </a:xfrm>
            <a:custGeom>
              <a:avLst/>
              <a:gdLst>
                <a:gd name="T0" fmla="*/ 47 w 85"/>
                <a:gd name="T1" fmla="*/ 38 h 47"/>
                <a:gd name="T2" fmla="*/ 38 w 85"/>
                <a:gd name="T3" fmla="*/ 38 h 47"/>
                <a:gd name="T4" fmla="*/ 19 w 85"/>
                <a:gd name="T5" fmla="*/ 47 h 47"/>
                <a:gd name="T6" fmla="*/ 0 w 85"/>
                <a:gd name="T7" fmla="*/ 28 h 47"/>
                <a:gd name="T8" fmla="*/ 0 w 85"/>
                <a:gd name="T9" fmla="*/ 28 h 47"/>
                <a:gd name="T10" fmla="*/ 10 w 85"/>
                <a:gd name="T11" fmla="*/ 9 h 47"/>
                <a:gd name="T12" fmla="*/ 10 w 85"/>
                <a:gd name="T13" fmla="*/ 9 h 47"/>
                <a:gd name="T14" fmla="*/ 19 w 85"/>
                <a:gd name="T15" fmla="*/ 9 h 47"/>
                <a:gd name="T16" fmla="*/ 47 w 85"/>
                <a:gd name="T17" fmla="*/ 0 h 47"/>
                <a:gd name="T18" fmla="*/ 57 w 85"/>
                <a:gd name="T19" fmla="*/ 0 h 47"/>
                <a:gd name="T20" fmla="*/ 66 w 85"/>
                <a:gd name="T21" fmla="*/ 0 h 47"/>
                <a:gd name="T22" fmla="*/ 76 w 85"/>
                <a:gd name="T23" fmla="*/ 0 h 47"/>
                <a:gd name="T24" fmla="*/ 76 w 85"/>
                <a:gd name="T25" fmla="*/ 0 h 47"/>
                <a:gd name="T26" fmla="*/ 76 w 85"/>
                <a:gd name="T27" fmla="*/ 0 h 47"/>
                <a:gd name="T28" fmla="*/ 76 w 85"/>
                <a:gd name="T29" fmla="*/ 0 h 47"/>
                <a:gd name="T30" fmla="*/ 85 w 85"/>
                <a:gd name="T31" fmla="*/ 0 h 47"/>
                <a:gd name="T32" fmla="*/ 85 w 85"/>
                <a:gd name="T33" fmla="*/ 0 h 47"/>
                <a:gd name="T34" fmla="*/ 76 w 85"/>
                <a:gd name="T35" fmla="*/ 9 h 47"/>
                <a:gd name="T36" fmla="*/ 66 w 85"/>
                <a:gd name="T37" fmla="*/ 28 h 47"/>
                <a:gd name="T38" fmla="*/ 66 w 85"/>
                <a:gd name="T39" fmla="*/ 28 h 47"/>
                <a:gd name="T40" fmla="*/ 66 w 85"/>
                <a:gd name="T41" fmla="*/ 28 h 47"/>
                <a:gd name="T42" fmla="*/ 57 w 85"/>
                <a:gd name="T43" fmla="*/ 38 h 47"/>
                <a:gd name="T44" fmla="*/ 47 w 85"/>
                <a:gd name="T45" fmla="*/ 38 h 47"/>
                <a:gd name="T46" fmla="*/ 47 w 85"/>
                <a:gd name="T47" fmla="*/ 38 h 4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5"/>
                <a:gd name="T73" fmla="*/ 0 h 47"/>
                <a:gd name="T74" fmla="*/ 85 w 85"/>
                <a:gd name="T75" fmla="*/ 47 h 4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5" h="47">
                  <a:moveTo>
                    <a:pt x="47" y="38"/>
                  </a:moveTo>
                  <a:lnTo>
                    <a:pt x="38" y="38"/>
                  </a:lnTo>
                  <a:lnTo>
                    <a:pt x="19" y="47"/>
                  </a:lnTo>
                  <a:lnTo>
                    <a:pt x="0" y="28"/>
                  </a:lnTo>
                  <a:lnTo>
                    <a:pt x="10" y="9"/>
                  </a:lnTo>
                  <a:lnTo>
                    <a:pt x="19" y="9"/>
                  </a:lnTo>
                  <a:lnTo>
                    <a:pt x="47" y="0"/>
                  </a:lnTo>
                  <a:lnTo>
                    <a:pt x="57" y="0"/>
                  </a:lnTo>
                  <a:lnTo>
                    <a:pt x="66" y="0"/>
                  </a:lnTo>
                  <a:lnTo>
                    <a:pt x="76" y="0"/>
                  </a:lnTo>
                  <a:lnTo>
                    <a:pt x="85" y="0"/>
                  </a:lnTo>
                  <a:lnTo>
                    <a:pt x="76" y="9"/>
                  </a:lnTo>
                  <a:lnTo>
                    <a:pt x="66" y="28"/>
                  </a:lnTo>
                  <a:lnTo>
                    <a:pt x="57" y="38"/>
                  </a:lnTo>
                  <a:lnTo>
                    <a:pt x="47" y="38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981" name="Freeform 131"/>
            <p:cNvSpPr>
              <a:spLocks/>
            </p:cNvSpPr>
            <p:nvPr/>
          </p:nvSpPr>
          <p:spPr bwMode="auto">
            <a:xfrm>
              <a:off x="2946" y="1393"/>
              <a:ext cx="85" cy="57"/>
            </a:xfrm>
            <a:custGeom>
              <a:avLst/>
              <a:gdLst>
                <a:gd name="T0" fmla="*/ 10 w 85"/>
                <a:gd name="T1" fmla="*/ 38 h 57"/>
                <a:gd name="T2" fmla="*/ 10 w 85"/>
                <a:gd name="T3" fmla="*/ 38 h 57"/>
                <a:gd name="T4" fmla="*/ 0 w 85"/>
                <a:gd name="T5" fmla="*/ 38 h 57"/>
                <a:gd name="T6" fmla="*/ 0 w 85"/>
                <a:gd name="T7" fmla="*/ 29 h 57"/>
                <a:gd name="T8" fmla="*/ 10 w 85"/>
                <a:gd name="T9" fmla="*/ 19 h 57"/>
                <a:gd name="T10" fmla="*/ 10 w 85"/>
                <a:gd name="T11" fmla="*/ 19 h 57"/>
                <a:gd name="T12" fmla="*/ 0 w 85"/>
                <a:gd name="T13" fmla="*/ 19 h 57"/>
                <a:gd name="T14" fmla="*/ 0 w 85"/>
                <a:gd name="T15" fmla="*/ 10 h 57"/>
                <a:gd name="T16" fmla="*/ 0 w 85"/>
                <a:gd name="T17" fmla="*/ 0 h 57"/>
                <a:gd name="T18" fmla="*/ 10 w 85"/>
                <a:gd name="T19" fmla="*/ 10 h 57"/>
                <a:gd name="T20" fmla="*/ 10 w 85"/>
                <a:gd name="T21" fmla="*/ 10 h 57"/>
                <a:gd name="T22" fmla="*/ 10 w 85"/>
                <a:gd name="T23" fmla="*/ 10 h 57"/>
                <a:gd name="T24" fmla="*/ 19 w 85"/>
                <a:gd name="T25" fmla="*/ 10 h 57"/>
                <a:gd name="T26" fmla="*/ 19 w 85"/>
                <a:gd name="T27" fmla="*/ 10 h 57"/>
                <a:gd name="T28" fmla="*/ 29 w 85"/>
                <a:gd name="T29" fmla="*/ 10 h 57"/>
                <a:gd name="T30" fmla="*/ 48 w 85"/>
                <a:gd name="T31" fmla="*/ 10 h 57"/>
                <a:gd name="T32" fmla="*/ 48 w 85"/>
                <a:gd name="T33" fmla="*/ 10 h 57"/>
                <a:gd name="T34" fmla="*/ 57 w 85"/>
                <a:gd name="T35" fmla="*/ 0 h 57"/>
                <a:gd name="T36" fmla="*/ 76 w 85"/>
                <a:gd name="T37" fmla="*/ 10 h 57"/>
                <a:gd name="T38" fmla="*/ 85 w 85"/>
                <a:gd name="T39" fmla="*/ 10 h 57"/>
                <a:gd name="T40" fmla="*/ 85 w 85"/>
                <a:gd name="T41" fmla="*/ 10 h 57"/>
                <a:gd name="T42" fmla="*/ 85 w 85"/>
                <a:gd name="T43" fmla="*/ 19 h 57"/>
                <a:gd name="T44" fmla="*/ 85 w 85"/>
                <a:gd name="T45" fmla="*/ 29 h 57"/>
                <a:gd name="T46" fmla="*/ 85 w 85"/>
                <a:gd name="T47" fmla="*/ 38 h 57"/>
                <a:gd name="T48" fmla="*/ 85 w 85"/>
                <a:gd name="T49" fmla="*/ 38 h 57"/>
                <a:gd name="T50" fmla="*/ 76 w 85"/>
                <a:gd name="T51" fmla="*/ 38 h 57"/>
                <a:gd name="T52" fmla="*/ 57 w 85"/>
                <a:gd name="T53" fmla="*/ 38 h 57"/>
                <a:gd name="T54" fmla="*/ 57 w 85"/>
                <a:gd name="T55" fmla="*/ 48 h 57"/>
                <a:gd name="T56" fmla="*/ 57 w 85"/>
                <a:gd name="T57" fmla="*/ 48 h 57"/>
                <a:gd name="T58" fmla="*/ 48 w 85"/>
                <a:gd name="T59" fmla="*/ 48 h 57"/>
                <a:gd name="T60" fmla="*/ 48 w 85"/>
                <a:gd name="T61" fmla="*/ 57 h 57"/>
                <a:gd name="T62" fmla="*/ 48 w 85"/>
                <a:gd name="T63" fmla="*/ 57 h 57"/>
                <a:gd name="T64" fmla="*/ 38 w 85"/>
                <a:gd name="T65" fmla="*/ 48 h 57"/>
                <a:gd name="T66" fmla="*/ 19 w 85"/>
                <a:gd name="T67" fmla="*/ 48 h 57"/>
                <a:gd name="T68" fmla="*/ 19 w 85"/>
                <a:gd name="T69" fmla="*/ 48 h 57"/>
                <a:gd name="T70" fmla="*/ 10 w 85"/>
                <a:gd name="T71" fmla="*/ 48 h 57"/>
                <a:gd name="T72" fmla="*/ 10 w 85"/>
                <a:gd name="T73" fmla="*/ 48 h 57"/>
                <a:gd name="T74" fmla="*/ 10 w 85"/>
                <a:gd name="T75" fmla="*/ 38 h 5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85"/>
                <a:gd name="T115" fmla="*/ 0 h 57"/>
                <a:gd name="T116" fmla="*/ 85 w 85"/>
                <a:gd name="T117" fmla="*/ 57 h 5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85" h="57">
                  <a:moveTo>
                    <a:pt x="10" y="38"/>
                  </a:moveTo>
                  <a:lnTo>
                    <a:pt x="10" y="38"/>
                  </a:lnTo>
                  <a:lnTo>
                    <a:pt x="0" y="38"/>
                  </a:lnTo>
                  <a:lnTo>
                    <a:pt x="0" y="29"/>
                  </a:lnTo>
                  <a:lnTo>
                    <a:pt x="10" y="19"/>
                  </a:lnTo>
                  <a:lnTo>
                    <a:pt x="0" y="19"/>
                  </a:lnTo>
                  <a:lnTo>
                    <a:pt x="0" y="10"/>
                  </a:lnTo>
                  <a:lnTo>
                    <a:pt x="0" y="0"/>
                  </a:lnTo>
                  <a:lnTo>
                    <a:pt x="10" y="10"/>
                  </a:lnTo>
                  <a:lnTo>
                    <a:pt x="19" y="10"/>
                  </a:lnTo>
                  <a:lnTo>
                    <a:pt x="29" y="10"/>
                  </a:lnTo>
                  <a:lnTo>
                    <a:pt x="48" y="10"/>
                  </a:lnTo>
                  <a:lnTo>
                    <a:pt x="57" y="0"/>
                  </a:lnTo>
                  <a:lnTo>
                    <a:pt x="76" y="10"/>
                  </a:lnTo>
                  <a:lnTo>
                    <a:pt x="85" y="10"/>
                  </a:lnTo>
                  <a:lnTo>
                    <a:pt x="85" y="19"/>
                  </a:lnTo>
                  <a:lnTo>
                    <a:pt x="85" y="29"/>
                  </a:lnTo>
                  <a:lnTo>
                    <a:pt x="85" y="38"/>
                  </a:lnTo>
                  <a:lnTo>
                    <a:pt x="76" y="38"/>
                  </a:lnTo>
                  <a:lnTo>
                    <a:pt x="57" y="38"/>
                  </a:lnTo>
                  <a:lnTo>
                    <a:pt x="57" y="48"/>
                  </a:lnTo>
                  <a:lnTo>
                    <a:pt x="48" y="48"/>
                  </a:lnTo>
                  <a:lnTo>
                    <a:pt x="48" y="57"/>
                  </a:lnTo>
                  <a:lnTo>
                    <a:pt x="38" y="48"/>
                  </a:lnTo>
                  <a:lnTo>
                    <a:pt x="19" y="48"/>
                  </a:lnTo>
                  <a:lnTo>
                    <a:pt x="10" y="48"/>
                  </a:lnTo>
                  <a:lnTo>
                    <a:pt x="10" y="38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982" name="Freeform 132"/>
            <p:cNvSpPr>
              <a:spLocks/>
            </p:cNvSpPr>
            <p:nvPr/>
          </p:nvSpPr>
          <p:spPr bwMode="auto">
            <a:xfrm>
              <a:off x="2747" y="1516"/>
              <a:ext cx="57" cy="123"/>
            </a:xfrm>
            <a:custGeom>
              <a:avLst/>
              <a:gdLst>
                <a:gd name="T0" fmla="*/ 29 w 57"/>
                <a:gd name="T1" fmla="*/ 123 h 123"/>
                <a:gd name="T2" fmla="*/ 29 w 57"/>
                <a:gd name="T3" fmla="*/ 114 h 123"/>
                <a:gd name="T4" fmla="*/ 29 w 57"/>
                <a:gd name="T5" fmla="*/ 95 h 123"/>
                <a:gd name="T6" fmla="*/ 29 w 57"/>
                <a:gd name="T7" fmla="*/ 95 h 123"/>
                <a:gd name="T8" fmla="*/ 19 w 57"/>
                <a:gd name="T9" fmla="*/ 85 h 123"/>
                <a:gd name="T10" fmla="*/ 10 w 57"/>
                <a:gd name="T11" fmla="*/ 76 h 123"/>
                <a:gd name="T12" fmla="*/ 0 w 57"/>
                <a:gd name="T13" fmla="*/ 67 h 123"/>
                <a:gd name="T14" fmla="*/ 10 w 57"/>
                <a:gd name="T15" fmla="*/ 48 h 123"/>
                <a:gd name="T16" fmla="*/ 10 w 57"/>
                <a:gd name="T17" fmla="*/ 38 h 123"/>
                <a:gd name="T18" fmla="*/ 10 w 57"/>
                <a:gd name="T19" fmla="*/ 38 h 123"/>
                <a:gd name="T20" fmla="*/ 10 w 57"/>
                <a:gd name="T21" fmla="*/ 19 h 123"/>
                <a:gd name="T22" fmla="*/ 10 w 57"/>
                <a:gd name="T23" fmla="*/ 10 h 123"/>
                <a:gd name="T24" fmla="*/ 10 w 57"/>
                <a:gd name="T25" fmla="*/ 10 h 123"/>
                <a:gd name="T26" fmla="*/ 19 w 57"/>
                <a:gd name="T27" fmla="*/ 0 h 123"/>
                <a:gd name="T28" fmla="*/ 29 w 57"/>
                <a:gd name="T29" fmla="*/ 0 h 123"/>
                <a:gd name="T30" fmla="*/ 38 w 57"/>
                <a:gd name="T31" fmla="*/ 0 h 123"/>
                <a:gd name="T32" fmla="*/ 48 w 57"/>
                <a:gd name="T33" fmla="*/ 0 h 123"/>
                <a:gd name="T34" fmla="*/ 48 w 57"/>
                <a:gd name="T35" fmla="*/ 0 h 123"/>
                <a:gd name="T36" fmla="*/ 48 w 57"/>
                <a:gd name="T37" fmla="*/ 10 h 123"/>
                <a:gd name="T38" fmla="*/ 38 w 57"/>
                <a:gd name="T39" fmla="*/ 19 h 123"/>
                <a:gd name="T40" fmla="*/ 38 w 57"/>
                <a:gd name="T41" fmla="*/ 19 h 123"/>
                <a:gd name="T42" fmla="*/ 48 w 57"/>
                <a:gd name="T43" fmla="*/ 29 h 123"/>
                <a:gd name="T44" fmla="*/ 48 w 57"/>
                <a:gd name="T45" fmla="*/ 38 h 123"/>
                <a:gd name="T46" fmla="*/ 38 w 57"/>
                <a:gd name="T47" fmla="*/ 48 h 123"/>
                <a:gd name="T48" fmla="*/ 38 w 57"/>
                <a:gd name="T49" fmla="*/ 57 h 123"/>
                <a:gd name="T50" fmla="*/ 48 w 57"/>
                <a:gd name="T51" fmla="*/ 67 h 123"/>
                <a:gd name="T52" fmla="*/ 57 w 57"/>
                <a:gd name="T53" fmla="*/ 67 h 123"/>
                <a:gd name="T54" fmla="*/ 57 w 57"/>
                <a:gd name="T55" fmla="*/ 67 h 123"/>
                <a:gd name="T56" fmla="*/ 57 w 57"/>
                <a:gd name="T57" fmla="*/ 67 h 123"/>
                <a:gd name="T58" fmla="*/ 57 w 57"/>
                <a:gd name="T59" fmla="*/ 67 h 123"/>
                <a:gd name="T60" fmla="*/ 57 w 57"/>
                <a:gd name="T61" fmla="*/ 76 h 123"/>
                <a:gd name="T62" fmla="*/ 57 w 57"/>
                <a:gd name="T63" fmla="*/ 76 h 123"/>
                <a:gd name="T64" fmla="*/ 57 w 57"/>
                <a:gd name="T65" fmla="*/ 85 h 123"/>
                <a:gd name="T66" fmla="*/ 48 w 57"/>
                <a:gd name="T67" fmla="*/ 85 h 123"/>
                <a:gd name="T68" fmla="*/ 38 w 57"/>
                <a:gd name="T69" fmla="*/ 95 h 123"/>
                <a:gd name="T70" fmla="*/ 38 w 57"/>
                <a:gd name="T71" fmla="*/ 104 h 123"/>
                <a:gd name="T72" fmla="*/ 38 w 57"/>
                <a:gd name="T73" fmla="*/ 104 h 123"/>
                <a:gd name="T74" fmla="*/ 38 w 57"/>
                <a:gd name="T75" fmla="*/ 104 h 123"/>
                <a:gd name="T76" fmla="*/ 38 w 57"/>
                <a:gd name="T77" fmla="*/ 114 h 123"/>
                <a:gd name="T78" fmla="*/ 29 w 57"/>
                <a:gd name="T79" fmla="*/ 123 h 123"/>
                <a:gd name="T80" fmla="*/ 29 w 57"/>
                <a:gd name="T81" fmla="*/ 123 h 123"/>
                <a:gd name="T82" fmla="*/ 29 w 57"/>
                <a:gd name="T83" fmla="*/ 123 h 12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7"/>
                <a:gd name="T127" fmla="*/ 0 h 123"/>
                <a:gd name="T128" fmla="*/ 57 w 57"/>
                <a:gd name="T129" fmla="*/ 123 h 12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7" h="123">
                  <a:moveTo>
                    <a:pt x="29" y="123"/>
                  </a:moveTo>
                  <a:lnTo>
                    <a:pt x="29" y="114"/>
                  </a:lnTo>
                  <a:lnTo>
                    <a:pt x="29" y="95"/>
                  </a:lnTo>
                  <a:lnTo>
                    <a:pt x="19" y="85"/>
                  </a:lnTo>
                  <a:lnTo>
                    <a:pt x="10" y="76"/>
                  </a:lnTo>
                  <a:lnTo>
                    <a:pt x="0" y="67"/>
                  </a:lnTo>
                  <a:lnTo>
                    <a:pt x="10" y="48"/>
                  </a:lnTo>
                  <a:lnTo>
                    <a:pt x="10" y="38"/>
                  </a:lnTo>
                  <a:lnTo>
                    <a:pt x="10" y="19"/>
                  </a:lnTo>
                  <a:lnTo>
                    <a:pt x="10" y="10"/>
                  </a:lnTo>
                  <a:lnTo>
                    <a:pt x="19" y="0"/>
                  </a:lnTo>
                  <a:lnTo>
                    <a:pt x="29" y="0"/>
                  </a:lnTo>
                  <a:lnTo>
                    <a:pt x="38" y="0"/>
                  </a:lnTo>
                  <a:lnTo>
                    <a:pt x="48" y="0"/>
                  </a:lnTo>
                  <a:lnTo>
                    <a:pt x="48" y="10"/>
                  </a:lnTo>
                  <a:lnTo>
                    <a:pt x="38" y="19"/>
                  </a:lnTo>
                  <a:lnTo>
                    <a:pt x="48" y="29"/>
                  </a:lnTo>
                  <a:lnTo>
                    <a:pt x="48" y="38"/>
                  </a:lnTo>
                  <a:lnTo>
                    <a:pt x="38" y="48"/>
                  </a:lnTo>
                  <a:lnTo>
                    <a:pt x="38" y="57"/>
                  </a:lnTo>
                  <a:lnTo>
                    <a:pt x="48" y="67"/>
                  </a:lnTo>
                  <a:lnTo>
                    <a:pt x="57" y="67"/>
                  </a:lnTo>
                  <a:lnTo>
                    <a:pt x="57" y="76"/>
                  </a:lnTo>
                  <a:lnTo>
                    <a:pt x="57" y="85"/>
                  </a:lnTo>
                  <a:lnTo>
                    <a:pt x="48" y="85"/>
                  </a:lnTo>
                  <a:lnTo>
                    <a:pt x="38" y="95"/>
                  </a:lnTo>
                  <a:lnTo>
                    <a:pt x="38" y="104"/>
                  </a:lnTo>
                  <a:lnTo>
                    <a:pt x="38" y="114"/>
                  </a:lnTo>
                  <a:lnTo>
                    <a:pt x="29" y="123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983" name="Freeform 133"/>
            <p:cNvSpPr>
              <a:spLocks/>
            </p:cNvSpPr>
            <p:nvPr/>
          </p:nvSpPr>
          <p:spPr bwMode="auto">
            <a:xfrm>
              <a:off x="2861" y="1299"/>
              <a:ext cx="76" cy="37"/>
            </a:xfrm>
            <a:custGeom>
              <a:avLst/>
              <a:gdLst>
                <a:gd name="T0" fmla="*/ 28 w 76"/>
                <a:gd name="T1" fmla="*/ 9 h 37"/>
                <a:gd name="T2" fmla="*/ 28 w 76"/>
                <a:gd name="T3" fmla="*/ 9 h 37"/>
                <a:gd name="T4" fmla="*/ 38 w 76"/>
                <a:gd name="T5" fmla="*/ 9 h 37"/>
                <a:gd name="T6" fmla="*/ 38 w 76"/>
                <a:gd name="T7" fmla="*/ 19 h 37"/>
                <a:gd name="T8" fmla="*/ 47 w 76"/>
                <a:gd name="T9" fmla="*/ 9 h 37"/>
                <a:gd name="T10" fmla="*/ 66 w 76"/>
                <a:gd name="T11" fmla="*/ 9 h 37"/>
                <a:gd name="T12" fmla="*/ 76 w 76"/>
                <a:gd name="T13" fmla="*/ 19 h 37"/>
                <a:gd name="T14" fmla="*/ 76 w 76"/>
                <a:gd name="T15" fmla="*/ 19 h 37"/>
                <a:gd name="T16" fmla="*/ 76 w 76"/>
                <a:gd name="T17" fmla="*/ 19 h 37"/>
                <a:gd name="T18" fmla="*/ 76 w 76"/>
                <a:gd name="T19" fmla="*/ 28 h 37"/>
                <a:gd name="T20" fmla="*/ 76 w 76"/>
                <a:gd name="T21" fmla="*/ 28 h 37"/>
                <a:gd name="T22" fmla="*/ 76 w 76"/>
                <a:gd name="T23" fmla="*/ 28 h 37"/>
                <a:gd name="T24" fmla="*/ 76 w 76"/>
                <a:gd name="T25" fmla="*/ 28 h 37"/>
                <a:gd name="T26" fmla="*/ 57 w 76"/>
                <a:gd name="T27" fmla="*/ 28 h 37"/>
                <a:gd name="T28" fmla="*/ 57 w 76"/>
                <a:gd name="T29" fmla="*/ 28 h 37"/>
                <a:gd name="T30" fmla="*/ 47 w 76"/>
                <a:gd name="T31" fmla="*/ 28 h 37"/>
                <a:gd name="T32" fmla="*/ 19 w 76"/>
                <a:gd name="T33" fmla="*/ 37 h 37"/>
                <a:gd name="T34" fmla="*/ 10 w 76"/>
                <a:gd name="T35" fmla="*/ 37 h 37"/>
                <a:gd name="T36" fmla="*/ 10 w 76"/>
                <a:gd name="T37" fmla="*/ 28 h 37"/>
                <a:gd name="T38" fmla="*/ 0 w 76"/>
                <a:gd name="T39" fmla="*/ 28 h 37"/>
                <a:gd name="T40" fmla="*/ 10 w 76"/>
                <a:gd name="T41" fmla="*/ 19 h 37"/>
                <a:gd name="T42" fmla="*/ 19 w 76"/>
                <a:gd name="T43" fmla="*/ 9 h 37"/>
                <a:gd name="T44" fmla="*/ 19 w 76"/>
                <a:gd name="T45" fmla="*/ 9 h 37"/>
                <a:gd name="T46" fmla="*/ 19 w 76"/>
                <a:gd name="T47" fmla="*/ 9 h 37"/>
                <a:gd name="T48" fmla="*/ 19 w 76"/>
                <a:gd name="T49" fmla="*/ 0 h 37"/>
                <a:gd name="T50" fmla="*/ 19 w 76"/>
                <a:gd name="T51" fmla="*/ 0 h 37"/>
                <a:gd name="T52" fmla="*/ 28 w 76"/>
                <a:gd name="T53" fmla="*/ 9 h 3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76"/>
                <a:gd name="T82" fmla="*/ 0 h 37"/>
                <a:gd name="T83" fmla="*/ 76 w 76"/>
                <a:gd name="T84" fmla="*/ 37 h 3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76" h="37">
                  <a:moveTo>
                    <a:pt x="28" y="9"/>
                  </a:moveTo>
                  <a:lnTo>
                    <a:pt x="28" y="9"/>
                  </a:lnTo>
                  <a:lnTo>
                    <a:pt x="38" y="9"/>
                  </a:lnTo>
                  <a:lnTo>
                    <a:pt x="38" y="19"/>
                  </a:lnTo>
                  <a:lnTo>
                    <a:pt x="47" y="9"/>
                  </a:lnTo>
                  <a:lnTo>
                    <a:pt x="66" y="9"/>
                  </a:lnTo>
                  <a:lnTo>
                    <a:pt x="76" y="19"/>
                  </a:lnTo>
                  <a:lnTo>
                    <a:pt x="76" y="28"/>
                  </a:lnTo>
                  <a:lnTo>
                    <a:pt x="57" y="28"/>
                  </a:lnTo>
                  <a:lnTo>
                    <a:pt x="47" y="28"/>
                  </a:lnTo>
                  <a:lnTo>
                    <a:pt x="19" y="37"/>
                  </a:lnTo>
                  <a:lnTo>
                    <a:pt x="10" y="37"/>
                  </a:lnTo>
                  <a:lnTo>
                    <a:pt x="10" y="28"/>
                  </a:lnTo>
                  <a:lnTo>
                    <a:pt x="0" y="28"/>
                  </a:lnTo>
                  <a:lnTo>
                    <a:pt x="10" y="19"/>
                  </a:lnTo>
                  <a:lnTo>
                    <a:pt x="19" y="9"/>
                  </a:lnTo>
                  <a:lnTo>
                    <a:pt x="19" y="0"/>
                  </a:lnTo>
                  <a:lnTo>
                    <a:pt x="28" y="9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984" name="Freeform 134"/>
            <p:cNvSpPr>
              <a:spLocks/>
            </p:cNvSpPr>
            <p:nvPr/>
          </p:nvSpPr>
          <p:spPr bwMode="auto">
            <a:xfrm>
              <a:off x="2804" y="1280"/>
              <a:ext cx="76" cy="47"/>
            </a:xfrm>
            <a:custGeom>
              <a:avLst/>
              <a:gdLst>
                <a:gd name="T0" fmla="*/ 67 w 76"/>
                <a:gd name="T1" fmla="*/ 19 h 47"/>
                <a:gd name="T2" fmla="*/ 57 w 76"/>
                <a:gd name="T3" fmla="*/ 9 h 47"/>
                <a:gd name="T4" fmla="*/ 57 w 76"/>
                <a:gd name="T5" fmla="*/ 9 h 47"/>
                <a:gd name="T6" fmla="*/ 57 w 76"/>
                <a:gd name="T7" fmla="*/ 19 h 47"/>
                <a:gd name="T8" fmla="*/ 48 w 76"/>
                <a:gd name="T9" fmla="*/ 9 h 47"/>
                <a:gd name="T10" fmla="*/ 38 w 76"/>
                <a:gd name="T11" fmla="*/ 9 h 47"/>
                <a:gd name="T12" fmla="*/ 29 w 76"/>
                <a:gd name="T13" fmla="*/ 0 h 47"/>
                <a:gd name="T14" fmla="*/ 29 w 76"/>
                <a:gd name="T15" fmla="*/ 0 h 47"/>
                <a:gd name="T16" fmla="*/ 29 w 76"/>
                <a:gd name="T17" fmla="*/ 0 h 47"/>
                <a:gd name="T18" fmla="*/ 19 w 76"/>
                <a:gd name="T19" fmla="*/ 0 h 47"/>
                <a:gd name="T20" fmla="*/ 0 w 76"/>
                <a:gd name="T21" fmla="*/ 19 h 47"/>
                <a:gd name="T22" fmla="*/ 0 w 76"/>
                <a:gd name="T23" fmla="*/ 19 h 47"/>
                <a:gd name="T24" fmla="*/ 0 w 76"/>
                <a:gd name="T25" fmla="*/ 19 h 47"/>
                <a:gd name="T26" fmla="*/ 19 w 76"/>
                <a:gd name="T27" fmla="*/ 38 h 47"/>
                <a:gd name="T28" fmla="*/ 19 w 76"/>
                <a:gd name="T29" fmla="*/ 47 h 47"/>
                <a:gd name="T30" fmla="*/ 29 w 76"/>
                <a:gd name="T31" fmla="*/ 47 h 47"/>
                <a:gd name="T32" fmla="*/ 29 w 76"/>
                <a:gd name="T33" fmla="*/ 47 h 47"/>
                <a:gd name="T34" fmla="*/ 38 w 76"/>
                <a:gd name="T35" fmla="*/ 38 h 47"/>
                <a:gd name="T36" fmla="*/ 38 w 76"/>
                <a:gd name="T37" fmla="*/ 38 h 47"/>
                <a:gd name="T38" fmla="*/ 57 w 76"/>
                <a:gd name="T39" fmla="*/ 47 h 47"/>
                <a:gd name="T40" fmla="*/ 67 w 76"/>
                <a:gd name="T41" fmla="*/ 38 h 47"/>
                <a:gd name="T42" fmla="*/ 76 w 76"/>
                <a:gd name="T43" fmla="*/ 28 h 47"/>
                <a:gd name="T44" fmla="*/ 76 w 76"/>
                <a:gd name="T45" fmla="*/ 28 h 47"/>
                <a:gd name="T46" fmla="*/ 76 w 76"/>
                <a:gd name="T47" fmla="*/ 19 h 47"/>
                <a:gd name="T48" fmla="*/ 76 w 76"/>
                <a:gd name="T49" fmla="*/ 19 h 47"/>
                <a:gd name="T50" fmla="*/ 67 w 76"/>
                <a:gd name="T51" fmla="*/ 19 h 4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6"/>
                <a:gd name="T79" fmla="*/ 0 h 47"/>
                <a:gd name="T80" fmla="*/ 76 w 76"/>
                <a:gd name="T81" fmla="*/ 47 h 4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6" h="47">
                  <a:moveTo>
                    <a:pt x="67" y="19"/>
                  </a:moveTo>
                  <a:lnTo>
                    <a:pt x="57" y="9"/>
                  </a:lnTo>
                  <a:lnTo>
                    <a:pt x="57" y="19"/>
                  </a:lnTo>
                  <a:lnTo>
                    <a:pt x="48" y="9"/>
                  </a:lnTo>
                  <a:lnTo>
                    <a:pt x="38" y="9"/>
                  </a:lnTo>
                  <a:lnTo>
                    <a:pt x="29" y="0"/>
                  </a:lnTo>
                  <a:lnTo>
                    <a:pt x="19" y="0"/>
                  </a:lnTo>
                  <a:lnTo>
                    <a:pt x="0" y="19"/>
                  </a:lnTo>
                  <a:lnTo>
                    <a:pt x="19" y="38"/>
                  </a:lnTo>
                  <a:lnTo>
                    <a:pt x="19" y="47"/>
                  </a:lnTo>
                  <a:lnTo>
                    <a:pt x="29" y="47"/>
                  </a:lnTo>
                  <a:lnTo>
                    <a:pt x="38" y="38"/>
                  </a:lnTo>
                  <a:lnTo>
                    <a:pt x="57" y="47"/>
                  </a:lnTo>
                  <a:lnTo>
                    <a:pt x="67" y="38"/>
                  </a:lnTo>
                  <a:lnTo>
                    <a:pt x="76" y="28"/>
                  </a:lnTo>
                  <a:lnTo>
                    <a:pt x="76" y="19"/>
                  </a:lnTo>
                  <a:lnTo>
                    <a:pt x="67" y="19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985" name="Freeform 135"/>
            <p:cNvSpPr>
              <a:spLocks/>
            </p:cNvSpPr>
            <p:nvPr/>
          </p:nvSpPr>
          <p:spPr bwMode="auto">
            <a:xfrm>
              <a:off x="2757" y="1450"/>
              <a:ext cx="19" cy="38"/>
            </a:xfrm>
            <a:custGeom>
              <a:avLst/>
              <a:gdLst>
                <a:gd name="T0" fmla="*/ 9 w 19"/>
                <a:gd name="T1" fmla="*/ 0 h 38"/>
                <a:gd name="T2" fmla="*/ 9 w 19"/>
                <a:gd name="T3" fmla="*/ 0 h 38"/>
                <a:gd name="T4" fmla="*/ 9 w 19"/>
                <a:gd name="T5" fmla="*/ 0 h 38"/>
                <a:gd name="T6" fmla="*/ 19 w 19"/>
                <a:gd name="T7" fmla="*/ 0 h 38"/>
                <a:gd name="T8" fmla="*/ 19 w 19"/>
                <a:gd name="T9" fmla="*/ 10 h 38"/>
                <a:gd name="T10" fmla="*/ 19 w 19"/>
                <a:gd name="T11" fmla="*/ 28 h 38"/>
                <a:gd name="T12" fmla="*/ 19 w 19"/>
                <a:gd name="T13" fmla="*/ 28 h 38"/>
                <a:gd name="T14" fmla="*/ 19 w 19"/>
                <a:gd name="T15" fmla="*/ 28 h 38"/>
                <a:gd name="T16" fmla="*/ 9 w 19"/>
                <a:gd name="T17" fmla="*/ 38 h 38"/>
                <a:gd name="T18" fmla="*/ 0 w 19"/>
                <a:gd name="T19" fmla="*/ 28 h 38"/>
                <a:gd name="T20" fmla="*/ 0 w 19"/>
                <a:gd name="T21" fmla="*/ 28 h 38"/>
                <a:gd name="T22" fmla="*/ 0 w 19"/>
                <a:gd name="T23" fmla="*/ 28 h 38"/>
                <a:gd name="T24" fmla="*/ 0 w 19"/>
                <a:gd name="T25" fmla="*/ 10 h 38"/>
                <a:gd name="T26" fmla="*/ 0 w 19"/>
                <a:gd name="T27" fmla="*/ 10 h 38"/>
                <a:gd name="T28" fmla="*/ 0 w 19"/>
                <a:gd name="T29" fmla="*/ 10 h 38"/>
                <a:gd name="T30" fmla="*/ 0 w 19"/>
                <a:gd name="T31" fmla="*/ 10 h 38"/>
                <a:gd name="T32" fmla="*/ 0 w 19"/>
                <a:gd name="T33" fmla="*/ 0 h 38"/>
                <a:gd name="T34" fmla="*/ 9 w 19"/>
                <a:gd name="T35" fmla="*/ 0 h 3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9"/>
                <a:gd name="T55" fmla="*/ 0 h 38"/>
                <a:gd name="T56" fmla="*/ 19 w 19"/>
                <a:gd name="T57" fmla="*/ 38 h 3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9" h="38">
                  <a:moveTo>
                    <a:pt x="9" y="0"/>
                  </a:moveTo>
                  <a:lnTo>
                    <a:pt x="9" y="0"/>
                  </a:lnTo>
                  <a:lnTo>
                    <a:pt x="19" y="0"/>
                  </a:lnTo>
                  <a:lnTo>
                    <a:pt x="19" y="10"/>
                  </a:lnTo>
                  <a:lnTo>
                    <a:pt x="19" y="28"/>
                  </a:lnTo>
                  <a:lnTo>
                    <a:pt x="9" y="38"/>
                  </a:lnTo>
                  <a:lnTo>
                    <a:pt x="0" y="28"/>
                  </a:lnTo>
                  <a:lnTo>
                    <a:pt x="0" y="1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986" name="Freeform 136"/>
            <p:cNvSpPr>
              <a:spLocks/>
            </p:cNvSpPr>
            <p:nvPr/>
          </p:nvSpPr>
          <p:spPr bwMode="auto">
            <a:xfrm>
              <a:off x="2927" y="1138"/>
              <a:ext cx="48" cy="38"/>
            </a:xfrm>
            <a:custGeom>
              <a:avLst/>
              <a:gdLst>
                <a:gd name="T0" fmla="*/ 48 w 48"/>
                <a:gd name="T1" fmla="*/ 28 h 38"/>
                <a:gd name="T2" fmla="*/ 48 w 48"/>
                <a:gd name="T3" fmla="*/ 19 h 38"/>
                <a:gd name="T4" fmla="*/ 48 w 48"/>
                <a:gd name="T5" fmla="*/ 19 h 38"/>
                <a:gd name="T6" fmla="*/ 48 w 48"/>
                <a:gd name="T7" fmla="*/ 19 h 38"/>
                <a:gd name="T8" fmla="*/ 48 w 48"/>
                <a:gd name="T9" fmla="*/ 9 h 38"/>
                <a:gd name="T10" fmla="*/ 48 w 48"/>
                <a:gd name="T11" fmla="*/ 9 h 38"/>
                <a:gd name="T12" fmla="*/ 48 w 48"/>
                <a:gd name="T13" fmla="*/ 9 h 38"/>
                <a:gd name="T14" fmla="*/ 38 w 48"/>
                <a:gd name="T15" fmla="*/ 9 h 38"/>
                <a:gd name="T16" fmla="*/ 38 w 48"/>
                <a:gd name="T17" fmla="*/ 9 h 38"/>
                <a:gd name="T18" fmla="*/ 29 w 48"/>
                <a:gd name="T19" fmla="*/ 0 h 38"/>
                <a:gd name="T20" fmla="*/ 29 w 48"/>
                <a:gd name="T21" fmla="*/ 0 h 38"/>
                <a:gd name="T22" fmla="*/ 19 w 48"/>
                <a:gd name="T23" fmla="*/ 0 h 38"/>
                <a:gd name="T24" fmla="*/ 0 w 48"/>
                <a:gd name="T25" fmla="*/ 9 h 38"/>
                <a:gd name="T26" fmla="*/ 0 w 48"/>
                <a:gd name="T27" fmla="*/ 19 h 38"/>
                <a:gd name="T28" fmla="*/ 19 w 48"/>
                <a:gd name="T29" fmla="*/ 19 h 38"/>
                <a:gd name="T30" fmla="*/ 19 w 48"/>
                <a:gd name="T31" fmla="*/ 19 h 38"/>
                <a:gd name="T32" fmla="*/ 29 w 48"/>
                <a:gd name="T33" fmla="*/ 19 h 38"/>
                <a:gd name="T34" fmla="*/ 29 w 48"/>
                <a:gd name="T35" fmla="*/ 19 h 38"/>
                <a:gd name="T36" fmla="*/ 38 w 48"/>
                <a:gd name="T37" fmla="*/ 28 h 38"/>
                <a:gd name="T38" fmla="*/ 38 w 48"/>
                <a:gd name="T39" fmla="*/ 28 h 38"/>
                <a:gd name="T40" fmla="*/ 38 w 48"/>
                <a:gd name="T41" fmla="*/ 28 h 38"/>
                <a:gd name="T42" fmla="*/ 48 w 48"/>
                <a:gd name="T43" fmla="*/ 28 h 38"/>
                <a:gd name="T44" fmla="*/ 48 w 48"/>
                <a:gd name="T45" fmla="*/ 28 h 38"/>
                <a:gd name="T46" fmla="*/ 48 w 48"/>
                <a:gd name="T47" fmla="*/ 28 h 38"/>
                <a:gd name="T48" fmla="*/ 48 w 48"/>
                <a:gd name="T49" fmla="*/ 38 h 38"/>
                <a:gd name="T50" fmla="*/ 48 w 48"/>
                <a:gd name="T51" fmla="*/ 28 h 3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48"/>
                <a:gd name="T79" fmla="*/ 0 h 38"/>
                <a:gd name="T80" fmla="*/ 48 w 48"/>
                <a:gd name="T81" fmla="*/ 38 h 3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48" h="38">
                  <a:moveTo>
                    <a:pt x="48" y="28"/>
                  </a:moveTo>
                  <a:lnTo>
                    <a:pt x="48" y="19"/>
                  </a:lnTo>
                  <a:lnTo>
                    <a:pt x="48" y="9"/>
                  </a:lnTo>
                  <a:lnTo>
                    <a:pt x="38" y="9"/>
                  </a:lnTo>
                  <a:lnTo>
                    <a:pt x="29" y="0"/>
                  </a:lnTo>
                  <a:lnTo>
                    <a:pt x="19" y="0"/>
                  </a:lnTo>
                  <a:lnTo>
                    <a:pt x="0" y="9"/>
                  </a:lnTo>
                  <a:lnTo>
                    <a:pt x="0" y="19"/>
                  </a:lnTo>
                  <a:lnTo>
                    <a:pt x="19" y="19"/>
                  </a:lnTo>
                  <a:lnTo>
                    <a:pt x="29" y="19"/>
                  </a:lnTo>
                  <a:lnTo>
                    <a:pt x="38" y="28"/>
                  </a:lnTo>
                  <a:lnTo>
                    <a:pt x="48" y="28"/>
                  </a:lnTo>
                  <a:lnTo>
                    <a:pt x="48" y="38"/>
                  </a:lnTo>
                  <a:lnTo>
                    <a:pt x="48" y="28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987" name="Freeform 137"/>
            <p:cNvSpPr>
              <a:spLocks/>
            </p:cNvSpPr>
            <p:nvPr/>
          </p:nvSpPr>
          <p:spPr bwMode="auto">
            <a:xfrm>
              <a:off x="2908" y="1157"/>
              <a:ext cx="76" cy="47"/>
            </a:xfrm>
            <a:custGeom>
              <a:avLst/>
              <a:gdLst>
                <a:gd name="T0" fmla="*/ 76 w 76"/>
                <a:gd name="T1" fmla="*/ 47 h 47"/>
                <a:gd name="T2" fmla="*/ 76 w 76"/>
                <a:gd name="T3" fmla="*/ 37 h 47"/>
                <a:gd name="T4" fmla="*/ 76 w 76"/>
                <a:gd name="T5" fmla="*/ 19 h 47"/>
                <a:gd name="T6" fmla="*/ 67 w 76"/>
                <a:gd name="T7" fmla="*/ 19 h 47"/>
                <a:gd name="T8" fmla="*/ 67 w 76"/>
                <a:gd name="T9" fmla="*/ 9 h 47"/>
                <a:gd name="T10" fmla="*/ 67 w 76"/>
                <a:gd name="T11" fmla="*/ 9 h 47"/>
                <a:gd name="T12" fmla="*/ 57 w 76"/>
                <a:gd name="T13" fmla="*/ 9 h 47"/>
                <a:gd name="T14" fmla="*/ 57 w 76"/>
                <a:gd name="T15" fmla="*/ 9 h 47"/>
                <a:gd name="T16" fmla="*/ 48 w 76"/>
                <a:gd name="T17" fmla="*/ 0 h 47"/>
                <a:gd name="T18" fmla="*/ 38 w 76"/>
                <a:gd name="T19" fmla="*/ 0 h 47"/>
                <a:gd name="T20" fmla="*/ 38 w 76"/>
                <a:gd name="T21" fmla="*/ 0 h 47"/>
                <a:gd name="T22" fmla="*/ 38 w 76"/>
                <a:gd name="T23" fmla="*/ 0 h 47"/>
                <a:gd name="T24" fmla="*/ 38 w 76"/>
                <a:gd name="T25" fmla="*/ 9 h 47"/>
                <a:gd name="T26" fmla="*/ 38 w 76"/>
                <a:gd name="T27" fmla="*/ 19 h 47"/>
                <a:gd name="T28" fmla="*/ 29 w 76"/>
                <a:gd name="T29" fmla="*/ 28 h 47"/>
                <a:gd name="T30" fmla="*/ 19 w 76"/>
                <a:gd name="T31" fmla="*/ 28 h 47"/>
                <a:gd name="T32" fmla="*/ 10 w 76"/>
                <a:gd name="T33" fmla="*/ 9 h 47"/>
                <a:gd name="T34" fmla="*/ 0 w 76"/>
                <a:gd name="T35" fmla="*/ 9 h 47"/>
                <a:gd name="T36" fmla="*/ 0 w 76"/>
                <a:gd name="T37" fmla="*/ 28 h 47"/>
                <a:gd name="T38" fmla="*/ 0 w 76"/>
                <a:gd name="T39" fmla="*/ 37 h 47"/>
                <a:gd name="T40" fmla="*/ 0 w 76"/>
                <a:gd name="T41" fmla="*/ 37 h 47"/>
                <a:gd name="T42" fmla="*/ 10 w 76"/>
                <a:gd name="T43" fmla="*/ 37 h 47"/>
                <a:gd name="T44" fmla="*/ 19 w 76"/>
                <a:gd name="T45" fmla="*/ 37 h 47"/>
                <a:gd name="T46" fmla="*/ 29 w 76"/>
                <a:gd name="T47" fmla="*/ 37 h 47"/>
                <a:gd name="T48" fmla="*/ 38 w 76"/>
                <a:gd name="T49" fmla="*/ 37 h 47"/>
                <a:gd name="T50" fmla="*/ 48 w 76"/>
                <a:gd name="T51" fmla="*/ 37 h 47"/>
                <a:gd name="T52" fmla="*/ 48 w 76"/>
                <a:gd name="T53" fmla="*/ 37 h 47"/>
                <a:gd name="T54" fmla="*/ 48 w 76"/>
                <a:gd name="T55" fmla="*/ 37 h 47"/>
                <a:gd name="T56" fmla="*/ 48 w 76"/>
                <a:gd name="T57" fmla="*/ 47 h 47"/>
                <a:gd name="T58" fmla="*/ 57 w 76"/>
                <a:gd name="T59" fmla="*/ 47 h 47"/>
                <a:gd name="T60" fmla="*/ 57 w 76"/>
                <a:gd name="T61" fmla="*/ 47 h 47"/>
                <a:gd name="T62" fmla="*/ 76 w 76"/>
                <a:gd name="T63" fmla="*/ 47 h 4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6"/>
                <a:gd name="T97" fmla="*/ 0 h 47"/>
                <a:gd name="T98" fmla="*/ 76 w 76"/>
                <a:gd name="T99" fmla="*/ 47 h 4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6" h="47">
                  <a:moveTo>
                    <a:pt x="76" y="47"/>
                  </a:moveTo>
                  <a:lnTo>
                    <a:pt x="76" y="37"/>
                  </a:lnTo>
                  <a:lnTo>
                    <a:pt x="76" y="19"/>
                  </a:lnTo>
                  <a:lnTo>
                    <a:pt x="67" y="19"/>
                  </a:lnTo>
                  <a:lnTo>
                    <a:pt x="67" y="9"/>
                  </a:lnTo>
                  <a:lnTo>
                    <a:pt x="57" y="9"/>
                  </a:lnTo>
                  <a:lnTo>
                    <a:pt x="48" y="0"/>
                  </a:lnTo>
                  <a:lnTo>
                    <a:pt x="38" y="0"/>
                  </a:lnTo>
                  <a:lnTo>
                    <a:pt x="38" y="9"/>
                  </a:lnTo>
                  <a:lnTo>
                    <a:pt x="38" y="19"/>
                  </a:lnTo>
                  <a:lnTo>
                    <a:pt x="29" y="28"/>
                  </a:lnTo>
                  <a:lnTo>
                    <a:pt x="19" y="28"/>
                  </a:lnTo>
                  <a:lnTo>
                    <a:pt x="10" y="9"/>
                  </a:lnTo>
                  <a:lnTo>
                    <a:pt x="0" y="9"/>
                  </a:lnTo>
                  <a:lnTo>
                    <a:pt x="0" y="28"/>
                  </a:lnTo>
                  <a:lnTo>
                    <a:pt x="0" y="37"/>
                  </a:lnTo>
                  <a:lnTo>
                    <a:pt x="10" y="37"/>
                  </a:lnTo>
                  <a:lnTo>
                    <a:pt x="19" y="37"/>
                  </a:lnTo>
                  <a:lnTo>
                    <a:pt x="29" y="37"/>
                  </a:lnTo>
                  <a:lnTo>
                    <a:pt x="38" y="37"/>
                  </a:lnTo>
                  <a:lnTo>
                    <a:pt x="48" y="37"/>
                  </a:lnTo>
                  <a:lnTo>
                    <a:pt x="48" y="47"/>
                  </a:lnTo>
                  <a:lnTo>
                    <a:pt x="57" y="47"/>
                  </a:lnTo>
                  <a:lnTo>
                    <a:pt x="76" y="47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988" name="Freeform 138"/>
            <p:cNvSpPr>
              <a:spLocks/>
            </p:cNvSpPr>
            <p:nvPr/>
          </p:nvSpPr>
          <p:spPr bwMode="auto">
            <a:xfrm>
              <a:off x="2672" y="1280"/>
              <a:ext cx="47" cy="28"/>
            </a:xfrm>
            <a:custGeom>
              <a:avLst/>
              <a:gdLst>
                <a:gd name="T0" fmla="*/ 38 w 47"/>
                <a:gd name="T1" fmla="*/ 28 h 28"/>
                <a:gd name="T2" fmla="*/ 38 w 47"/>
                <a:gd name="T3" fmla="*/ 28 h 28"/>
                <a:gd name="T4" fmla="*/ 38 w 47"/>
                <a:gd name="T5" fmla="*/ 28 h 28"/>
                <a:gd name="T6" fmla="*/ 38 w 47"/>
                <a:gd name="T7" fmla="*/ 19 h 28"/>
                <a:gd name="T8" fmla="*/ 47 w 47"/>
                <a:gd name="T9" fmla="*/ 19 h 28"/>
                <a:gd name="T10" fmla="*/ 47 w 47"/>
                <a:gd name="T11" fmla="*/ 9 h 28"/>
                <a:gd name="T12" fmla="*/ 28 w 47"/>
                <a:gd name="T13" fmla="*/ 0 h 28"/>
                <a:gd name="T14" fmla="*/ 28 w 47"/>
                <a:gd name="T15" fmla="*/ 0 h 28"/>
                <a:gd name="T16" fmla="*/ 19 w 47"/>
                <a:gd name="T17" fmla="*/ 0 h 28"/>
                <a:gd name="T18" fmla="*/ 9 w 47"/>
                <a:gd name="T19" fmla="*/ 0 h 28"/>
                <a:gd name="T20" fmla="*/ 0 w 47"/>
                <a:gd name="T21" fmla="*/ 0 h 28"/>
                <a:gd name="T22" fmla="*/ 0 w 47"/>
                <a:gd name="T23" fmla="*/ 0 h 28"/>
                <a:gd name="T24" fmla="*/ 0 w 47"/>
                <a:gd name="T25" fmla="*/ 0 h 28"/>
                <a:gd name="T26" fmla="*/ 0 w 47"/>
                <a:gd name="T27" fmla="*/ 9 h 28"/>
                <a:gd name="T28" fmla="*/ 19 w 47"/>
                <a:gd name="T29" fmla="*/ 9 h 28"/>
                <a:gd name="T30" fmla="*/ 19 w 47"/>
                <a:gd name="T31" fmla="*/ 9 h 28"/>
                <a:gd name="T32" fmla="*/ 19 w 47"/>
                <a:gd name="T33" fmla="*/ 19 h 28"/>
                <a:gd name="T34" fmla="*/ 28 w 47"/>
                <a:gd name="T35" fmla="*/ 19 h 28"/>
                <a:gd name="T36" fmla="*/ 28 w 47"/>
                <a:gd name="T37" fmla="*/ 19 h 28"/>
                <a:gd name="T38" fmla="*/ 38 w 47"/>
                <a:gd name="T39" fmla="*/ 19 h 28"/>
                <a:gd name="T40" fmla="*/ 38 w 47"/>
                <a:gd name="T41" fmla="*/ 28 h 28"/>
                <a:gd name="T42" fmla="*/ 38 w 47"/>
                <a:gd name="T43" fmla="*/ 28 h 28"/>
                <a:gd name="T44" fmla="*/ 47 w 47"/>
                <a:gd name="T45" fmla="*/ 28 h 28"/>
                <a:gd name="T46" fmla="*/ 47 w 47"/>
                <a:gd name="T47" fmla="*/ 28 h 28"/>
                <a:gd name="T48" fmla="*/ 38 w 47"/>
                <a:gd name="T49" fmla="*/ 28 h 2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7"/>
                <a:gd name="T76" fmla="*/ 0 h 28"/>
                <a:gd name="T77" fmla="*/ 47 w 47"/>
                <a:gd name="T78" fmla="*/ 28 h 2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7" h="28">
                  <a:moveTo>
                    <a:pt x="38" y="28"/>
                  </a:moveTo>
                  <a:lnTo>
                    <a:pt x="38" y="28"/>
                  </a:lnTo>
                  <a:lnTo>
                    <a:pt x="38" y="19"/>
                  </a:lnTo>
                  <a:lnTo>
                    <a:pt x="47" y="19"/>
                  </a:lnTo>
                  <a:lnTo>
                    <a:pt x="47" y="9"/>
                  </a:lnTo>
                  <a:lnTo>
                    <a:pt x="28" y="0"/>
                  </a:lnTo>
                  <a:lnTo>
                    <a:pt x="19" y="0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19" y="9"/>
                  </a:lnTo>
                  <a:lnTo>
                    <a:pt x="19" y="19"/>
                  </a:lnTo>
                  <a:lnTo>
                    <a:pt x="28" y="19"/>
                  </a:lnTo>
                  <a:lnTo>
                    <a:pt x="38" y="19"/>
                  </a:lnTo>
                  <a:lnTo>
                    <a:pt x="38" y="28"/>
                  </a:lnTo>
                  <a:lnTo>
                    <a:pt x="47" y="28"/>
                  </a:lnTo>
                  <a:lnTo>
                    <a:pt x="38" y="28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989" name="Freeform 139"/>
            <p:cNvSpPr>
              <a:spLocks/>
            </p:cNvSpPr>
            <p:nvPr/>
          </p:nvSpPr>
          <p:spPr bwMode="auto">
            <a:xfrm>
              <a:off x="2747" y="1166"/>
              <a:ext cx="29" cy="57"/>
            </a:xfrm>
            <a:custGeom>
              <a:avLst/>
              <a:gdLst>
                <a:gd name="T0" fmla="*/ 10 w 29"/>
                <a:gd name="T1" fmla="*/ 57 h 57"/>
                <a:gd name="T2" fmla="*/ 10 w 29"/>
                <a:gd name="T3" fmla="*/ 47 h 57"/>
                <a:gd name="T4" fmla="*/ 10 w 29"/>
                <a:gd name="T5" fmla="*/ 47 h 57"/>
                <a:gd name="T6" fmla="*/ 0 w 29"/>
                <a:gd name="T7" fmla="*/ 47 h 57"/>
                <a:gd name="T8" fmla="*/ 0 w 29"/>
                <a:gd name="T9" fmla="*/ 47 h 57"/>
                <a:gd name="T10" fmla="*/ 0 w 29"/>
                <a:gd name="T11" fmla="*/ 38 h 57"/>
                <a:gd name="T12" fmla="*/ 0 w 29"/>
                <a:gd name="T13" fmla="*/ 28 h 57"/>
                <a:gd name="T14" fmla="*/ 19 w 29"/>
                <a:gd name="T15" fmla="*/ 10 h 57"/>
                <a:gd name="T16" fmla="*/ 19 w 29"/>
                <a:gd name="T17" fmla="*/ 0 h 57"/>
                <a:gd name="T18" fmla="*/ 19 w 29"/>
                <a:gd name="T19" fmla="*/ 0 h 57"/>
                <a:gd name="T20" fmla="*/ 19 w 29"/>
                <a:gd name="T21" fmla="*/ 19 h 57"/>
                <a:gd name="T22" fmla="*/ 19 w 29"/>
                <a:gd name="T23" fmla="*/ 19 h 57"/>
                <a:gd name="T24" fmla="*/ 29 w 29"/>
                <a:gd name="T25" fmla="*/ 28 h 57"/>
                <a:gd name="T26" fmla="*/ 29 w 29"/>
                <a:gd name="T27" fmla="*/ 28 h 57"/>
                <a:gd name="T28" fmla="*/ 19 w 29"/>
                <a:gd name="T29" fmla="*/ 28 h 57"/>
                <a:gd name="T30" fmla="*/ 19 w 29"/>
                <a:gd name="T31" fmla="*/ 28 h 57"/>
                <a:gd name="T32" fmla="*/ 19 w 29"/>
                <a:gd name="T33" fmla="*/ 38 h 57"/>
                <a:gd name="T34" fmla="*/ 19 w 29"/>
                <a:gd name="T35" fmla="*/ 47 h 57"/>
                <a:gd name="T36" fmla="*/ 19 w 29"/>
                <a:gd name="T37" fmla="*/ 47 h 57"/>
                <a:gd name="T38" fmla="*/ 19 w 29"/>
                <a:gd name="T39" fmla="*/ 47 h 57"/>
                <a:gd name="T40" fmla="*/ 19 w 29"/>
                <a:gd name="T41" fmla="*/ 47 h 57"/>
                <a:gd name="T42" fmla="*/ 19 w 29"/>
                <a:gd name="T43" fmla="*/ 57 h 57"/>
                <a:gd name="T44" fmla="*/ 19 w 29"/>
                <a:gd name="T45" fmla="*/ 57 h 57"/>
                <a:gd name="T46" fmla="*/ 10 w 29"/>
                <a:gd name="T47" fmla="*/ 57 h 5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9"/>
                <a:gd name="T73" fmla="*/ 0 h 57"/>
                <a:gd name="T74" fmla="*/ 29 w 29"/>
                <a:gd name="T75" fmla="*/ 57 h 5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9" h="57">
                  <a:moveTo>
                    <a:pt x="10" y="57"/>
                  </a:moveTo>
                  <a:lnTo>
                    <a:pt x="10" y="47"/>
                  </a:lnTo>
                  <a:lnTo>
                    <a:pt x="0" y="47"/>
                  </a:lnTo>
                  <a:lnTo>
                    <a:pt x="0" y="38"/>
                  </a:lnTo>
                  <a:lnTo>
                    <a:pt x="0" y="28"/>
                  </a:lnTo>
                  <a:lnTo>
                    <a:pt x="19" y="10"/>
                  </a:lnTo>
                  <a:lnTo>
                    <a:pt x="19" y="0"/>
                  </a:lnTo>
                  <a:lnTo>
                    <a:pt x="19" y="19"/>
                  </a:lnTo>
                  <a:lnTo>
                    <a:pt x="29" y="28"/>
                  </a:lnTo>
                  <a:lnTo>
                    <a:pt x="19" y="28"/>
                  </a:lnTo>
                  <a:lnTo>
                    <a:pt x="19" y="38"/>
                  </a:lnTo>
                  <a:lnTo>
                    <a:pt x="19" y="47"/>
                  </a:lnTo>
                  <a:lnTo>
                    <a:pt x="19" y="57"/>
                  </a:lnTo>
                  <a:lnTo>
                    <a:pt x="10" y="57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990" name="Freeform 140"/>
            <p:cNvSpPr>
              <a:spLocks/>
            </p:cNvSpPr>
            <p:nvPr/>
          </p:nvSpPr>
          <p:spPr bwMode="auto">
            <a:xfrm>
              <a:off x="2719" y="1336"/>
              <a:ext cx="57" cy="29"/>
            </a:xfrm>
            <a:custGeom>
              <a:avLst/>
              <a:gdLst>
                <a:gd name="T0" fmla="*/ 47 w 57"/>
                <a:gd name="T1" fmla="*/ 10 h 29"/>
                <a:gd name="T2" fmla="*/ 28 w 57"/>
                <a:gd name="T3" fmla="*/ 10 h 29"/>
                <a:gd name="T4" fmla="*/ 19 w 57"/>
                <a:gd name="T5" fmla="*/ 10 h 29"/>
                <a:gd name="T6" fmla="*/ 19 w 57"/>
                <a:gd name="T7" fmla="*/ 10 h 29"/>
                <a:gd name="T8" fmla="*/ 19 w 57"/>
                <a:gd name="T9" fmla="*/ 0 h 29"/>
                <a:gd name="T10" fmla="*/ 19 w 57"/>
                <a:gd name="T11" fmla="*/ 0 h 29"/>
                <a:gd name="T12" fmla="*/ 19 w 57"/>
                <a:gd name="T13" fmla="*/ 10 h 29"/>
                <a:gd name="T14" fmla="*/ 19 w 57"/>
                <a:gd name="T15" fmla="*/ 10 h 29"/>
                <a:gd name="T16" fmla="*/ 10 w 57"/>
                <a:gd name="T17" fmla="*/ 10 h 29"/>
                <a:gd name="T18" fmla="*/ 0 w 57"/>
                <a:gd name="T19" fmla="*/ 19 h 29"/>
                <a:gd name="T20" fmla="*/ 0 w 57"/>
                <a:gd name="T21" fmla="*/ 19 h 29"/>
                <a:gd name="T22" fmla="*/ 0 w 57"/>
                <a:gd name="T23" fmla="*/ 29 h 29"/>
                <a:gd name="T24" fmla="*/ 0 w 57"/>
                <a:gd name="T25" fmla="*/ 29 h 29"/>
                <a:gd name="T26" fmla="*/ 10 w 57"/>
                <a:gd name="T27" fmla="*/ 29 h 29"/>
                <a:gd name="T28" fmla="*/ 10 w 57"/>
                <a:gd name="T29" fmla="*/ 29 h 29"/>
                <a:gd name="T30" fmla="*/ 10 w 57"/>
                <a:gd name="T31" fmla="*/ 29 h 29"/>
                <a:gd name="T32" fmla="*/ 10 w 57"/>
                <a:gd name="T33" fmla="*/ 29 h 29"/>
                <a:gd name="T34" fmla="*/ 10 w 57"/>
                <a:gd name="T35" fmla="*/ 29 h 29"/>
                <a:gd name="T36" fmla="*/ 10 w 57"/>
                <a:gd name="T37" fmla="*/ 29 h 29"/>
                <a:gd name="T38" fmla="*/ 10 w 57"/>
                <a:gd name="T39" fmla="*/ 29 h 29"/>
                <a:gd name="T40" fmla="*/ 10 w 57"/>
                <a:gd name="T41" fmla="*/ 29 h 29"/>
                <a:gd name="T42" fmla="*/ 28 w 57"/>
                <a:gd name="T43" fmla="*/ 29 h 29"/>
                <a:gd name="T44" fmla="*/ 28 w 57"/>
                <a:gd name="T45" fmla="*/ 29 h 29"/>
                <a:gd name="T46" fmla="*/ 28 w 57"/>
                <a:gd name="T47" fmla="*/ 29 h 29"/>
                <a:gd name="T48" fmla="*/ 38 w 57"/>
                <a:gd name="T49" fmla="*/ 29 h 29"/>
                <a:gd name="T50" fmla="*/ 47 w 57"/>
                <a:gd name="T51" fmla="*/ 19 h 29"/>
                <a:gd name="T52" fmla="*/ 57 w 57"/>
                <a:gd name="T53" fmla="*/ 19 h 29"/>
                <a:gd name="T54" fmla="*/ 57 w 57"/>
                <a:gd name="T55" fmla="*/ 19 h 29"/>
                <a:gd name="T56" fmla="*/ 57 w 57"/>
                <a:gd name="T57" fmla="*/ 19 h 29"/>
                <a:gd name="T58" fmla="*/ 57 w 57"/>
                <a:gd name="T59" fmla="*/ 19 h 29"/>
                <a:gd name="T60" fmla="*/ 47 w 57"/>
                <a:gd name="T61" fmla="*/ 19 h 29"/>
                <a:gd name="T62" fmla="*/ 47 w 57"/>
                <a:gd name="T63" fmla="*/ 10 h 29"/>
                <a:gd name="T64" fmla="*/ 47 w 57"/>
                <a:gd name="T65" fmla="*/ 10 h 2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7"/>
                <a:gd name="T100" fmla="*/ 0 h 29"/>
                <a:gd name="T101" fmla="*/ 57 w 57"/>
                <a:gd name="T102" fmla="*/ 29 h 2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7" h="29">
                  <a:moveTo>
                    <a:pt x="47" y="10"/>
                  </a:moveTo>
                  <a:lnTo>
                    <a:pt x="28" y="10"/>
                  </a:lnTo>
                  <a:lnTo>
                    <a:pt x="19" y="10"/>
                  </a:lnTo>
                  <a:lnTo>
                    <a:pt x="19" y="0"/>
                  </a:lnTo>
                  <a:lnTo>
                    <a:pt x="19" y="10"/>
                  </a:lnTo>
                  <a:lnTo>
                    <a:pt x="10" y="10"/>
                  </a:lnTo>
                  <a:lnTo>
                    <a:pt x="0" y="19"/>
                  </a:lnTo>
                  <a:lnTo>
                    <a:pt x="0" y="29"/>
                  </a:lnTo>
                  <a:lnTo>
                    <a:pt x="10" y="29"/>
                  </a:lnTo>
                  <a:lnTo>
                    <a:pt x="28" y="29"/>
                  </a:lnTo>
                  <a:lnTo>
                    <a:pt x="38" y="29"/>
                  </a:lnTo>
                  <a:lnTo>
                    <a:pt x="47" y="19"/>
                  </a:lnTo>
                  <a:lnTo>
                    <a:pt x="57" y="19"/>
                  </a:lnTo>
                  <a:lnTo>
                    <a:pt x="47" y="19"/>
                  </a:lnTo>
                  <a:lnTo>
                    <a:pt x="47" y="1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991" name="Freeform 141"/>
            <p:cNvSpPr>
              <a:spLocks/>
            </p:cNvSpPr>
            <p:nvPr/>
          </p:nvSpPr>
          <p:spPr bwMode="auto">
            <a:xfrm>
              <a:off x="2918" y="1441"/>
              <a:ext cx="95" cy="94"/>
            </a:xfrm>
            <a:custGeom>
              <a:avLst/>
              <a:gdLst>
                <a:gd name="T0" fmla="*/ 38 w 95"/>
                <a:gd name="T1" fmla="*/ 9 h 94"/>
                <a:gd name="T2" fmla="*/ 38 w 95"/>
                <a:gd name="T3" fmla="*/ 0 h 94"/>
                <a:gd name="T4" fmla="*/ 38 w 95"/>
                <a:gd name="T5" fmla="*/ 0 h 94"/>
                <a:gd name="T6" fmla="*/ 47 w 95"/>
                <a:gd name="T7" fmla="*/ 0 h 94"/>
                <a:gd name="T8" fmla="*/ 57 w 95"/>
                <a:gd name="T9" fmla="*/ 0 h 94"/>
                <a:gd name="T10" fmla="*/ 66 w 95"/>
                <a:gd name="T11" fmla="*/ 9 h 94"/>
                <a:gd name="T12" fmla="*/ 76 w 95"/>
                <a:gd name="T13" fmla="*/ 9 h 94"/>
                <a:gd name="T14" fmla="*/ 76 w 95"/>
                <a:gd name="T15" fmla="*/ 0 h 94"/>
                <a:gd name="T16" fmla="*/ 85 w 95"/>
                <a:gd name="T17" fmla="*/ 0 h 94"/>
                <a:gd name="T18" fmla="*/ 85 w 95"/>
                <a:gd name="T19" fmla="*/ 0 h 94"/>
                <a:gd name="T20" fmla="*/ 85 w 95"/>
                <a:gd name="T21" fmla="*/ 0 h 94"/>
                <a:gd name="T22" fmla="*/ 85 w 95"/>
                <a:gd name="T23" fmla="*/ 0 h 94"/>
                <a:gd name="T24" fmla="*/ 95 w 95"/>
                <a:gd name="T25" fmla="*/ 9 h 94"/>
                <a:gd name="T26" fmla="*/ 95 w 95"/>
                <a:gd name="T27" fmla="*/ 9 h 94"/>
                <a:gd name="T28" fmla="*/ 95 w 95"/>
                <a:gd name="T29" fmla="*/ 9 h 94"/>
                <a:gd name="T30" fmla="*/ 57 w 95"/>
                <a:gd name="T31" fmla="*/ 9 h 94"/>
                <a:gd name="T32" fmla="*/ 57 w 95"/>
                <a:gd name="T33" fmla="*/ 9 h 94"/>
                <a:gd name="T34" fmla="*/ 57 w 95"/>
                <a:gd name="T35" fmla="*/ 19 h 94"/>
                <a:gd name="T36" fmla="*/ 66 w 95"/>
                <a:gd name="T37" fmla="*/ 19 h 94"/>
                <a:gd name="T38" fmla="*/ 66 w 95"/>
                <a:gd name="T39" fmla="*/ 19 h 94"/>
                <a:gd name="T40" fmla="*/ 57 w 95"/>
                <a:gd name="T41" fmla="*/ 19 h 94"/>
                <a:gd name="T42" fmla="*/ 57 w 95"/>
                <a:gd name="T43" fmla="*/ 28 h 94"/>
                <a:gd name="T44" fmla="*/ 57 w 95"/>
                <a:gd name="T45" fmla="*/ 28 h 94"/>
                <a:gd name="T46" fmla="*/ 47 w 95"/>
                <a:gd name="T47" fmla="*/ 28 h 94"/>
                <a:gd name="T48" fmla="*/ 38 w 95"/>
                <a:gd name="T49" fmla="*/ 19 h 94"/>
                <a:gd name="T50" fmla="*/ 38 w 95"/>
                <a:gd name="T51" fmla="*/ 19 h 94"/>
                <a:gd name="T52" fmla="*/ 38 w 95"/>
                <a:gd name="T53" fmla="*/ 37 h 94"/>
                <a:gd name="T54" fmla="*/ 57 w 95"/>
                <a:gd name="T55" fmla="*/ 47 h 94"/>
                <a:gd name="T56" fmla="*/ 76 w 95"/>
                <a:gd name="T57" fmla="*/ 56 h 94"/>
                <a:gd name="T58" fmla="*/ 76 w 95"/>
                <a:gd name="T59" fmla="*/ 56 h 94"/>
                <a:gd name="T60" fmla="*/ 66 w 95"/>
                <a:gd name="T61" fmla="*/ 56 h 94"/>
                <a:gd name="T62" fmla="*/ 66 w 95"/>
                <a:gd name="T63" fmla="*/ 66 h 94"/>
                <a:gd name="T64" fmla="*/ 57 w 95"/>
                <a:gd name="T65" fmla="*/ 56 h 94"/>
                <a:gd name="T66" fmla="*/ 57 w 95"/>
                <a:gd name="T67" fmla="*/ 66 h 94"/>
                <a:gd name="T68" fmla="*/ 57 w 95"/>
                <a:gd name="T69" fmla="*/ 66 h 94"/>
                <a:gd name="T70" fmla="*/ 57 w 95"/>
                <a:gd name="T71" fmla="*/ 66 h 94"/>
                <a:gd name="T72" fmla="*/ 57 w 95"/>
                <a:gd name="T73" fmla="*/ 75 h 94"/>
                <a:gd name="T74" fmla="*/ 57 w 95"/>
                <a:gd name="T75" fmla="*/ 66 h 94"/>
                <a:gd name="T76" fmla="*/ 47 w 95"/>
                <a:gd name="T77" fmla="*/ 66 h 94"/>
                <a:gd name="T78" fmla="*/ 47 w 95"/>
                <a:gd name="T79" fmla="*/ 66 h 94"/>
                <a:gd name="T80" fmla="*/ 47 w 95"/>
                <a:gd name="T81" fmla="*/ 75 h 94"/>
                <a:gd name="T82" fmla="*/ 57 w 95"/>
                <a:gd name="T83" fmla="*/ 85 h 94"/>
                <a:gd name="T84" fmla="*/ 57 w 95"/>
                <a:gd name="T85" fmla="*/ 94 h 94"/>
                <a:gd name="T86" fmla="*/ 57 w 95"/>
                <a:gd name="T87" fmla="*/ 94 h 94"/>
                <a:gd name="T88" fmla="*/ 47 w 95"/>
                <a:gd name="T89" fmla="*/ 85 h 94"/>
                <a:gd name="T90" fmla="*/ 38 w 95"/>
                <a:gd name="T91" fmla="*/ 85 h 94"/>
                <a:gd name="T92" fmla="*/ 38 w 95"/>
                <a:gd name="T93" fmla="*/ 75 h 94"/>
                <a:gd name="T94" fmla="*/ 38 w 95"/>
                <a:gd name="T95" fmla="*/ 75 h 94"/>
                <a:gd name="T96" fmla="*/ 28 w 95"/>
                <a:gd name="T97" fmla="*/ 85 h 94"/>
                <a:gd name="T98" fmla="*/ 19 w 95"/>
                <a:gd name="T99" fmla="*/ 47 h 94"/>
                <a:gd name="T100" fmla="*/ 0 w 95"/>
                <a:gd name="T101" fmla="*/ 37 h 94"/>
                <a:gd name="T102" fmla="*/ 0 w 95"/>
                <a:gd name="T103" fmla="*/ 37 h 94"/>
                <a:gd name="T104" fmla="*/ 9 w 95"/>
                <a:gd name="T105" fmla="*/ 28 h 94"/>
                <a:gd name="T106" fmla="*/ 19 w 95"/>
                <a:gd name="T107" fmla="*/ 9 h 94"/>
                <a:gd name="T108" fmla="*/ 19 w 95"/>
                <a:gd name="T109" fmla="*/ 9 h 94"/>
                <a:gd name="T110" fmla="*/ 38 w 95"/>
                <a:gd name="T111" fmla="*/ 9 h 9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95"/>
                <a:gd name="T169" fmla="*/ 0 h 94"/>
                <a:gd name="T170" fmla="*/ 95 w 95"/>
                <a:gd name="T171" fmla="*/ 94 h 9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95" h="94">
                  <a:moveTo>
                    <a:pt x="38" y="9"/>
                  </a:moveTo>
                  <a:lnTo>
                    <a:pt x="38" y="0"/>
                  </a:lnTo>
                  <a:lnTo>
                    <a:pt x="47" y="0"/>
                  </a:lnTo>
                  <a:lnTo>
                    <a:pt x="57" y="0"/>
                  </a:lnTo>
                  <a:lnTo>
                    <a:pt x="66" y="9"/>
                  </a:lnTo>
                  <a:lnTo>
                    <a:pt x="76" y="9"/>
                  </a:lnTo>
                  <a:lnTo>
                    <a:pt x="76" y="0"/>
                  </a:lnTo>
                  <a:lnTo>
                    <a:pt x="85" y="0"/>
                  </a:lnTo>
                  <a:lnTo>
                    <a:pt x="95" y="9"/>
                  </a:lnTo>
                  <a:lnTo>
                    <a:pt x="57" y="9"/>
                  </a:lnTo>
                  <a:lnTo>
                    <a:pt x="57" y="19"/>
                  </a:lnTo>
                  <a:lnTo>
                    <a:pt x="66" y="19"/>
                  </a:lnTo>
                  <a:lnTo>
                    <a:pt x="57" y="19"/>
                  </a:lnTo>
                  <a:lnTo>
                    <a:pt x="57" y="28"/>
                  </a:lnTo>
                  <a:lnTo>
                    <a:pt x="47" y="28"/>
                  </a:lnTo>
                  <a:lnTo>
                    <a:pt x="38" y="19"/>
                  </a:lnTo>
                  <a:lnTo>
                    <a:pt x="38" y="37"/>
                  </a:lnTo>
                  <a:lnTo>
                    <a:pt x="57" y="47"/>
                  </a:lnTo>
                  <a:lnTo>
                    <a:pt x="76" y="56"/>
                  </a:lnTo>
                  <a:lnTo>
                    <a:pt x="66" y="56"/>
                  </a:lnTo>
                  <a:lnTo>
                    <a:pt x="66" y="66"/>
                  </a:lnTo>
                  <a:lnTo>
                    <a:pt x="57" y="56"/>
                  </a:lnTo>
                  <a:lnTo>
                    <a:pt x="57" y="66"/>
                  </a:lnTo>
                  <a:lnTo>
                    <a:pt x="57" y="75"/>
                  </a:lnTo>
                  <a:lnTo>
                    <a:pt x="57" y="66"/>
                  </a:lnTo>
                  <a:lnTo>
                    <a:pt x="47" y="66"/>
                  </a:lnTo>
                  <a:lnTo>
                    <a:pt x="47" y="75"/>
                  </a:lnTo>
                  <a:lnTo>
                    <a:pt x="57" y="85"/>
                  </a:lnTo>
                  <a:lnTo>
                    <a:pt x="57" y="94"/>
                  </a:lnTo>
                  <a:lnTo>
                    <a:pt x="47" y="85"/>
                  </a:lnTo>
                  <a:lnTo>
                    <a:pt x="38" y="85"/>
                  </a:lnTo>
                  <a:lnTo>
                    <a:pt x="38" y="75"/>
                  </a:lnTo>
                  <a:lnTo>
                    <a:pt x="28" y="85"/>
                  </a:lnTo>
                  <a:lnTo>
                    <a:pt x="19" y="47"/>
                  </a:lnTo>
                  <a:lnTo>
                    <a:pt x="0" y="37"/>
                  </a:lnTo>
                  <a:lnTo>
                    <a:pt x="9" y="28"/>
                  </a:lnTo>
                  <a:lnTo>
                    <a:pt x="19" y="9"/>
                  </a:lnTo>
                  <a:lnTo>
                    <a:pt x="38" y="9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992" name="Freeform 142"/>
            <p:cNvSpPr>
              <a:spLocks/>
            </p:cNvSpPr>
            <p:nvPr/>
          </p:nvSpPr>
          <p:spPr bwMode="auto">
            <a:xfrm>
              <a:off x="2908" y="1194"/>
              <a:ext cx="57" cy="38"/>
            </a:xfrm>
            <a:custGeom>
              <a:avLst/>
              <a:gdLst>
                <a:gd name="T0" fmla="*/ 48 w 57"/>
                <a:gd name="T1" fmla="*/ 10 h 38"/>
                <a:gd name="T2" fmla="*/ 48 w 57"/>
                <a:gd name="T3" fmla="*/ 0 h 38"/>
                <a:gd name="T4" fmla="*/ 48 w 57"/>
                <a:gd name="T5" fmla="*/ 0 h 38"/>
                <a:gd name="T6" fmla="*/ 48 w 57"/>
                <a:gd name="T7" fmla="*/ 0 h 38"/>
                <a:gd name="T8" fmla="*/ 38 w 57"/>
                <a:gd name="T9" fmla="*/ 0 h 38"/>
                <a:gd name="T10" fmla="*/ 29 w 57"/>
                <a:gd name="T11" fmla="*/ 0 h 38"/>
                <a:gd name="T12" fmla="*/ 19 w 57"/>
                <a:gd name="T13" fmla="*/ 0 h 38"/>
                <a:gd name="T14" fmla="*/ 10 w 57"/>
                <a:gd name="T15" fmla="*/ 0 h 38"/>
                <a:gd name="T16" fmla="*/ 0 w 57"/>
                <a:gd name="T17" fmla="*/ 0 h 38"/>
                <a:gd name="T18" fmla="*/ 0 w 57"/>
                <a:gd name="T19" fmla="*/ 0 h 38"/>
                <a:gd name="T20" fmla="*/ 0 w 57"/>
                <a:gd name="T21" fmla="*/ 10 h 38"/>
                <a:gd name="T22" fmla="*/ 0 w 57"/>
                <a:gd name="T23" fmla="*/ 19 h 38"/>
                <a:gd name="T24" fmla="*/ 19 w 57"/>
                <a:gd name="T25" fmla="*/ 19 h 38"/>
                <a:gd name="T26" fmla="*/ 19 w 57"/>
                <a:gd name="T27" fmla="*/ 19 h 38"/>
                <a:gd name="T28" fmla="*/ 19 w 57"/>
                <a:gd name="T29" fmla="*/ 19 h 38"/>
                <a:gd name="T30" fmla="*/ 19 w 57"/>
                <a:gd name="T31" fmla="*/ 29 h 38"/>
                <a:gd name="T32" fmla="*/ 19 w 57"/>
                <a:gd name="T33" fmla="*/ 29 h 38"/>
                <a:gd name="T34" fmla="*/ 29 w 57"/>
                <a:gd name="T35" fmla="*/ 38 h 38"/>
                <a:gd name="T36" fmla="*/ 29 w 57"/>
                <a:gd name="T37" fmla="*/ 38 h 38"/>
                <a:gd name="T38" fmla="*/ 29 w 57"/>
                <a:gd name="T39" fmla="*/ 38 h 38"/>
                <a:gd name="T40" fmla="*/ 29 w 57"/>
                <a:gd name="T41" fmla="*/ 38 h 38"/>
                <a:gd name="T42" fmla="*/ 38 w 57"/>
                <a:gd name="T43" fmla="*/ 38 h 38"/>
                <a:gd name="T44" fmla="*/ 57 w 57"/>
                <a:gd name="T45" fmla="*/ 29 h 38"/>
                <a:gd name="T46" fmla="*/ 57 w 57"/>
                <a:gd name="T47" fmla="*/ 19 h 38"/>
                <a:gd name="T48" fmla="*/ 57 w 57"/>
                <a:gd name="T49" fmla="*/ 10 h 38"/>
                <a:gd name="T50" fmla="*/ 48 w 57"/>
                <a:gd name="T51" fmla="*/ 10 h 3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7"/>
                <a:gd name="T79" fmla="*/ 0 h 38"/>
                <a:gd name="T80" fmla="*/ 57 w 57"/>
                <a:gd name="T81" fmla="*/ 38 h 3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7" h="38">
                  <a:moveTo>
                    <a:pt x="48" y="10"/>
                  </a:moveTo>
                  <a:lnTo>
                    <a:pt x="48" y="0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9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9"/>
                  </a:lnTo>
                  <a:lnTo>
                    <a:pt x="19" y="19"/>
                  </a:lnTo>
                  <a:lnTo>
                    <a:pt x="19" y="29"/>
                  </a:lnTo>
                  <a:lnTo>
                    <a:pt x="29" y="38"/>
                  </a:lnTo>
                  <a:lnTo>
                    <a:pt x="38" y="38"/>
                  </a:lnTo>
                  <a:lnTo>
                    <a:pt x="57" y="29"/>
                  </a:lnTo>
                  <a:lnTo>
                    <a:pt x="57" y="19"/>
                  </a:lnTo>
                  <a:lnTo>
                    <a:pt x="57" y="10"/>
                  </a:lnTo>
                  <a:lnTo>
                    <a:pt x="48" y="1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993" name="Freeform 143"/>
            <p:cNvSpPr>
              <a:spLocks/>
            </p:cNvSpPr>
            <p:nvPr/>
          </p:nvSpPr>
          <p:spPr bwMode="auto">
            <a:xfrm>
              <a:off x="2908" y="1422"/>
              <a:ext cx="105" cy="113"/>
            </a:xfrm>
            <a:custGeom>
              <a:avLst/>
              <a:gdLst>
                <a:gd name="T0" fmla="*/ 95 w 105"/>
                <a:gd name="T1" fmla="*/ 19 h 113"/>
                <a:gd name="T2" fmla="*/ 105 w 105"/>
                <a:gd name="T3" fmla="*/ 28 h 113"/>
                <a:gd name="T4" fmla="*/ 105 w 105"/>
                <a:gd name="T5" fmla="*/ 28 h 113"/>
                <a:gd name="T6" fmla="*/ 105 w 105"/>
                <a:gd name="T7" fmla="*/ 28 h 113"/>
                <a:gd name="T8" fmla="*/ 67 w 105"/>
                <a:gd name="T9" fmla="*/ 28 h 113"/>
                <a:gd name="T10" fmla="*/ 67 w 105"/>
                <a:gd name="T11" fmla="*/ 28 h 113"/>
                <a:gd name="T12" fmla="*/ 67 w 105"/>
                <a:gd name="T13" fmla="*/ 38 h 113"/>
                <a:gd name="T14" fmla="*/ 76 w 105"/>
                <a:gd name="T15" fmla="*/ 38 h 113"/>
                <a:gd name="T16" fmla="*/ 76 w 105"/>
                <a:gd name="T17" fmla="*/ 38 h 113"/>
                <a:gd name="T18" fmla="*/ 67 w 105"/>
                <a:gd name="T19" fmla="*/ 38 h 113"/>
                <a:gd name="T20" fmla="*/ 67 w 105"/>
                <a:gd name="T21" fmla="*/ 47 h 113"/>
                <a:gd name="T22" fmla="*/ 67 w 105"/>
                <a:gd name="T23" fmla="*/ 47 h 113"/>
                <a:gd name="T24" fmla="*/ 57 w 105"/>
                <a:gd name="T25" fmla="*/ 47 h 113"/>
                <a:gd name="T26" fmla="*/ 48 w 105"/>
                <a:gd name="T27" fmla="*/ 38 h 113"/>
                <a:gd name="T28" fmla="*/ 48 w 105"/>
                <a:gd name="T29" fmla="*/ 38 h 113"/>
                <a:gd name="T30" fmla="*/ 48 w 105"/>
                <a:gd name="T31" fmla="*/ 56 h 113"/>
                <a:gd name="T32" fmla="*/ 67 w 105"/>
                <a:gd name="T33" fmla="*/ 66 h 113"/>
                <a:gd name="T34" fmla="*/ 86 w 105"/>
                <a:gd name="T35" fmla="*/ 75 h 113"/>
                <a:gd name="T36" fmla="*/ 86 w 105"/>
                <a:gd name="T37" fmla="*/ 75 h 113"/>
                <a:gd name="T38" fmla="*/ 76 w 105"/>
                <a:gd name="T39" fmla="*/ 75 h 113"/>
                <a:gd name="T40" fmla="*/ 76 w 105"/>
                <a:gd name="T41" fmla="*/ 85 h 113"/>
                <a:gd name="T42" fmla="*/ 67 w 105"/>
                <a:gd name="T43" fmla="*/ 75 h 113"/>
                <a:gd name="T44" fmla="*/ 67 w 105"/>
                <a:gd name="T45" fmla="*/ 85 h 113"/>
                <a:gd name="T46" fmla="*/ 67 w 105"/>
                <a:gd name="T47" fmla="*/ 85 h 113"/>
                <a:gd name="T48" fmla="*/ 67 w 105"/>
                <a:gd name="T49" fmla="*/ 85 h 113"/>
                <a:gd name="T50" fmla="*/ 67 w 105"/>
                <a:gd name="T51" fmla="*/ 94 h 113"/>
                <a:gd name="T52" fmla="*/ 67 w 105"/>
                <a:gd name="T53" fmla="*/ 85 h 113"/>
                <a:gd name="T54" fmla="*/ 57 w 105"/>
                <a:gd name="T55" fmla="*/ 85 h 113"/>
                <a:gd name="T56" fmla="*/ 57 w 105"/>
                <a:gd name="T57" fmla="*/ 85 h 113"/>
                <a:gd name="T58" fmla="*/ 57 w 105"/>
                <a:gd name="T59" fmla="*/ 94 h 113"/>
                <a:gd name="T60" fmla="*/ 67 w 105"/>
                <a:gd name="T61" fmla="*/ 104 h 113"/>
                <a:gd name="T62" fmla="*/ 67 w 105"/>
                <a:gd name="T63" fmla="*/ 113 h 113"/>
                <a:gd name="T64" fmla="*/ 67 w 105"/>
                <a:gd name="T65" fmla="*/ 113 h 113"/>
                <a:gd name="T66" fmla="*/ 57 w 105"/>
                <a:gd name="T67" fmla="*/ 104 h 113"/>
                <a:gd name="T68" fmla="*/ 48 w 105"/>
                <a:gd name="T69" fmla="*/ 104 h 113"/>
                <a:gd name="T70" fmla="*/ 48 w 105"/>
                <a:gd name="T71" fmla="*/ 94 h 113"/>
                <a:gd name="T72" fmla="*/ 48 w 105"/>
                <a:gd name="T73" fmla="*/ 94 h 113"/>
                <a:gd name="T74" fmla="*/ 38 w 105"/>
                <a:gd name="T75" fmla="*/ 104 h 113"/>
                <a:gd name="T76" fmla="*/ 29 w 105"/>
                <a:gd name="T77" fmla="*/ 66 h 113"/>
                <a:gd name="T78" fmla="*/ 10 w 105"/>
                <a:gd name="T79" fmla="*/ 47 h 113"/>
                <a:gd name="T80" fmla="*/ 0 w 105"/>
                <a:gd name="T81" fmla="*/ 19 h 113"/>
                <a:gd name="T82" fmla="*/ 0 w 105"/>
                <a:gd name="T83" fmla="*/ 9 h 113"/>
                <a:gd name="T84" fmla="*/ 0 w 105"/>
                <a:gd name="T85" fmla="*/ 9 h 113"/>
                <a:gd name="T86" fmla="*/ 0 w 105"/>
                <a:gd name="T87" fmla="*/ 9 h 113"/>
                <a:gd name="T88" fmla="*/ 0 w 105"/>
                <a:gd name="T89" fmla="*/ 0 h 113"/>
                <a:gd name="T90" fmla="*/ 10 w 105"/>
                <a:gd name="T91" fmla="*/ 9 h 113"/>
                <a:gd name="T92" fmla="*/ 19 w 105"/>
                <a:gd name="T93" fmla="*/ 9 h 113"/>
                <a:gd name="T94" fmla="*/ 19 w 105"/>
                <a:gd name="T95" fmla="*/ 9 h 113"/>
                <a:gd name="T96" fmla="*/ 19 w 105"/>
                <a:gd name="T97" fmla="*/ 19 h 113"/>
                <a:gd name="T98" fmla="*/ 10 w 105"/>
                <a:gd name="T99" fmla="*/ 28 h 113"/>
                <a:gd name="T100" fmla="*/ 48 w 105"/>
                <a:gd name="T101" fmla="*/ 28 h 113"/>
                <a:gd name="T102" fmla="*/ 48 w 105"/>
                <a:gd name="T103" fmla="*/ 19 h 113"/>
                <a:gd name="T104" fmla="*/ 48 w 105"/>
                <a:gd name="T105" fmla="*/ 19 h 113"/>
                <a:gd name="T106" fmla="*/ 57 w 105"/>
                <a:gd name="T107" fmla="*/ 19 h 113"/>
                <a:gd name="T108" fmla="*/ 67 w 105"/>
                <a:gd name="T109" fmla="*/ 19 h 113"/>
                <a:gd name="T110" fmla="*/ 76 w 105"/>
                <a:gd name="T111" fmla="*/ 28 h 113"/>
                <a:gd name="T112" fmla="*/ 86 w 105"/>
                <a:gd name="T113" fmla="*/ 28 h 113"/>
                <a:gd name="T114" fmla="*/ 86 w 105"/>
                <a:gd name="T115" fmla="*/ 19 h 113"/>
                <a:gd name="T116" fmla="*/ 95 w 105"/>
                <a:gd name="T117" fmla="*/ 19 h 113"/>
                <a:gd name="T118" fmla="*/ 95 w 105"/>
                <a:gd name="T119" fmla="*/ 19 h 113"/>
                <a:gd name="T120" fmla="*/ 95 w 105"/>
                <a:gd name="T121" fmla="*/ 19 h 11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05"/>
                <a:gd name="T184" fmla="*/ 0 h 113"/>
                <a:gd name="T185" fmla="*/ 105 w 105"/>
                <a:gd name="T186" fmla="*/ 113 h 11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05" h="113">
                  <a:moveTo>
                    <a:pt x="95" y="19"/>
                  </a:moveTo>
                  <a:lnTo>
                    <a:pt x="105" y="28"/>
                  </a:lnTo>
                  <a:lnTo>
                    <a:pt x="67" y="28"/>
                  </a:lnTo>
                  <a:lnTo>
                    <a:pt x="67" y="38"/>
                  </a:lnTo>
                  <a:lnTo>
                    <a:pt x="76" y="38"/>
                  </a:lnTo>
                  <a:lnTo>
                    <a:pt x="67" y="38"/>
                  </a:lnTo>
                  <a:lnTo>
                    <a:pt x="67" y="47"/>
                  </a:lnTo>
                  <a:lnTo>
                    <a:pt x="57" y="47"/>
                  </a:lnTo>
                  <a:lnTo>
                    <a:pt x="48" y="38"/>
                  </a:lnTo>
                  <a:lnTo>
                    <a:pt x="48" y="56"/>
                  </a:lnTo>
                  <a:lnTo>
                    <a:pt x="67" y="66"/>
                  </a:lnTo>
                  <a:lnTo>
                    <a:pt x="86" y="75"/>
                  </a:lnTo>
                  <a:lnTo>
                    <a:pt x="76" y="75"/>
                  </a:lnTo>
                  <a:lnTo>
                    <a:pt x="76" y="85"/>
                  </a:lnTo>
                  <a:lnTo>
                    <a:pt x="67" y="75"/>
                  </a:lnTo>
                  <a:lnTo>
                    <a:pt x="67" y="85"/>
                  </a:lnTo>
                  <a:lnTo>
                    <a:pt x="67" y="94"/>
                  </a:lnTo>
                  <a:lnTo>
                    <a:pt x="67" y="85"/>
                  </a:lnTo>
                  <a:lnTo>
                    <a:pt x="57" y="85"/>
                  </a:lnTo>
                  <a:lnTo>
                    <a:pt x="57" y="94"/>
                  </a:lnTo>
                  <a:lnTo>
                    <a:pt x="67" y="104"/>
                  </a:lnTo>
                  <a:lnTo>
                    <a:pt x="67" y="113"/>
                  </a:lnTo>
                  <a:lnTo>
                    <a:pt x="57" y="104"/>
                  </a:lnTo>
                  <a:lnTo>
                    <a:pt x="48" y="104"/>
                  </a:lnTo>
                  <a:lnTo>
                    <a:pt x="48" y="94"/>
                  </a:lnTo>
                  <a:lnTo>
                    <a:pt x="38" y="104"/>
                  </a:lnTo>
                  <a:lnTo>
                    <a:pt x="29" y="66"/>
                  </a:lnTo>
                  <a:lnTo>
                    <a:pt x="10" y="47"/>
                  </a:lnTo>
                  <a:lnTo>
                    <a:pt x="0" y="19"/>
                  </a:lnTo>
                  <a:lnTo>
                    <a:pt x="0" y="9"/>
                  </a:lnTo>
                  <a:lnTo>
                    <a:pt x="0" y="0"/>
                  </a:lnTo>
                  <a:lnTo>
                    <a:pt x="10" y="9"/>
                  </a:lnTo>
                  <a:lnTo>
                    <a:pt x="19" y="9"/>
                  </a:lnTo>
                  <a:lnTo>
                    <a:pt x="19" y="19"/>
                  </a:lnTo>
                  <a:lnTo>
                    <a:pt x="10" y="28"/>
                  </a:lnTo>
                  <a:lnTo>
                    <a:pt x="48" y="28"/>
                  </a:lnTo>
                  <a:lnTo>
                    <a:pt x="48" y="19"/>
                  </a:lnTo>
                  <a:lnTo>
                    <a:pt x="57" y="19"/>
                  </a:lnTo>
                  <a:lnTo>
                    <a:pt x="67" y="19"/>
                  </a:lnTo>
                  <a:lnTo>
                    <a:pt x="76" y="28"/>
                  </a:lnTo>
                  <a:lnTo>
                    <a:pt x="86" y="28"/>
                  </a:lnTo>
                  <a:lnTo>
                    <a:pt x="86" y="19"/>
                  </a:lnTo>
                  <a:lnTo>
                    <a:pt x="95" y="19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994" name="Freeform 144"/>
            <p:cNvSpPr>
              <a:spLocks/>
            </p:cNvSpPr>
            <p:nvPr/>
          </p:nvSpPr>
          <p:spPr bwMode="auto">
            <a:xfrm>
              <a:off x="2823" y="1497"/>
              <a:ext cx="38" cy="29"/>
            </a:xfrm>
            <a:custGeom>
              <a:avLst/>
              <a:gdLst>
                <a:gd name="T0" fmla="*/ 29 w 38"/>
                <a:gd name="T1" fmla="*/ 19 h 29"/>
                <a:gd name="T2" fmla="*/ 29 w 38"/>
                <a:gd name="T3" fmla="*/ 29 h 29"/>
                <a:gd name="T4" fmla="*/ 29 w 38"/>
                <a:gd name="T5" fmla="*/ 29 h 29"/>
                <a:gd name="T6" fmla="*/ 29 w 38"/>
                <a:gd name="T7" fmla="*/ 29 h 29"/>
                <a:gd name="T8" fmla="*/ 29 w 38"/>
                <a:gd name="T9" fmla="*/ 29 h 29"/>
                <a:gd name="T10" fmla="*/ 0 w 38"/>
                <a:gd name="T11" fmla="*/ 10 h 29"/>
                <a:gd name="T12" fmla="*/ 0 w 38"/>
                <a:gd name="T13" fmla="*/ 0 h 29"/>
                <a:gd name="T14" fmla="*/ 10 w 38"/>
                <a:gd name="T15" fmla="*/ 0 h 29"/>
                <a:gd name="T16" fmla="*/ 19 w 38"/>
                <a:gd name="T17" fmla="*/ 10 h 29"/>
                <a:gd name="T18" fmla="*/ 29 w 38"/>
                <a:gd name="T19" fmla="*/ 0 h 29"/>
                <a:gd name="T20" fmla="*/ 38 w 38"/>
                <a:gd name="T21" fmla="*/ 10 h 29"/>
                <a:gd name="T22" fmla="*/ 38 w 38"/>
                <a:gd name="T23" fmla="*/ 10 h 29"/>
                <a:gd name="T24" fmla="*/ 29 w 38"/>
                <a:gd name="T25" fmla="*/ 19 h 2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"/>
                <a:gd name="T40" fmla="*/ 0 h 29"/>
                <a:gd name="T41" fmla="*/ 38 w 38"/>
                <a:gd name="T42" fmla="*/ 29 h 2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" h="29">
                  <a:moveTo>
                    <a:pt x="29" y="19"/>
                  </a:moveTo>
                  <a:lnTo>
                    <a:pt x="29" y="29"/>
                  </a:lnTo>
                  <a:lnTo>
                    <a:pt x="0" y="10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9" y="10"/>
                  </a:lnTo>
                  <a:lnTo>
                    <a:pt x="29" y="0"/>
                  </a:lnTo>
                  <a:lnTo>
                    <a:pt x="38" y="10"/>
                  </a:lnTo>
                  <a:lnTo>
                    <a:pt x="29" y="19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995" name="Freeform 145"/>
            <p:cNvSpPr>
              <a:spLocks/>
            </p:cNvSpPr>
            <p:nvPr/>
          </p:nvSpPr>
          <p:spPr bwMode="auto">
            <a:xfrm>
              <a:off x="2919" y="1593"/>
              <a:ext cx="38" cy="29"/>
            </a:xfrm>
            <a:custGeom>
              <a:avLst/>
              <a:gdLst>
                <a:gd name="T0" fmla="*/ 29 w 38"/>
                <a:gd name="T1" fmla="*/ 19 h 29"/>
                <a:gd name="T2" fmla="*/ 29 w 38"/>
                <a:gd name="T3" fmla="*/ 29 h 29"/>
                <a:gd name="T4" fmla="*/ 29 w 38"/>
                <a:gd name="T5" fmla="*/ 29 h 29"/>
                <a:gd name="T6" fmla="*/ 29 w 38"/>
                <a:gd name="T7" fmla="*/ 29 h 29"/>
                <a:gd name="T8" fmla="*/ 29 w 38"/>
                <a:gd name="T9" fmla="*/ 29 h 29"/>
                <a:gd name="T10" fmla="*/ 0 w 38"/>
                <a:gd name="T11" fmla="*/ 10 h 29"/>
                <a:gd name="T12" fmla="*/ 0 w 38"/>
                <a:gd name="T13" fmla="*/ 0 h 29"/>
                <a:gd name="T14" fmla="*/ 10 w 38"/>
                <a:gd name="T15" fmla="*/ 0 h 29"/>
                <a:gd name="T16" fmla="*/ 19 w 38"/>
                <a:gd name="T17" fmla="*/ 10 h 29"/>
                <a:gd name="T18" fmla="*/ 29 w 38"/>
                <a:gd name="T19" fmla="*/ 0 h 29"/>
                <a:gd name="T20" fmla="*/ 38 w 38"/>
                <a:gd name="T21" fmla="*/ 10 h 29"/>
                <a:gd name="T22" fmla="*/ 38 w 38"/>
                <a:gd name="T23" fmla="*/ 10 h 29"/>
                <a:gd name="T24" fmla="*/ 29 w 38"/>
                <a:gd name="T25" fmla="*/ 19 h 2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"/>
                <a:gd name="T40" fmla="*/ 0 h 29"/>
                <a:gd name="T41" fmla="*/ 38 w 38"/>
                <a:gd name="T42" fmla="*/ 29 h 2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" h="29">
                  <a:moveTo>
                    <a:pt x="29" y="19"/>
                  </a:moveTo>
                  <a:lnTo>
                    <a:pt x="29" y="29"/>
                  </a:lnTo>
                  <a:lnTo>
                    <a:pt x="0" y="10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9" y="10"/>
                  </a:lnTo>
                  <a:lnTo>
                    <a:pt x="29" y="0"/>
                  </a:lnTo>
                  <a:lnTo>
                    <a:pt x="38" y="10"/>
                  </a:lnTo>
                  <a:lnTo>
                    <a:pt x="29" y="19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996" name="Freeform 146"/>
            <p:cNvSpPr>
              <a:spLocks/>
            </p:cNvSpPr>
            <p:nvPr/>
          </p:nvSpPr>
          <p:spPr bwMode="auto">
            <a:xfrm>
              <a:off x="4423" y="1725"/>
              <a:ext cx="29" cy="47"/>
            </a:xfrm>
            <a:custGeom>
              <a:avLst/>
              <a:gdLst>
                <a:gd name="T0" fmla="*/ 29 w 29"/>
                <a:gd name="T1" fmla="*/ 0 h 47"/>
                <a:gd name="T2" fmla="*/ 29 w 29"/>
                <a:gd name="T3" fmla="*/ 9 h 47"/>
                <a:gd name="T4" fmla="*/ 29 w 29"/>
                <a:gd name="T5" fmla="*/ 18 h 47"/>
                <a:gd name="T6" fmla="*/ 19 w 29"/>
                <a:gd name="T7" fmla="*/ 37 h 47"/>
                <a:gd name="T8" fmla="*/ 19 w 29"/>
                <a:gd name="T9" fmla="*/ 47 h 47"/>
                <a:gd name="T10" fmla="*/ 19 w 29"/>
                <a:gd name="T11" fmla="*/ 47 h 47"/>
                <a:gd name="T12" fmla="*/ 10 w 29"/>
                <a:gd name="T13" fmla="*/ 47 h 47"/>
                <a:gd name="T14" fmla="*/ 0 w 29"/>
                <a:gd name="T15" fmla="*/ 28 h 47"/>
                <a:gd name="T16" fmla="*/ 0 w 29"/>
                <a:gd name="T17" fmla="*/ 0 h 47"/>
                <a:gd name="T18" fmla="*/ 29 w 29"/>
                <a:gd name="T19" fmla="*/ 0 h 4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"/>
                <a:gd name="T31" fmla="*/ 0 h 47"/>
                <a:gd name="T32" fmla="*/ 29 w 29"/>
                <a:gd name="T33" fmla="*/ 47 h 4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" h="47">
                  <a:moveTo>
                    <a:pt x="29" y="0"/>
                  </a:moveTo>
                  <a:lnTo>
                    <a:pt x="29" y="9"/>
                  </a:lnTo>
                  <a:lnTo>
                    <a:pt x="29" y="18"/>
                  </a:lnTo>
                  <a:lnTo>
                    <a:pt x="19" y="37"/>
                  </a:lnTo>
                  <a:lnTo>
                    <a:pt x="19" y="47"/>
                  </a:lnTo>
                  <a:lnTo>
                    <a:pt x="10" y="47"/>
                  </a:lnTo>
                  <a:lnTo>
                    <a:pt x="0" y="28"/>
                  </a:lnTo>
                  <a:lnTo>
                    <a:pt x="0" y="0"/>
                  </a:lnTo>
                  <a:lnTo>
                    <a:pt x="29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997" name="Freeform 147"/>
            <p:cNvSpPr>
              <a:spLocks/>
            </p:cNvSpPr>
            <p:nvPr/>
          </p:nvSpPr>
          <p:spPr bwMode="auto">
            <a:xfrm>
              <a:off x="4300" y="2037"/>
              <a:ext cx="152" cy="189"/>
            </a:xfrm>
            <a:custGeom>
              <a:avLst/>
              <a:gdLst>
                <a:gd name="T0" fmla="*/ 19 w 152"/>
                <a:gd name="T1" fmla="*/ 142 h 189"/>
                <a:gd name="T2" fmla="*/ 10 w 152"/>
                <a:gd name="T3" fmla="*/ 142 h 189"/>
                <a:gd name="T4" fmla="*/ 10 w 152"/>
                <a:gd name="T5" fmla="*/ 132 h 189"/>
                <a:gd name="T6" fmla="*/ 0 w 152"/>
                <a:gd name="T7" fmla="*/ 132 h 189"/>
                <a:gd name="T8" fmla="*/ 0 w 152"/>
                <a:gd name="T9" fmla="*/ 114 h 189"/>
                <a:gd name="T10" fmla="*/ 10 w 152"/>
                <a:gd name="T11" fmla="*/ 85 h 189"/>
                <a:gd name="T12" fmla="*/ 10 w 152"/>
                <a:gd name="T13" fmla="*/ 85 h 189"/>
                <a:gd name="T14" fmla="*/ 28 w 152"/>
                <a:gd name="T15" fmla="*/ 95 h 189"/>
                <a:gd name="T16" fmla="*/ 28 w 152"/>
                <a:gd name="T17" fmla="*/ 95 h 189"/>
                <a:gd name="T18" fmla="*/ 28 w 152"/>
                <a:gd name="T19" fmla="*/ 85 h 189"/>
                <a:gd name="T20" fmla="*/ 66 w 152"/>
                <a:gd name="T21" fmla="*/ 66 h 189"/>
                <a:gd name="T22" fmla="*/ 85 w 152"/>
                <a:gd name="T23" fmla="*/ 38 h 189"/>
                <a:gd name="T24" fmla="*/ 95 w 152"/>
                <a:gd name="T25" fmla="*/ 38 h 189"/>
                <a:gd name="T26" fmla="*/ 95 w 152"/>
                <a:gd name="T27" fmla="*/ 28 h 189"/>
                <a:gd name="T28" fmla="*/ 133 w 152"/>
                <a:gd name="T29" fmla="*/ 0 h 189"/>
                <a:gd name="T30" fmla="*/ 133 w 152"/>
                <a:gd name="T31" fmla="*/ 19 h 189"/>
                <a:gd name="T32" fmla="*/ 152 w 152"/>
                <a:gd name="T33" fmla="*/ 28 h 189"/>
                <a:gd name="T34" fmla="*/ 152 w 152"/>
                <a:gd name="T35" fmla="*/ 28 h 189"/>
                <a:gd name="T36" fmla="*/ 133 w 152"/>
                <a:gd name="T37" fmla="*/ 38 h 189"/>
                <a:gd name="T38" fmla="*/ 142 w 152"/>
                <a:gd name="T39" fmla="*/ 38 h 189"/>
                <a:gd name="T40" fmla="*/ 142 w 152"/>
                <a:gd name="T41" fmla="*/ 47 h 189"/>
                <a:gd name="T42" fmla="*/ 123 w 152"/>
                <a:gd name="T43" fmla="*/ 66 h 189"/>
                <a:gd name="T44" fmla="*/ 133 w 152"/>
                <a:gd name="T45" fmla="*/ 85 h 189"/>
                <a:gd name="T46" fmla="*/ 152 w 152"/>
                <a:gd name="T47" fmla="*/ 104 h 189"/>
                <a:gd name="T48" fmla="*/ 152 w 152"/>
                <a:gd name="T49" fmla="*/ 104 h 189"/>
                <a:gd name="T50" fmla="*/ 142 w 152"/>
                <a:gd name="T51" fmla="*/ 104 h 189"/>
                <a:gd name="T52" fmla="*/ 123 w 152"/>
                <a:gd name="T53" fmla="*/ 132 h 189"/>
                <a:gd name="T54" fmla="*/ 114 w 152"/>
                <a:gd name="T55" fmla="*/ 151 h 189"/>
                <a:gd name="T56" fmla="*/ 114 w 152"/>
                <a:gd name="T57" fmla="*/ 161 h 189"/>
                <a:gd name="T58" fmla="*/ 114 w 152"/>
                <a:gd name="T59" fmla="*/ 170 h 189"/>
                <a:gd name="T60" fmla="*/ 114 w 152"/>
                <a:gd name="T61" fmla="*/ 180 h 189"/>
                <a:gd name="T62" fmla="*/ 104 w 152"/>
                <a:gd name="T63" fmla="*/ 180 h 189"/>
                <a:gd name="T64" fmla="*/ 85 w 152"/>
                <a:gd name="T65" fmla="*/ 189 h 189"/>
                <a:gd name="T66" fmla="*/ 85 w 152"/>
                <a:gd name="T67" fmla="*/ 189 h 189"/>
                <a:gd name="T68" fmla="*/ 85 w 152"/>
                <a:gd name="T69" fmla="*/ 180 h 189"/>
                <a:gd name="T70" fmla="*/ 76 w 152"/>
                <a:gd name="T71" fmla="*/ 180 h 189"/>
                <a:gd name="T72" fmla="*/ 57 w 152"/>
                <a:gd name="T73" fmla="*/ 170 h 189"/>
                <a:gd name="T74" fmla="*/ 47 w 152"/>
                <a:gd name="T75" fmla="*/ 180 h 189"/>
                <a:gd name="T76" fmla="*/ 38 w 152"/>
                <a:gd name="T77" fmla="*/ 170 h 189"/>
                <a:gd name="T78" fmla="*/ 38 w 152"/>
                <a:gd name="T79" fmla="*/ 170 h 189"/>
                <a:gd name="T80" fmla="*/ 19 w 152"/>
                <a:gd name="T81" fmla="*/ 170 h 189"/>
                <a:gd name="T82" fmla="*/ 19 w 152"/>
                <a:gd name="T83" fmla="*/ 151 h 189"/>
                <a:gd name="T84" fmla="*/ 10 w 152"/>
                <a:gd name="T85" fmla="*/ 151 h 18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52"/>
                <a:gd name="T130" fmla="*/ 0 h 189"/>
                <a:gd name="T131" fmla="*/ 152 w 152"/>
                <a:gd name="T132" fmla="*/ 189 h 18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52" h="189">
                  <a:moveTo>
                    <a:pt x="10" y="151"/>
                  </a:moveTo>
                  <a:lnTo>
                    <a:pt x="19" y="142"/>
                  </a:lnTo>
                  <a:lnTo>
                    <a:pt x="10" y="142"/>
                  </a:lnTo>
                  <a:lnTo>
                    <a:pt x="10" y="132"/>
                  </a:lnTo>
                  <a:lnTo>
                    <a:pt x="0" y="132"/>
                  </a:lnTo>
                  <a:lnTo>
                    <a:pt x="0" y="123"/>
                  </a:lnTo>
                  <a:lnTo>
                    <a:pt x="0" y="114"/>
                  </a:lnTo>
                  <a:lnTo>
                    <a:pt x="0" y="104"/>
                  </a:lnTo>
                  <a:lnTo>
                    <a:pt x="10" y="85"/>
                  </a:lnTo>
                  <a:lnTo>
                    <a:pt x="10" y="95"/>
                  </a:lnTo>
                  <a:lnTo>
                    <a:pt x="28" y="95"/>
                  </a:lnTo>
                  <a:lnTo>
                    <a:pt x="28" y="85"/>
                  </a:lnTo>
                  <a:lnTo>
                    <a:pt x="38" y="66"/>
                  </a:lnTo>
                  <a:lnTo>
                    <a:pt x="66" y="66"/>
                  </a:lnTo>
                  <a:lnTo>
                    <a:pt x="66" y="47"/>
                  </a:lnTo>
                  <a:lnTo>
                    <a:pt x="85" y="38"/>
                  </a:lnTo>
                  <a:lnTo>
                    <a:pt x="95" y="38"/>
                  </a:lnTo>
                  <a:lnTo>
                    <a:pt x="95" y="28"/>
                  </a:lnTo>
                  <a:lnTo>
                    <a:pt x="114" y="0"/>
                  </a:lnTo>
                  <a:lnTo>
                    <a:pt x="133" y="0"/>
                  </a:lnTo>
                  <a:lnTo>
                    <a:pt x="133" y="19"/>
                  </a:lnTo>
                  <a:lnTo>
                    <a:pt x="152" y="28"/>
                  </a:lnTo>
                  <a:lnTo>
                    <a:pt x="142" y="38"/>
                  </a:lnTo>
                  <a:lnTo>
                    <a:pt x="133" y="38"/>
                  </a:lnTo>
                  <a:lnTo>
                    <a:pt x="142" y="38"/>
                  </a:lnTo>
                  <a:lnTo>
                    <a:pt x="142" y="47"/>
                  </a:lnTo>
                  <a:lnTo>
                    <a:pt x="123" y="47"/>
                  </a:lnTo>
                  <a:lnTo>
                    <a:pt x="123" y="66"/>
                  </a:lnTo>
                  <a:lnTo>
                    <a:pt x="133" y="76"/>
                  </a:lnTo>
                  <a:lnTo>
                    <a:pt x="133" y="85"/>
                  </a:lnTo>
                  <a:lnTo>
                    <a:pt x="133" y="95"/>
                  </a:lnTo>
                  <a:lnTo>
                    <a:pt x="152" y="104"/>
                  </a:lnTo>
                  <a:lnTo>
                    <a:pt x="142" y="104"/>
                  </a:lnTo>
                  <a:lnTo>
                    <a:pt x="133" y="104"/>
                  </a:lnTo>
                  <a:lnTo>
                    <a:pt x="123" y="132"/>
                  </a:lnTo>
                  <a:lnTo>
                    <a:pt x="114" y="142"/>
                  </a:lnTo>
                  <a:lnTo>
                    <a:pt x="114" y="151"/>
                  </a:lnTo>
                  <a:lnTo>
                    <a:pt x="114" y="161"/>
                  </a:lnTo>
                  <a:lnTo>
                    <a:pt x="114" y="170"/>
                  </a:lnTo>
                  <a:lnTo>
                    <a:pt x="104" y="170"/>
                  </a:lnTo>
                  <a:lnTo>
                    <a:pt x="114" y="180"/>
                  </a:lnTo>
                  <a:lnTo>
                    <a:pt x="104" y="180"/>
                  </a:lnTo>
                  <a:lnTo>
                    <a:pt x="85" y="189"/>
                  </a:lnTo>
                  <a:lnTo>
                    <a:pt x="85" y="180"/>
                  </a:lnTo>
                  <a:lnTo>
                    <a:pt x="76" y="180"/>
                  </a:lnTo>
                  <a:lnTo>
                    <a:pt x="57" y="170"/>
                  </a:lnTo>
                  <a:lnTo>
                    <a:pt x="47" y="180"/>
                  </a:lnTo>
                  <a:lnTo>
                    <a:pt x="38" y="180"/>
                  </a:lnTo>
                  <a:lnTo>
                    <a:pt x="38" y="170"/>
                  </a:lnTo>
                  <a:lnTo>
                    <a:pt x="28" y="170"/>
                  </a:lnTo>
                  <a:lnTo>
                    <a:pt x="19" y="170"/>
                  </a:lnTo>
                  <a:lnTo>
                    <a:pt x="19" y="161"/>
                  </a:lnTo>
                  <a:lnTo>
                    <a:pt x="19" y="151"/>
                  </a:lnTo>
                  <a:lnTo>
                    <a:pt x="19" y="161"/>
                  </a:lnTo>
                  <a:lnTo>
                    <a:pt x="10" y="151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998" name="Freeform 148"/>
            <p:cNvSpPr>
              <a:spLocks/>
            </p:cNvSpPr>
            <p:nvPr/>
          </p:nvSpPr>
          <p:spPr bwMode="auto">
            <a:xfrm>
              <a:off x="4243" y="2264"/>
              <a:ext cx="152" cy="47"/>
            </a:xfrm>
            <a:custGeom>
              <a:avLst/>
              <a:gdLst>
                <a:gd name="T0" fmla="*/ 10 w 152"/>
                <a:gd name="T1" fmla="*/ 10 h 47"/>
                <a:gd name="T2" fmla="*/ 0 w 152"/>
                <a:gd name="T3" fmla="*/ 10 h 47"/>
                <a:gd name="T4" fmla="*/ 0 w 152"/>
                <a:gd name="T5" fmla="*/ 10 h 47"/>
                <a:gd name="T6" fmla="*/ 0 w 152"/>
                <a:gd name="T7" fmla="*/ 10 h 47"/>
                <a:gd name="T8" fmla="*/ 0 w 152"/>
                <a:gd name="T9" fmla="*/ 10 h 47"/>
                <a:gd name="T10" fmla="*/ 0 w 152"/>
                <a:gd name="T11" fmla="*/ 0 h 47"/>
                <a:gd name="T12" fmla="*/ 10 w 152"/>
                <a:gd name="T13" fmla="*/ 0 h 47"/>
                <a:gd name="T14" fmla="*/ 10 w 152"/>
                <a:gd name="T15" fmla="*/ 0 h 47"/>
                <a:gd name="T16" fmla="*/ 19 w 152"/>
                <a:gd name="T17" fmla="*/ 0 h 47"/>
                <a:gd name="T18" fmla="*/ 38 w 152"/>
                <a:gd name="T19" fmla="*/ 0 h 47"/>
                <a:gd name="T20" fmla="*/ 48 w 152"/>
                <a:gd name="T21" fmla="*/ 0 h 47"/>
                <a:gd name="T22" fmla="*/ 48 w 152"/>
                <a:gd name="T23" fmla="*/ 10 h 47"/>
                <a:gd name="T24" fmla="*/ 57 w 152"/>
                <a:gd name="T25" fmla="*/ 10 h 47"/>
                <a:gd name="T26" fmla="*/ 67 w 152"/>
                <a:gd name="T27" fmla="*/ 10 h 47"/>
                <a:gd name="T28" fmla="*/ 76 w 152"/>
                <a:gd name="T29" fmla="*/ 10 h 47"/>
                <a:gd name="T30" fmla="*/ 85 w 152"/>
                <a:gd name="T31" fmla="*/ 0 h 47"/>
                <a:gd name="T32" fmla="*/ 85 w 152"/>
                <a:gd name="T33" fmla="*/ 0 h 47"/>
                <a:gd name="T34" fmla="*/ 85 w 152"/>
                <a:gd name="T35" fmla="*/ 10 h 47"/>
                <a:gd name="T36" fmla="*/ 95 w 152"/>
                <a:gd name="T37" fmla="*/ 10 h 47"/>
                <a:gd name="T38" fmla="*/ 95 w 152"/>
                <a:gd name="T39" fmla="*/ 10 h 47"/>
                <a:gd name="T40" fmla="*/ 104 w 152"/>
                <a:gd name="T41" fmla="*/ 10 h 47"/>
                <a:gd name="T42" fmla="*/ 114 w 152"/>
                <a:gd name="T43" fmla="*/ 29 h 47"/>
                <a:gd name="T44" fmla="*/ 133 w 152"/>
                <a:gd name="T45" fmla="*/ 29 h 47"/>
                <a:gd name="T46" fmla="*/ 133 w 152"/>
                <a:gd name="T47" fmla="*/ 29 h 47"/>
                <a:gd name="T48" fmla="*/ 142 w 152"/>
                <a:gd name="T49" fmla="*/ 38 h 47"/>
                <a:gd name="T50" fmla="*/ 152 w 152"/>
                <a:gd name="T51" fmla="*/ 38 h 47"/>
                <a:gd name="T52" fmla="*/ 152 w 152"/>
                <a:gd name="T53" fmla="*/ 38 h 47"/>
                <a:gd name="T54" fmla="*/ 152 w 152"/>
                <a:gd name="T55" fmla="*/ 38 h 47"/>
                <a:gd name="T56" fmla="*/ 142 w 152"/>
                <a:gd name="T57" fmla="*/ 38 h 47"/>
                <a:gd name="T58" fmla="*/ 133 w 152"/>
                <a:gd name="T59" fmla="*/ 38 h 47"/>
                <a:gd name="T60" fmla="*/ 133 w 152"/>
                <a:gd name="T61" fmla="*/ 38 h 47"/>
                <a:gd name="T62" fmla="*/ 133 w 152"/>
                <a:gd name="T63" fmla="*/ 47 h 47"/>
                <a:gd name="T64" fmla="*/ 123 w 152"/>
                <a:gd name="T65" fmla="*/ 47 h 47"/>
                <a:gd name="T66" fmla="*/ 114 w 152"/>
                <a:gd name="T67" fmla="*/ 38 h 47"/>
                <a:gd name="T68" fmla="*/ 114 w 152"/>
                <a:gd name="T69" fmla="*/ 38 h 47"/>
                <a:gd name="T70" fmla="*/ 85 w 152"/>
                <a:gd name="T71" fmla="*/ 38 h 47"/>
                <a:gd name="T72" fmla="*/ 85 w 152"/>
                <a:gd name="T73" fmla="*/ 38 h 47"/>
                <a:gd name="T74" fmla="*/ 76 w 152"/>
                <a:gd name="T75" fmla="*/ 38 h 47"/>
                <a:gd name="T76" fmla="*/ 76 w 152"/>
                <a:gd name="T77" fmla="*/ 38 h 47"/>
                <a:gd name="T78" fmla="*/ 67 w 152"/>
                <a:gd name="T79" fmla="*/ 29 h 47"/>
                <a:gd name="T80" fmla="*/ 57 w 152"/>
                <a:gd name="T81" fmla="*/ 29 h 47"/>
                <a:gd name="T82" fmla="*/ 48 w 152"/>
                <a:gd name="T83" fmla="*/ 29 h 47"/>
                <a:gd name="T84" fmla="*/ 38 w 152"/>
                <a:gd name="T85" fmla="*/ 29 h 47"/>
                <a:gd name="T86" fmla="*/ 38 w 152"/>
                <a:gd name="T87" fmla="*/ 29 h 47"/>
                <a:gd name="T88" fmla="*/ 29 w 152"/>
                <a:gd name="T89" fmla="*/ 19 h 47"/>
                <a:gd name="T90" fmla="*/ 29 w 152"/>
                <a:gd name="T91" fmla="*/ 19 h 47"/>
                <a:gd name="T92" fmla="*/ 19 w 152"/>
                <a:gd name="T93" fmla="*/ 19 h 47"/>
                <a:gd name="T94" fmla="*/ 19 w 152"/>
                <a:gd name="T95" fmla="*/ 19 h 47"/>
                <a:gd name="T96" fmla="*/ 19 w 152"/>
                <a:gd name="T97" fmla="*/ 19 h 47"/>
                <a:gd name="T98" fmla="*/ 19 w 152"/>
                <a:gd name="T99" fmla="*/ 19 h 47"/>
                <a:gd name="T100" fmla="*/ 10 w 152"/>
                <a:gd name="T101" fmla="*/ 19 h 47"/>
                <a:gd name="T102" fmla="*/ 10 w 152"/>
                <a:gd name="T103" fmla="*/ 10 h 4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52"/>
                <a:gd name="T157" fmla="*/ 0 h 47"/>
                <a:gd name="T158" fmla="*/ 152 w 152"/>
                <a:gd name="T159" fmla="*/ 47 h 4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52" h="47">
                  <a:moveTo>
                    <a:pt x="10" y="10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9" y="0"/>
                  </a:lnTo>
                  <a:lnTo>
                    <a:pt x="38" y="0"/>
                  </a:lnTo>
                  <a:lnTo>
                    <a:pt x="48" y="0"/>
                  </a:lnTo>
                  <a:lnTo>
                    <a:pt x="48" y="10"/>
                  </a:lnTo>
                  <a:lnTo>
                    <a:pt x="57" y="10"/>
                  </a:lnTo>
                  <a:lnTo>
                    <a:pt x="67" y="10"/>
                  </a:lnTo>
                  <a:lnTo>
                    <a:pt x="76" y="10"/>
                  </a:lnTo>
                  <a:lnTo>
                    <a:pt x="85" y="0"/>
                  </a:lnTo>
                  <a:lnTo>
                    <a:pt x="85" y="10"/>
                  </a:lnTo>
                  <a:lnTo>
                    <a:pt x="95" y="10"/>
                  </a:lnTo>
                  <a:lnTo>
                    <a:pt x="104" y="10"/>
                  </a:lnTo>
                  <a:lnTo>
                    <a:pt x="114" y="29"/>
                  </a:lnTo>
                  <a:lnTo>
                    <a:pt x="133" y="29"/>
                  </a:lnTo>
                  <a:lnTo>
                    <a:pt x="142" y="38"/>
                  </a:lnTo>
                  <a:lnTo>
                    <a:pt x="152" y="38"/>
                  </a:lnTo>
                  <a:lnTo>
                    <a:pt x="142" y="38"/>
                  </a:lnTo>
                  <a:lnTo>
                    <a:pt x="133" y="38"/>
                  </a:lnTo>
                  <a:lnTo>
                    <a:pt x="133" y="47"/>
                  </a:lnTo>
                  <a:lnTo>
                    <a:pt x="123" y="47"/>
                  </a:lnTo>
                  <a:lnTo>
                    <a:pt x="114" y="38"/>
                  </a:lnTo>
                  <a:lnTo>
                    <a:pt x="85" y="38"/>
                  </a:lnTo>
                  <a:lnTo>
                    <a:pt x="76" y="38"/>
                  </a:lnTo>
                  <a:lnTo>
                    <a:pt x="67" y="29"/>
                  </a:lnTo>
                  <a:lnTo>
                    <a:pt x="57" y="29"/>
                  </a:lnTo>
                  <a:lnTo>
                    <a:pt x="48" y="29"/>
                  </a:lnTo>
                  <a:lnTo>
                    <a:pt x="38" y="29"/>
                  </a:lnTo>
                  <a:lnTo>
                    <a:pt x="29" y="19"/>
                  </a:lnTo>
                  <a:lnTo>
                    <a:pt x="19" y="19"/>
                  </a:lnTo>
                  <a:lnTo>
                    <a:pt x="10" y="19"/>
                  </a:lnTo>
                  <a:lnTo>
                    <a:pt x="10" y="1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999" name="Freeform 149"/>
            <p:cNvSpPr>
              <a:spLocks/>
            </p:cNvSpPr>
            <p:nvPr/>
          </p:nvSpPr>
          <p:spPr bwMode="auto">
            <a:xfrm>
              <a:off x="4631" y="2160"/>
              <a:ext cx="284" cy="189"/>
            </a:xfrm>
            <a:custGeom>
              <a:avLst/>
              <a:gdLst>
                <a:gd name="T0" fmla="*/ 228 w 284"/>
                <a:gd name="T1" fmla="*/ 142 h 189"/>
                <a:gd name="T2" fmla="*/ 180 w 284"/>
                <a:gd name="T3" fmla="*/ 133 h 189"/>
                <a:gd name="T4" fmla="*/ 180 w 284"/>
                <a:gd name="T5" fmla="*/ 151 h 189"/>
                <a:gd name="T6" fmla="*/ 180 w 284"/>
                <a:gd name="T7" fmla="*/ 151 h 189"/>
                <a:gd name="T8" fmla="*/ 180 w 284"/>
                <a:gd name="T9" fmla="*/ 151 h 189"/>
                <a:gd name="T10" fmla="*/ 171 w 284"/>
                <a:gd name="T11" fmla="*/ 161 h 189"/>
                <a:gd name="T12" fmla="*/ 133 w 284"/>
                <a:gd name="T13" fmla="*/ 151 h 189"/>
                <a:gd name="T14" fmla="*/ 133 w 284"/>
                <a:gd name="T15" fmla="*/ 142 h 189"/>
                <a:gd name="T16" fmla="*/ 114 w 284"/>
                <a:gd name="T17" fmla="*/ 142 h 189"/>
                <a:gd name="T18" fmla="*/ 95 w 284"/>
                <a:gd name="T19" fmla="*/ 142 h 189"/>
                <a:gd name="T20" fmla="*/ 105 w 284"/>
                <a:gd name="T21" fmla="*/ 123 h 189"/>
                <a:gd name="T22" fmla="*/ 114 w 284"/>
                <a:gd name="T23" fmla="*/ 123 h 189"/>
                <a:gd name="T24" fmla="*/ 105 w 284"/>
                <a:gd name="T25" fmla="*/ 104 h 189"/>
                <a:gd name="T26" fmla="*/ 95 w 284"/>
                <a:gd name="T27" fmla="*/ 85 h 189"/>
                <a:gd name="T28" fmla="*/ 57 w 284"/>
                <a:gd name="T29" fmla="*/ 66 h 189"/>
                <a:gd name="T30" fmla="*/ 48 w 284"/>
                <a:gd name="T31" fmla="*/ 66 h 189"/>
                <a:gd name="T32" fmla="*/ 38 w 284"/>
                <a:gd name="T33" fmla="*/ 66 h 189"/>
                <a:gd name="T34" fmla="*/ 48 w 284"/>
                <a:gd name="T35" fmla="*/ 57 h 189"/>
                <a:gd name="T36" fmla="*/ 29 w 284"/>
                <a:gd name="T37" fmla="*/ 76 h 189"/>
                <a:gd name="T38" fmla="*/ 29 w 284"/>
                <a:gd name="T39" fmla="*/ 66 h 189"/>
                <a:gd name="T40" fmla="*/ 29 w 284"/>
                <a:gd name="T41" fmla="*/ 57 h 189"/>
                <a:gd name="T42" fmla="*/ 19 w 284"/>
                <a:gd name="T43" fmla="*/ 47 h 189"/>
                <a:gd name="T44" fmla="*/ 19 w 284"/>
                <a:gd name="T45" fmla="*/ 47 h 189"/>
                <a:gd name="T46" fmla="*/ 29 w 284"/>
                <a:gd name="T47" fmla="*/ 47 h 189"/>
                <a:gd name="T48" fmla="*/ 38 w 284"/>
                <a:gd name="T49" fmla="*/ 38 h 189"/>
                <a:gd name="T50" fmla="*/ 48 w 284"/>
                <a:gd name="T51" fmla="*/ 47 h 189"/>
                <a:gd name="T52" fmla="*/ 48 w 284"/>
                <a:gd name="T53" fmla="*/ 38 h 189"/>
                <a:gd name="T54" fmla="*/ 10 w 284"/>
                <a:gd name="T55" fmla="*/ 38 h 189"/>
                <a:gd name="T56" fmla="*/ 10 w 284"/>
                <a:gd name="T57" fmla="*/ 28 h 189"/>
                <a:gd name="T58" fmla="*/ 0 w 284"/>
                <a:gd name="T59" fmla="*/ 19 h 189"/>
                <a:gd name="T60" fmla="*/ 0 w 284"/>
                <a:gd name="T61" fmla="*/ 19 h 189"/>
                <a:gd name="T62" fmla="*/ 10 w 284"/>
                <a:gd name="T63" fmla="*/ 9 h 189"/>
                <a:gd name="T64" fmla="*/ 38 w 284"/>
                <a:gd name="T65" fmla="*/ 9 h 189"/>
                <a:gd name="T66" fmla="*/ 48 w 284"/>
                <a:gd name="T67" fmla="*/ 9 h 189"/>
                <a:gd name="T68" fmla="*/ 48 w 284"/>
                <a:gd name="T69" fmla="*/ 38 h 189"/>
                <a:gd name="T70" fmla="*/ 57 w 284"/>
                <a:gd name="T71" fmla="*/ 47 h 189"/>
                <a:gd name="T72" fmla="*/ 67 w 284"/>
                <a:gd name="T73" fmla="*/ 57 h 189"/>
                <a:gd name="T74" fmla="*/ 86 w 284"/>
                <a:gd name="T75" fmla="*/ 38 h 189"/>
                <a:gd name="T76" fmla="*/ 114 w 284"/>
                <a:gd name="T77" fmla="*/ 19 h 189"/>
                <a:gd name="T78" fmla="*/ 142 w 284"/>
                <a:gd name="T79" fmla="*/ 38 h 189"/>
                <a:gd name="T80" fmla="*/ 190 w 284"/>
                <a:gd name="T81" fmla="*/ 57 h 189"/>
                <a:gd name="T82" fmla="*/ 209 w 284"/>
                <a:gd name="T83" fmla="*/ 66 h 189"/>
                <a:gd name="T84" fmla="*/ 218 w 284"/>
                <a:gd name="T85" fmla="*/ 85 h 189"/>
                <a:gd name="T86" fmla="*/ 218 w 284"/>
                <a:gd name="T87" fmla="*/ 95 h 189"/>
                <a:gd name="T88" fmla="*/ 228 w 284"/>
                <a:gd name="T89" fmla="*/ 95 h 189"/>
                <a:gd name="T90" fmla="*/ 256 w 284"/>
                <a:gd name="T91" fmla="*/ 104 h 189"/>
                <a:gd name="T92" fmla="*/ 265 w 284"/>
                <a:gd name="T93" fmla="*/ 114 h 189"/>
                <a:gd name="T94" fmla="*/ 247 w 284"/>
                <a:gd name="T95" fmla="*/ 123 h 189"/>
                <a:gd name="T96" fmla="*/ 237 w 284"/>
                <a:gd name="T97" fmla="*/ 123 h 189"/>
                <a:gd name="T98" fmla="*/ 247 w 284"/>
                <a:gd name="T99" fmla="*/ 133 h 189"/>
                <a:gd name="T100" fmla="*/ 247 w 284"/>
                <a:gd name="T101" fmla="*/ 133 h 189"/>
                <a:gd name="T102" fmla="*/ 265 w 284"/>
                <a:gd name="T103" fmla="*/ 151 h 189"/>
                <a:gd name="T104" fmla="*/ 265 w 284"/>
                <a:gd name="T105" fmla="*/ 151 h 189"/>
                <a:gd name="T106" fmla="*/ 275 w 284"/>
                <a:gd name="T107" fmla="*/ 170 h 189"/>
                <a:gd name="T108" fmla="*/ 284 w 284"/>
                <a:gd name="T109" fmla="*/ 170 h 189"/>
                <a:gd name="T110" fmla="*/ 275 w 284"/>
                <a:gd name="T111" fmla="*/ 180 h 189"/>
                <a:gd name="T112" fmla="*/ 228 w 284"/>
                <a:gd name="T113" fmla="*/ 170 h 189"/>
                <a:gd name="T114" fmla="*/ 228 w 284"/>
                <a:gd name="T115" fmla="*/ 161 h 189"/>
                <a:gd name="T116" fmla="*/ 228 w 284"/>
                <a:gd name="T117" fmla="*/ 151 h 18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84"/>
                <a:gd name="T178" fmla="*/ 0 h 189"/>
                <a:gd name="T179" fmla="*/ 284 w 284"/>
                <a:gd name="T180" fmla="*/ 189 h 18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84" h="189">
                  <a:moveTo>
                    <a:pt x="228" y="151"/>
                  </a:moveTo>
                  <a:lnTo>
                    <a:pt x="228" y="142"/>
                  </a:lnTo>
                  <a:lnTo>
                    <a:pt x="209" y="133"/>
                  </a:lnTo>
                  <a:lnTo>
                    <a:pt x="180" y="133"/>
                  </a:lnTo>
                  <a:lnTo>
                    <a:pt x="180" y="151"/>
                  </a:lnTo>
                  <a:lnTo>
                    <a:pt x="171" y="151"/>
                  </a:lnTo>
                  <a:lnTo>
                    <a:pt x="180" y="151"/>
                  </a:lnTo>
                  <a:lnTo>
                    <a:pt x="171" y="161"/>
                  </a:lnTo>
                  <a:lnTo>
                    <a:pt x="152" y="161"/>
                  </a:lnTo>
                  <a:lnTo>
                    <a:pt x="133" y="151"/>
                  </a:lnTo>
                  <a:lnTo>
                    <a:pt x="133" y="142"/>
                  </a:lnTo>
                  <a:lnTo>
                    <a:pt x="114" y="142"/>
                  </a:lnTo>
                  <a:lnTo>
                    <a:pt x="95" y="142"/>
                  </a:lnTo>
                  <a:lnTo>
                    <a:pt x="95" y="133"/>
                  </a:lnTo>
                  <a:lnTo>
                    <a:pt x="105" y="123"/>
                  </a:lnTo>
                  <a:lnTo>
                    <a:pt x="114" y="123"/>
                  </a:lnTo>
                  <a:lnTo>
                    <a:pt x="114" y="114"/>
                  </a:lnTo>
                  <a:lnTo>
                    <a:pt x="105" y="104"/>
                  </a:lnTo>
                  <a:lnTo>
                    <a:pt x="105" y="95"/>
                  </a:lnTo>
                  <a:lnTo>
                    <a:pt x="95" y="85"/>
                  </a:lnTo>
                  <a:lnTo>
                    <a:pt x="67" y="76"/>
                  </a:lnTo>
                  <a:lnTo>
                    <a:pt x="57" y="66"/>
                  </a:lnTo>
                  <a:lnTo>
                    <a:pt x="48" y="66"/>
                  </a:lnTo>
                  <a:lnTo>
                    <a:pt x="38" y="66"/>
                  </a:lnTo>
                  <a:lnTo>
                    <a:pt x="48" y="57"/>
                  </a:lnTo>
                  <a:lnTo>
                    <a:pt x="38" y="66"/>
                  </a:lnTo>
                  <a:lnTo>
                    <a:pt x="29" y="76"/>
                  </a:lnTo>
                  <a:lnTo>
                    <a:pt x="29" y="66"/>
                  </a:lnTo>
                  <a:lnTo>
                    <a:pt x="29" y="57"/>
                  </a:lnTo>
                  <a:lnTo>
                    <a:pt x="19" y="47"/>
                  </a:lnTo>
                  <a:lnTo>
                    <a:pt x="29" y="47"/>
                  </a:lnTo>
                  <a:lnTo>
                    <a:pt x="38" y="38"/>
                  </a:lnTo>
                  <a:lnTo>
                    <a:pt x="48" y="47"/>
                  </a:lnTo>
                  <a:lnTo>
                    <a:pt x="48" y="38"/>
                  </a:lnTo>
                  <a:lnTo>
                    <a:pt x="38" y="38"/>
                  </a:lnTo>
                  <a:lnTo>
                    <a:pt x="10" y="38"/>
                  </a:lnTo>
                  <a:lnTo>
                    <a:pt x="10" y="28"/>
                  </a:lnTo>
                  <a:lnTo>
                    <a:pt x="0" y="19"/>
                  </a:lnTo>
                  <a:lnTo>
                    <a:pt x="10" y="9"/>
                  </a:lnTo>
                  <a:lnTo>
                    <a:pt x="29" y="0"/>
                  </a:lnTo>
                  <a:lnTo>
                    <a:pt x="38" y="9"/>
                  </a:lnTo>
                  <a:lnTo>
                    <a:pt x="48" y="9"/>
                  </a:lnTo>
                  <a:lnTo>
                    <a:pt x="48" y="28"/>
                  </a:lnTo>
                  <a:lnTo>
                    <a:pt x="48" y="38"/>
                  </a:lnTo>
                  <a:lnTo>
                    <a:pt x="57" y="47"/>
                  </a:lnTo>
                  <a:lnTo>
                    <a:pt x="57" y="57"/>
                  </a:lnTo>
                  <a:lnTo>
                    <a:pt x="67" y="57"/>
                  </a:lnTo>
                  <a:lnTo>
                    <a:pt x="76" y="47"/>
                  </a:lnTo>
                  <a:lnTo>
                    <a:pt x="86" y="38"/>
                  </a:lnTo>
                  <a:lnTo>
                    <a:pt x="95" y="19"/>
                  </a:lnTo>
                  <a:lnTo>
                    <a:pt x="114" y="19"/>
                  </a:lnTo>
                  <a:lnTo>
                    <a:pt x="123" y="28"/>
                  </a:lnTo>
                  <a:lnTo>
                    <a:pt x="142" y="38"/>
                  </a:lnTo>
                  <a:lnTo>
                    <a:pt x="171" y="47"/>
                  </a:lnTo>
                  <a:lnTo>
                    <a:pt x="190" y="57"/>
                  </a:lnTo>
                  <a:lnTo>
                    <a:pt x="199" y="66"/>
                  </a:lnTo>
                  <a:lnTo>
                    <a:pt x="209" y="66"/>
                  </a:lnTo>
                  <a:lnTo>
                    <a:pt x="218" y="85"/>
                  </a:lnTo>
                  <a:lnTo>
                    <a:pt x="218" y="95"/>
                  </a:lnTo>
                  <a:lnTo>
                    <a:pt x="228" y="95"/>
                  </a:lnTo>
                  <a:lnTo>
                    <a:pt x="237" y="104"/>
                  </a:lnTo>
                  <a:lnTo>
                    <a:pt x="256" y="104"/>
                  </a:lnTo>
                  <a:lnTo>
                    <a:pt x="265" y="114"/>
                  </a:lnTo>
                  <a:lnTo>
                    <a:pt x="265" y="123"/>
                  </a:lnTo>
                  <a:lnTo>
                    <a:pt x="247" y="123"/>
                  </a:lnTo>
                  <a:lnTo>
                    <a:pt x="237" y="123"/>
                  </a:lnTo>
                  <a:lnTo>
                    <a:pt x="247" y="133"/>
                  </a:lnTo>
                  <a:lnTo>
                    <a:pt x="247" y="142"/>
                  </a:lnTo>
                  <a:lnTo>
                    <a:pt x="265" y="151"/>
                  </a:lnTo>
                  <a:lnTo>
                    <a:pt x="275" y="170"/>
                  </a:lnTo>
                  <a:lnTo>
                    <a:pt x="284" y="170"/>
                  </a:lnTo>
                  <a:lnTo>
                    <a:pt x="284" y="189"/>
                  </a:lnTo>
                  <a:lnTo>
                    <a:pt x="275" y="180"/>
                  </a:lnTo>
                  <a:lnTo>
                    <a:pt x="256" y="180"/>
                  </a:lnTo>
                  <a:lnTo>
                    <a:pt x="228" y="170"/>
                  </a:lnTo>
                  <a:lnTo>
                    <a:pt x="228" y="161"/>
                  </a:lnTo>
                  <a:lnTo>
                    <a:pt x="228" y="151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000" name="Freeform 150"/>
            <p:cNvSpPr>
              <a:spLocks/>
            </p:cNvSpPr>
            <p:nvPr/>
          </p:nvSpPr>
          <p:spPr bwMode="auto">
            <a:xfrm>
              <a:off x="4489" y="1990"/>
              <a:ext cx="76" cy="66"/>
            </a:xfrm>
            <a:custGeom>
              <a:avLst/>
              <a:gdLst>
                <a:gd name="T0" fmla="*/ 57 w 76"/>
                <a:gd name="T1" fmla="*/ 47 h 66"/>
                <a:gd name="T2" fmla="*/ 57 w 76"/>
                <a:gd name="T3" fmla="*/ 47 h 66"/>
                <a:gd name="T4" fmla="*/ 57 w 76"/>
                <a:gd name="T5" fmla="*/ 47 h 66"/>
                <a:gd name="T6" fmla="*/ 57 w 76"/>
                <a:gd name="T7" fmla="*/ 56 h 66"/>
                <a:gd name="T8" fmla="*/ 57 w 76"/>
                <a:gd name="T9" fmla="*/ 66 h 66"/>
                <a:gd name="T10" fmla="*/ 57 w 76"/>
                <a:gd name="T11" fmla="*/ 66 h 66"/>
                <a:gd name="T12" fmla="*/ 48 w 76"/>
                <a:gd name="T13" fmla="*/ 66 h 66"/>
                <a:gd name="T14" fmla="*/ 48 w 76"/>
                <a:gd name="T15" fmla="*/ 66 h 66"/>
                <a:gd name="T16" fmla="*/ 48 w 76"/>
                <a:gd name="T17" fmla="*/ 66 h 66"/>
                <a:gd name="T18" fmla="*/ 48 w 76"/>
                <a:gd name="T19" fmla="*/ 66 h 66"/>
                <a:gd name="T20" fmla="*/ 29 w 76"/>
                <a:gd name="T21" fmla="*/ 66 h 66"/>
                <a:gd name="T22" fmla="*/ 29 w 76"/>
                <a:gd name="T23" fmla="*/ 47 h 66"/>
                <a:gd name="T24" fmla="*/ 38 w 76"/>
                <a:gd name="T25" fmla="*/ 37 h 66"/>
                <a:gd name="T26" fmla="*/ 29 w 76"/>
                <a:gd name="T27" fmla="*/ 37 h 66"/>
                <a:gd name="T28" fmla="*/ 29 w 76"/>
                <a:gd name="T29" fmla="*/ 37 h 66"/>
                <a:gd name="T30" fmla="*/ 29 w 76"/>
                <a:gd name="T31" fmla="*/ 37 h 66"/>
                <a:gd name="T32" fmla="*/ 29 w 76"/>
                <a:gd name="T33" fmla="*/ 37 h 66"/>
                <a:gd name="T34" fmla="*/ 29 w 76"/>
                <a:gd name="T35" fmla="*/ 37 h 66"/>
                <a:gd name="T36" fmla="*/ 19 w 76"/>
                <a:gd name="T37" fmla="*/ 37 h 66"/>
                <a:gd name="T38" fmla="*/ 19 w 76"/>
                <a:gd name="T39" fmla="*/ 37 h 66"/>
                <a:gd name="T40" fmla="*/ 19 w 76"/>
                <a:gd name="T41" fmla="*/ 37 h 66"/>
                <a:gd name="T42" fmla="*/ 10 w 76"/>
                <a:gd name="T43" fmla="*/ 37 h 66"/>
                <a:gd name="T44" fmla="*/ 10 w 76"/>
                <a:gd name="T45" fmla="*/ 37 h 66"/>
                <a:gd name="T46" fmla="*/ 10 w 76"/>
                <a:gd name="T47" fmla="*/ 47 h 66"/>
                <a:gd name="T48" fmla="*/ 0 w 76"/>
                <a:gd name="T49" fmla="*/ 56 h 66"/>
                <a:gd name="T50" fmla="*/ 0 w 76"/>
                <a:gd name="T51" fmla="*/ 56 h 66"/>
                <a:gd name="T52" fmla="*/ 0 w 76"/>
                <a:gd name="T53" fmla="*/ 56 h 66"/>
                <a:gd name="T54" fmla="*/ 0 w 76"/>
                <a:gd name="T55" fmla="*/ 56 h 66"/>
                <a:gd name="T56" fmla="*/ 0 w 76"/>
                <a:gd name="T57" fmla="*/ 47 h 66"/>
                <a:gd name="T58" fmla="*/ 0 w 76"/>
                <a:gd name="T59" fmla="*/ 37 h 66"/>
                <a:gd name="T60" fmla="*/ 0 w 76"/>
                <a:gd name="T61" fmla="*/ 28 h 66"/>
                <a:gd name="T62" fmla="*/ 0 w 76"/>
                <a:gd name="T63" fmla="*/ 28 h 66"/>
                <a:gd name="T64" fmla="*/ 10 w 76"/>
                <a:gd name="T65" fmla="*/ 28 h 66"/>
                <a:gd name="T66" fmla="*/ 19 w 76"/>
                <a:gd name="T67" fmla="*/ 19 h 66"/>
                <a:gd name="T68" fmla="*/ 29 w 76"/>
                <a:gd name="T69" fmla="*/ 19 h 66"/>
                <a:gd name="T70" fmla="*/ 29 w 76"/>
                <a:gd name="T71" fmla="*/ 28 h 66"/>
                <a:gd name="T72" fmla="*/ 29 w 76"/>
                <a:gd name="T73" fmla="*/ 28 h 66"/>
                <a:gd name="T74" fmla="*/ 38 w 76"/>
                <a:gd name="T75" fmla="*/ 28 h 66"/>
                <a:gd name="T76" fmla="*/ 38 w 76"/>
                <a:gd name="T77" fmla="*/ 28 h 66"/>
                <a:gd name="T78" fmla="*/ 38 w 76"/>
                <a:gd name="T79" fmla="*/ 19 h 66"/>
                <a:gd name="T80" fmla="*/ 38 w 76"/>
                <a:gd name="T81" fmla="*/ 19 h 66"/>
                <a:gd name="T82" fmla="*/ 48 w 76"/>
                <a:gd name="T83" fmla="*/ 9 h 66"/>
                <a:gd name="T84" fmla="*/ 48 w 76"/>
                <a:gd name="T85" fmla="*/ 9 h 66"/>
                <a:gd name="T86" fmla="*/ 48 w 76"/>
                <a:gd name="T87" fmla="*/ 0 h 66"/>
                <a:gd name="T88" fmla="*/ 48 w 76"/>
                <a:gd name="T89" fmla="*/ 0 h 66"/>
                <a:gd name="T90" fmla="*/ 57 w 76"/>
                <a:gd name="T91" fmla="*/ 0 h 66"/>
                <a:gd name="T92" fmla="*/ 67 w 76"/>
                <a:gd name="T93" fmla="*/ 9 h 66"/>
                <a:gd name="T94" fmla="*/ 76 w 76"/>
                <a:gd name="T95" fmla="*/ 37 h 66"/>
                <a:gd name="T96" fmla="*/ 67 w 76"/>
                <a:gd name="T97" fmla="*/ 47 h 66"/>
                <a:gd name="T98" fmla="*/ 67 w 76"/>
                <a:gd name="T99" fmla="*/ 56 h 66"/>
                <a:gd name="T100" fmla="*/ 67 w 76"/>
                <a:gd name="T101" fmla="*/ 56 h 66"/>
                <a:gd name="T102" fmla="*/ 67 w 76"/>
                <a:gd name="T103" fmla="*/ 56 h 66"/>
                <a:gd name="T104" fmla="*/ 67 w 76"/>
                <a:gd name="T105" fmla="*/ 56 h 66"/>
                <a:gd name="T106" fmla="*/ 57 w 76"/>
                <a:gd name="T107" fmla="*/ 47 h 66"/>
                <a:gd name="T108" fmla="*/ 57 w 76"/>
                <a:gd name="T109" fmla="*/ 47 h 6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6"/>
                <a:gd name="T166" fmla="*/ 0 h 66"/>
                <a:gd name="T167" fmla="*/ 76 w 76"/>
                <a:gd name="T168" fmla="*/ 66 h 6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6" h="66">
                  <a:moveTo>
                    <a:pt x="57" y="47"/>
                  </a:moveTo>
                  <a:lnTo>
                    <a:pt x="57" y="47"/>
                  </a:lnTo>
                  <a:lnTo>
                    <a:pt x="57" y="56"/>
                  </a:lnTo>
                  <a:lnTo>
                    <a:pt x="57" y="66"/>
                  </a:lnTo>
                  <a:lnTo>
                    <a:pt x="48" y="66"/>
                  </a:lnTo>
                  <a:lnTo>
                    <a:pt x="29" y="66"/>
                  </a:lnTo>
                  <a:lnTo>
                    <a:pt x="29" y="47"/>
                  </a:lnTo>
                  <a:lnTo>
                    <a:pt x="38" y="37"/>
                  </a:lnTo>
                  <a:lnTo>
                    <a:pt x="29" y="37"/>
                  </a:lnTo>
                  <a:lnTo>
                    <a:pt x="19" y="37"/>
                  </a:lnTo>
                  <a:lnTo>
                    <a:pt x="10" y="37"/>
                  </a:lnTo>
                  <a:lnTo>
                    <a:pt x="10" y="47"/>
                  </a:lnTo>
                  <a:lnTo>
                    <a:pt x="0" y="56"/>
                  </a:lnTo>
                  <a:lnTo>
                    <a:pt x="0" y="47"/>
                  </a:lnTo>
                  <a:lnTo>
                    <a:pt x="0" y="37"/>
                  </a:lnTo>
                  <a:lnTo>
                    <a:pt x="0" y="28"/>
                  </a:lnTo>
                  <a:lnTo>
                    <a:pt x="10" y="28"/>
                  </a:lnTo>
                  <a:lnTo>
                    <a:pt x="19" y="19"/>
                  </a:lnTo>
                  <a:lnTo>
                    <a:pt x="29" y="19"/>
                  </a:lnTo>
                  <a:lnTo>
                    <a:pt x="29" y="28"/>
                  </a:lnTo>
                  <a:lnTo>
                    <a:pt x="38" y="28"/>
                  </a:lnTo>
                  <a:lnTo>
                    <a:pt x="38" y="19"/>
                  </a:lnTo>
                  <a:lnTo>
                    <a:pt x="48" y="9"/>
                  </a:lnTo>
                  <a:lnTo>
                    <a:pt x="48" y="0"/>
                  </a:lnTo>
                  <a:lnTo>
                    <a:pt x="57" y="0"/>
                  </a:lnTo>
                  <a:lnTo>
                    <a:pt x="67" y="9"/>
                  </a:lnTo>
                  <a:lnTo>
                    <a:pt x="76" y="37"/>
                  </a:lnTo>
                  <a:lnTo>
                    <a:pt x="67" y="47"/>
                  </a:lnTo>
                  <a:lnTo>
                    <a:pt x="67" y="56"/>
                  </a:lnTo>
                  <a:lnTo>
                    <a:pt x="57" y="47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001" name="Freeform 151"/>
            <p:cNvSpPr>
              <a:spLocks/>
            </p:cNvSpPr>
            <p:nvPr/>
          </p:nvSpPr>
          <p:spPr bwMode="auto">
            <a:xfrm>
              <a:off x="4442" y="1838"/>
              <a:ext cx="76" cy="104"/>
            </a:xfrm>
            <a:custGeom>
              <a:avLst/>
              <a:gdLst>
                <a:gd name="T0" fmla="*/ 10 w 76"/>
                <a:gd name="T1" fmla="*/ 38 h 104"/>
                <a:gd name="T2" fmla="*/ 10 w 76"/>
                <a:gd name="T3" fmla="*/ 19 h 104"/>
                <a:gd name="T4" fmla="*/ 10 w 76"/>
                <a:gd name="T5" fmla="*/ 0 h 104"/>
                <a:gd name="T6" fmla="*/ 10 w 76"/>
                <a:gd name="T7" fmla="*/ 0 h 104"/>
                <a:gd name="T8" fmla="*/ 10 w 76"/>
                <a:gd name="T9" fmla="*/ 0 h 104"/>
                <a:gd name="T10" fmla="*/ 19 w 76"/>
                <a:gd name="T11" fmla="*/ 10 h 104"/>
                <a:gd name="T12" fmla="*/ 28 w 76"/>
                <a:gd name="T13" fmla="*/ 0 h 104"/>
                <a:gd name="T14" fmla="*/ 28 w 76"/>
                <a:gd name="T15" fmla="*/ 0 h 104"/>
                <a:gd name="T16" fmla="*/ 28 w 76"/>
                <a:gd name="T17" fmla="*/ 10 h 104"/>
                <a:gd name="T18" fmla="*/ 28 w 76"/>
                <a:gd name="T19" fmla="*/ 10 h 104"/>
                <a:gd name="T20" fmla="*/ 38 w 76"/>
                <a:gd name="T21" fmla="*/ 29 h 104"/>
                <a:gd name="T22" fmla="*/ 38 w 76"/>
                <a:gd name="T23" fmla="*/ 38 h 104"/>
                <a:gd name="T24" fmla="*/ 28 w 76"/>
                <a:gd name="T25" fmla="*/ 47 h 104"/>
                <a:gd name="T26" fmla="*/ 28 w 76"/>
                <a:gd name="T27" fmla="*/ 66 h 104"/>
                <a:gd name="T28" fmla="*/ 38 w 76"/>
                <a:gd name="T29" fmla="*/ 76 h 104"/>
                <a:gd name="T30" fmla="*/ 38 w 76"/>
                <a:gd name="T31" fmla="*/ 85 h 104"/>
                <a:gd name="T32" fmla="*/ 38 w 76"/>
                <a:gd name="T33" fmla="*/ 76 h 104"/>
                <a:gd name="T34" fmla="*/ 38 w 76"/>
                <a:gd name="T35" fmla="*/ 76 h 104"/>
                <a:gd name="T36" fmla="*/ 47 w 76"/>
                <a:gd name="T37" fmla="*/ 76 h 104"/>
                <a:gd name="T38" fmla="*/ 57 w 76"/>
                <a:gd name="T39" fmla="*/ 85 h 104"/>
                <a:gd name="T40" fmla="*/ 57 w 76"/>
                <a:gd name="T41" fmla="*/ 85 h 104"/>
                <a:gd name="T42" fmla="*/ 66 w 76"/>
                <a:gd name="T43" fmla="*/ 85 h 104"/>
                <a:gd name="T44" fmla="*/ 66 w 76"/>
                <a:gd name="T45" fmla="*/ 85 h 104"/>
                <a:gd name="T46" fmla="*/ 66 w 76"/>
                <a:gd name="T47" fmla="*/ 85 h 104"/>
                <a:gd name="T48" fmla="*/ 66 w 76"/>
                <a:gd name="T49" fmla="*/ 85 h 104"/>
                <a:gd name="T50" fmla="*/ 66 w 76"/>
                <a:gd name="T51" fmla="*/ 85 h 104"/>
                <a:gd name="T52" fmla="*/ 66 w 76"/>
                <a:gd name="T53" fmla="*/ 85 h 104"/>
                <a:gd name="T54" fmla="*/ 66 w 76"/>
                <a:gd name="T55" fmla="*/ 85 h 104"/>
                <a:gd name="T56" fmla="*/ 66 w 76"/>
                <a:gd name="T57" fmla="*/ 95 h 104"/>
                <a:gd name="T58" fmla="*/ 76 w 76"/>
                <a:gd name="T59" fmla="*/ 95 h 104"/>
                <a:gd name="T60" fmla="*/ 76 w 76"/>
                <a:gd name="T61" fmla="*/ 95 h 104"/>
                <a:gd name="T62" fmla="*/ 76 w 76"/>
                <a:gd name="T63" fmla="*/ 104 h 104"/>
                <a:gd name="T64" fmla="*/ 76 w 76"/>
                <a:gd name="T65" fmla="*/ 104 h 104"/>
                <a:gd name="T66" fmla="*/ 76 w 76"/>
                <a:gd name="T67" fmla="*/ 104 h 104"/>
                <a:gd name="T68" fmla="*/ 66 w 76"/>
                <a:gd name="T69" fmla="*/ 104 h 104"/>
                <a:gd name="T70" fmla="*/ 66 w 76"/>
                <a:gd name="T71" fmla="*/ 95 h 104"/>
                <a:gd name="T72" fmla="*/ 47 w 76"/>
                <a:gd name="T73" fmla="*/ 85 h 104"/>
                <a:gd name="T74" fmla="*/ 47 w 76"/>
                <a:gd name="T75" fmla="*/ 85 h 104"/>
                <a:gd name="T76" fmla="*/ 47 w 76"/>
                <a:gd name="T77" fmla="*/ 85 h 104"/>
                <a:gd name="T78" fmla="*/ 47 w 76"/>
                <a:gd name="T79" fmla="*/ 95 h 104"/>
                <a:gd name="T80" fmla="*/ 47 w 76"/>
                <a:gd name="T81" fmla="*/ 95 h 104"/>
                <a:gd name="T82" fmla="*/ 47 w 76"/>
                <a:gd name="T83" fmla="*/ 95 h 104"/>
                <a:gd name="T84" fmla="*/ 38 w 76"/>
                <a:gd name="T85" fmla="*/ 85 h 104"/>
                <a:gd name="T86" fmla="*/ 28 w 76"/>
                <a:gd name="T87" fmla="*/ 85 h 104"/>
                <a:gd name="T88" fmla="*/ 19 w 76"/>
                <a:gd name="T89" fmla="*/ 85 h 104"/>
                <a:gd name="T90" fmla="*/ 19 w 76"/>
                <a:gd name="T91" fmla="*/ 76 h 104"/>
                <a:gd name="T92" fmla="*/ 19 w 76"/>
                <a:gd name="T93" fmla="*/ 76 h 104"/>
                <a:gd name="T94" fmla="*/ 19 w 76"/>
                <a:gd name="T95" fmla="*/ 66 h 104"/>
                <a:gd name="T96" fmla="*/ 19 w 76"/>
                <a:gd name="T97" fmla="*/ 66 h 104"/>
                <a:gd name="T98" fmla="*/ 19 w 76"/>
                <a:gd name="T99" fmla="*/ 66 h 104"/>
                <a:gd name="T100" fmla="*/ 19 w 76"/>
                <a:gd name="T101" fmla="*/ 66 h 104"/>
                <a:gd name="T102" fmla="*/ 0 w 76"/>
                <a:gd name="T103" fmla="*/ 66 h 104"/>
                <a:gd name="T104" fmla="*/ 0 w 76"/>
                <a:gd name="T105" fmla="*/ 57 h 104"/>
                <a:gd name="T106" fmla="*/ 0 w 76"/>
                <a:gd name="T107" fmla="*/ 47 h 104"/>
                <a:gd name="T108" fmla="*/ 10 w 76"/>
                <a:gd name="T109" fmla="*/ 47 h 104"/>
                <a:gd name="T110" fmla="*/ 10 w 76"/>
                <a:gd name="T111" fmla="*/ 38 h 10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76"/>
                <a:gd name="T169" fmla="*/ 0 h 104"/>
                <a:gd name="T170" fmla="*/ 76 w 76"/>
                <a:gd name="T171" fmla="*/ 104 h 10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76" h="104">
                  <a:moveTo>
                    <a:pt x="10" y="38"/>
                  </a:moveTo>
                  <a:lnTo>
                    <a:pt x="10" y="19"/>
                  </a:lnTo>
                  <a:lnTo>
                    <a:pt x="10" y="0"/>
                  </a:lnTo>
                  <a:lnTo>
                    <a:pt x="19" y="10"/>
                  </a:lnTo>
                  <a:lnTo>
                    <a:pt x="28" y="0"/>
                  </a:lnTo>
                  <a:lnTo>
                    <a:pt x="28" y="10"/>
                  </a:lnTo>
                  <a:lnTo>
                    <a:pt x="38" y="29"/>
                  </a:lnTo>
                  <a:lnTo>
                    <a:pt x="38" y="38"/>
                  </a:lnTo>
                  <a:lnTo>
                    <a:pt x="28" y="47"/>
                  </a:lnTo>
                  <a:lnTo>
                    <a:pt x="28" y="66"/>
                  </a:lnTo>
                  <a:lnTo>
                    <a:pt x="38" y="76"/>
                  </a:lnTo>
                  <a:lnTo>
                    <a:pt x="38" y="85"/>
                  </a:lnTo>
                  <a:lnTo>
                    <a:pt x="38" y="76"/>
                  </a:lnTo>
                  <a:lnTo>
                    <a:pt x="47" y="76"/>
                  </a:lnTo>
                  <a:lnTo>
                    <a:pt x="57" y="85"/>
                  </a:lnTo>
                  <a:lnTo>
                    <a:pt x="66" y="85"/>
                  </a:lnTo>
                  <a:lnTo>
                    <a:pt x="66" y="95"/>
                  </a:lnTo>
                  <a:lnTo>
                    <a:pt x="76" y="95"/>
                  </a:lnTo>
                  <a:lnTo>
                    <a:pt x="76" y="104"/>
                  </a:lnTo>
                  <a:lnTo>
                    <a:pt x="66" y="104"/>
                  </a:lnTo>
                  <a:lnTo>
                    <a:pt x="66" y="95"/>
                  </a:lnTo>
                  <a:lnTo>
                    <a:pt x="47" y="85"/>
                  </a:lnTo>
                  <a:lnTo>
                    <a:pt x="47" y="95"/>
                  </a:lnTo>
                  <a:lnTo>
                    <a:pt x="38" y="85"/>
                  </a:lnTo>
                  <a:lnTo>
                    <a:pt x="28" y="85"/>
                  </a:lnTo>
                  <a:lnTo>
                    <a:pt x="19" y="85"/>
                  </a:lnTo>
                  <a:lnTo>
                    <a:pt x="19" y="76"/>
                  </a:lnTo>
                  <a:lnTo>
                    <a:pt x="19" y="66"/>
                  </a:lnTo>
                  <a:lnTo>
                    <a:pt x="0" y="66"/>
                  </a:lnTo>
                  <a:lnTo>
                    <a:pt x="0" y="57"/>
                  </a:lnTo>
                  <a:lnTo>
                    <a:pt x="0" y="47"/>
                  </a:lnTo>
                  <a:lnTo>
                    <a:pt x="10" y="47"/>
                  </a:lnTo>
                  <a:lnTo>
                    <a:pt x="10" y="38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002" name="Freeform 152"/>
            <p:cNvSpPr>
              <a:spLocks/>
            </p:cNvSpPr>
            <p:nvPr/>
          </p:nvSpPr>
          <p:spPr bwMode="auto">
            <a:xfrm>
              <a:off x="3846" y="1990"/>
              <a:ext cx="38" cy="66"/>
            </a:xfrm>
            <a:custGeom>
              <a:avLst/>
              <a:gdLst>
                <a:gd name="T0" fmla="*/ 38 w 38"/>
                <a:gd name="T1" fmla="*/ 66 h 66"/>
                <a:gd name="T2" fmla="*/ 9 w 38"/>
                <a:gd name="T3" fmla="*/ 66 h 66"/>
                <a:gd name="T4" fmla="*/ 0 w 38"/>
                <a:gd name="T5" fmla="*/ 47 h 66"/>
                <a:gd name="T6" fmla="*/ 9 w 38"/>
                <a:gd name="T7" fmla="*/ 9 h 66"/>
                <a:gd name="T8" fmla="*/ 9 w 38"/>
                <a:gd name="T9" fmla="*/ 0 h 66"/>
                <a:gd name="T10" fmla="*/ 9 w 38"/>
                <a:gd name="T11" fmla="*/ 0 h 66"/>
                <a:gd name="T12" fmla="*/ 19 w 38"/>
                <a:gd name="T13" fmla="*/ 9 h 66"/>
                <a:gd name="T14" fmla="*/ 38 w 38"/>
                <a:gd name="T15" fmla="*/ 37 h 66"/>
                <a:gd name="T16" fmla="*/ 38 w 38"/>
                <a:gd name="T17" fmla="*/ 66 h 6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8"/>
                <a:gd name="T28" fmla="*/ 0 h 66"/>
                <a:gd name="T29" fmla="*/ 38 w 38"/>
                <a:gd name="T30" fmla="*/ 66 h 6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8" h="66">
                  <a:moveTo>
                    <a:pt x="38" y="66"/>
                  </a:moveTo>
                  <a:lnTo>
                    <a:pt x="9" y="66"/>
                  </a:lnTo>
                  <a:lnTo>
                    <a:pt x="0" y="47"/>
                  </a:lnTo>
                  <a:lnTo>
                    <a:pt x="9" y="9"/>
                  </a:lnTo>
                  <a:lnTo>
                    <a:pt x="9" y="0"/>
                  </a:lnTo>
                  <a:lnTo>
                    <a:pt x="19" y="9"/>
                  </a:lnTo>
                  <a:lnTo>
                    <a:pt x="38" y="37"/>
                  </a:lnTo>
                  <a:lnTo>
                    <a:pt x="38" y="66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003" name="Freeform 153"/>
            <p:cNvSpPr>
              <a:spLocks/>
            </p:cNvSpPr>
            <p:nvPr/>
          </p:nvSpPr>
          <p:spPr bwMode="auto">
            <a:xfrm>
              <a:off x="4452" y="2132"/>
              <a:ext cx="94" cy="123"/>
            </a:xfrm>
            <a:custGeom>
              <a:avLst/>
              <a:gdLst>
                <a:gd name="T0" fmla="*/ 9 w 94"/>
                <a:gd name="T1" fmla="*/ 19 h 123"/>
                <a:gd name="T2" fmla="*/ 28 w 94"/>
                <a:gd name="T3" fmla="*/ 0 h 123"/>
                <a:gd name="T4" fmla="*/ 37 w 94"/>
                <a:gd name="T5" fmla="*/ 9 h 123"/>
                <a:gd name="T6" fmla="*/ 75 w 94"/>
                <a:gd name="T7" fmla="*/ 9 h 123"/>
                <a:gd name="T8" fmla="*/ 94 w 94"/>
                <a:gd name="T9" fmla="*/ 0 h 123"/>
                <a:gd name="T10" fmla="*/ 94 w 94"/>
                <a:gd name="T11" fmla="*/ 0 h 123"/>
                <a:gd name="T12" fmla="*/ 75 w 94"/>
                <a:gd name="T13" fmla="*/ 19 h 123"/>
                <a:gd name="T14" fmla="*/ 56 w 94"/>
                <a:gd name="T15" fmla="*/ 19 h 123"/>
                <a:gd name="T16" fmla="*/ 18 w 94"/>
                <a:gd name="T17" fmla="*/ 19 h 123"/>
                <a:gd name="T18" fmla="*/ 18 w 94"/>
                <a:gd name="T19" fmla="*/ 28 h 123"/>
                <a:gd name="T20" fmla="*/ 37 w 94"/>
                <a:gd name="T21" fmla="*/ 47 h 123"/>
                <a:gd name="T22" fmla="*/ 56 w 94"/>
                <a:gd name="T23" fmla="*/ 37 h 123"/>
                <a:gd name="T24" fmla="*/ 66 w 94"/>
                <a:gd name="T25" fmla="*/ 37 h 123"/>
                <a:gd name="T26" fmla="*/ 66 w 94"/>
                <a:gd name="T27" fmla="*/ 37 h 123"/>
                <a:gd name="T28" fmla="*/ 37 w 94"/>
                <a:gd name="T29" fmla="*/ 56 h 123"/>
                <a:gd name="T30" fmla="*/ 37 w 94"/>
                <a:gd name="T31" fmla="*/ 56 h 123"/>
                <a:gd name="T32" fmla="*/ 37 w 94"/>
                <a:gd name="T33" fmla="*/ 56 h 123"/>
                <a:gd name="T34" fmla="*/ 47 w 94"/>
                <a:gd name="T35" fmla="*/ 75 h 123"/>
                <a:gd name="T36" fmla="*/ 47 w 94"/>
                <a:gd name="T37" fmla="*/ 94 h 123"/>
                <a:gd name="T38" fmla="*/ 56 w 94"/>
                <a:gd name="T39" fmla="*/ 94 h 123"/>
                <a:gd name="T40" fmla="*/ 56 w 94"/>
                <a:gd name="T41" fmla="*/ 94 h 123"/>
                <a:gd name="T42" fmla="*/ 37 w 94"/>
                <a:gd name="T43" fmla="*/ 104 h 123"/>
                <a:gd name="T44" fmla="*/ 28 w 94"/>
                <a:gd name="T45" fmla="*/ 85 h 123"/>
                <a:gd name="T46" fmla="*/ 28 w 94"/>
                <a:gd name="T47" fmla="*/ 75 h 123"/>
                <a:gd name="T48" fmla="*/ 28 w 94"/>
                <a:gd name="T49" fmla="*/ 66 h 123"/>
                <a:gd name="T50" fmla="*/ 18 w 94"/>
                <a:gd name="T51" fmla="*/ 66 h 123"/>
                <a:gd name="T52" fmla="*/ 18 w 94"/>
                <a:gd name="T53" fmla="*/ 113 h 123"/>
                <a:gd name="T54" fmla="*/ 0 w 94"/>
                <a:gd name="T55" fmla="*/ 123 h 123"/>
                <a:gd name="T56" fmla="*/ 9 w 94"/>
                <a:gd name="T57" fmla="*/ 94 h 123"/>
                <a:gd name="T58" fmla="*/ 9 w 94"/>
                <a:gd name="T59" fmla="*/ 85 h 123"/>
                <a:gd name="T60" fmla="*/ 9 w 94"/>
                <a:gd name="T61" fmla="*/ 85 h 123"/>
                <a:gd name="T62" fmla="*/ 0 w 94"/>
                <a:gd name="T63" fmla="*/ 66 h 123"/>
                <a:gd name="T64" fmla="*/ 9 w 94"/>
                <a:gd name="T65" fmla="*/ 37 h 123"/>
                <a:gd name="T66" fmla="*/ 9 w 94"/>
                <a:gd name="T67" fmla="*/ 19 h 12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94"/>
                <a:gd name="T103" fmla="*/ 0 h 123"/>
                <a:gd name="T104" fmla="*/ 94 w 94"/>
                <a:gd name="T105" fmla="*/ 123 h 12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94" h="123">
                  <a:moveTo>
                    <a:pt x="9" y="19"/>
                  </a:moveTo>
                  <a:lnTo>
                    <a:pt x="9" y="19"/>
                  </a:lnTo>
                  <a:lnTo>
                    <a:pt x="18" y="9"/>
                  </a:lnTo>
                  <a:lnTo>
                    <a:pt x="28" y="0"/>
                  </a:lnTo>
                  <a:lnTo>
                    <a:pt x="37" y="9"/>
                  </a:lnTo>
                  <a:lnTo>
                    <a:pt x="56" y="9"/>
                  </a:lnTo>
                  <a:lnTo>
                    <a:pt x="75" y="9"/>
                  </a:lnTo>
                  <a:lnTo>
                    <a:pt x="85" y="0"/>
                  </a:lnTo>
                  <a:lnTo>
                    <a:pt x="94" y="0"/>
                  </a:lnTo>
                  <a:lnTo>
                    <a:pt x="85" y="9"/>
                  </a:lnTo>
                  <a:lnTo>
                    <a:pt x="75" y="19"/>
                  </a:lnTo>
                  <a:lnTo>
                    <a:pt x="66" y="19"/>
                  </a:lnTo>
                  <a:lnTo>
                    <a:pt x="56" y="19"/>
                  </a:lnTo>
                  <a:lnTo>
                    <a:pt x="18" y="19"/>
                  </a:lnTo>
                  <a:lnTo>
                    <a:pt x="18" y="28"/>
                  </a:lnTo>
                  <a:lnTo>
                    <a:pt x="28" y="47"/>
                  </a:lnTo>
                  <a:lnTo>
                    <a:pt x="37" y="47"/>
                  </a:lnTo>
                  <a:lnTo>
                    <a:pt x="37" y="37"/>
                  </a:lnTo>
                  <a:lnTo>
                    <a:pt x="56" y="37"/>
                  </a:lnTo>
                  <a:lnTo>
                    <a:pt x="66" y="37"/>
                  </a:lnTo>
                  <a:lnTo>
                    <a:pt x="47" y="47"/>
                  </a:lnTo>
                  <a:lnTo>
                    <a:pt x="37" y="56"/>
                  </a:lnTo>
                  <a:lnTo>
                    <a:pt x="37" y="66"/>
                  </a:lnTo>
                  <a:lnTo>
                    <a:pt x="47" y="75"/>
                  </a:lnTo>
                  <a:lnTo>
                    <a:pt x="47" y="94"/>
                  </a:lnTo>
                  <a:lnTo>
                    <a:pt x="56" y="94"/>
                  </a:lnTo>
                  <a:lnTo>
                    <a:pt x="47" y="104"/>
                  </a:lnTo>
                  <a:lnTo>
                    <a:pt x="37" y="104"/>
                  </a:lnTo>
                  <a:lnTo>
                    <a:pt x="28" y="85"/>
                  </a:lnTo>
                  <a:lnTo>
                    <a:pt x="28" y="75"/>
                  </a:lnTo>
                  <a:lnTo>
                    <a:pt x="28" y="66"/>
                  </a:lnTo>
                  <a:lnTo>
                    <a:pt x="18" y="66"/>
                  </a:lnTo>
                  <a:lnTo>
                    <a:pt x="18" y="94"/>
                  </a:lnTo>
                  <a:lnTo>
                    <a:pt x="18" y="113"/>
                  </a:lnTo>
                  <a:lnTo>
                    <a:pt x="18" y="123"/>
                  </a:lnTo>
                  <a:lnTo>
                    <a:pt x="0" y="123"/>
                  </a:lnTo>
                  <a:lnTo>
                    <a:pt x="0" y="113"/>
                  </a:lnTo>
                  <a:lnTo>
                    <a:pt x="9" y="94"/>
                  </a:lnTo>
                  <a:lnTo>
                    <a:pt x="9" y="85"/>
                  </a:lnTo>
                  <a:lnTo>
                    <a:pt x="0" y="85"/>
                  </a:lnTo>
                  <a:lnTo>
                    <a:pt x="0" y="66"/>
                  </a:lnTo>
                  <a:lnTo>
                    <a:pt x="0" y="47"/>
                  </a:lnTo>
                  <a:lnTo>
                    <a:pt x="9" y="37"/>
                  </a:lnTo>
                  <a:lnTo>
                    <a:pt x="9" y="19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004" name="Freeform 154"/>
            <p:cNvSpPr>
              <a:spLocks/>
            </p:cNvSpPr>
            <p:nvPr/>
          </p:nvSpPr>
          <p:spPr bwMode="auto">
            <a:xfrm>
              <a:off x="4186" y="1904"/>
              <a:ext cx="76" cy="76"/>
            </a:xfrm>
            <a:custGeom>
              <a:avLst/>
              <a:gdLst>
                <a:gd name="T0" fmla="*/ 76 w 76"/>
                <a:gd name="T1" fmla="*/ 0 h 76"/>
                <a:gd name="T2" fmla="*/ 67 w 76"/>
                <a:gd name="T3" fmla="*/ 0 h 76"/>
                <a:gd name="T4" fmla="*/ 57 w 76"/>
                <a:gd name="T5" fmla="*/ 0 h 76"/>
                <a:gd name="T6" fmla="*/ 57 w 76"/>
                <a:gd name="T7" fmla="*/ 10 h 76"/>
                <a:gd name="T8" fmla="*/ 57 w 76"/>
                <a:gd name="T9" fmla="*/ 10 h 76"/>
                <a:gd name="T10" fmla="*/ 48 w 76"/>
                <a:gd name="T11" fmla="*/ 0 h 76"/>
                <a:gd name="T12" fmla="*/ 0 w 76"/>
                <a:gd name="T13" fmla="*/ 0 h 76"/>
                <a:gd name="T14" fmla="*/ 0 w 76"/>
                <a:gd name="T15" fmla="*/ 29 h 76"/>
                <a:gd name="T16" fmla="*/ 0 w 76"/>
                <a:gd name="T17" fmla="*/ 29 h 76"/>
                <a:gd name="T18" fmla="*/ 0 w 76"/>
                <a:gd name="T19" fmla="*/ 38 h 76"/>
                <a:gd name="T20" fmla="*/ 10 w 76"/>
                <a:gd name="T21" fmla="*/ 48 h 76"/>
                <a:gd name="T22" fmla="*/ 10 w 76"/>
                <a:gd name="T23" fmla="*/ 48 h 76"/>
                <a:gd name="T24" fmla="*/ 10 w 76"/>
                <a:gd name="T25" fmla="*/ 57 h 76"/>
                <a:gd name="T26" fmla="*/ 19 w 76"/>
                <a:gd name="T27" fmla="*/ 67 h 76"/>
                <a:gd name="T28" fmla="*/ 19 w 76"/>
                <a:gd name="T29" fmla="*/ 67 h 76"/>
                <a:gd name="T30" fmla="*/ 19 w 76"/>
                <a:gd name="T31" fmla="*/ 67 h 76"/>
                <a:gd name="T32" fmla="*/ 19 w 76"/>
                <a:gd name="T33" fmla="*/ 76 h 76"/>
                <a:gd name="T34" fmla="*/ 19 w 76"/>
                <a:gd name="T35" fmla="*/ 76 h 76"/>
                <a:gd name="T36" fmla="*/ 29 w 76"/>
                <a:gd name="T37" fmla="*/ 67 h 76"/>
                <a:gd name="T38" fmla="*/ 29 w 76"/>
                <a:gd name="T39" fmla="*/ 67 h 76"/>
                <a:gd name="T40" fmla="*/ 29 w 76"/>
                <a:gd name="T41" fmla="*/ 67 h 76"/>
                <a:gd name="T42" fmla="*/ 29 w 76"/>
                <a:gd name="T43" fmla="*/ 67 h 76"/>
                <a:gd name="T44" fmla="*/ 57 w 76"/>
                <a:gd name="T45" fmla="*/ 57 h 76"/>
                <a:gd name="T46" fmla="*/ 57 w 76"/>
                <a:gd name="T47" fmla="*/ 57 h 76"/>
                <a:gd name="T48" fmla="*/ 57 w 76"/>
                <a:gd name="T49" fmla="*/ 57 h 76"/>
                <a:gd name="T50" fmla="*/ 57 w 76"/>
                <a:gd name="T51" fmla="*/ 57 h 76"/>
                <a:gd name="T52" fmla="*/ 57 w 76"/>
                <a:gd name="T53" fmla="*/ 57 h 76"/>
                <a:gd name="T54" fmla="*/ 57 w 76"/>
                <a:gd name="T55" fmla="*/ 57 h 76"/>
                <a:gd name="T56" fmla="*/ 57 w 76"/>
                <a:gd name="T57" fmla="*/ 48 h 76"/>
                <a:gd name="T58" fmla="*/ 76 w 76"/>
                <a:gd name="T59" fmla="*/ 38 h 76"/>
                <a:gd name="T60" fmla="*/ 76 w 76"/>
                <a:gd name="T61" fmla="*/ 38 h 76"/>
                <a:gd name="T62" fmla="*/ 76 w 76"/>
                <a:gd name="T63" fmla="*/ 29 h 76"/>
                <a:gd name="T64" fmla="*/ 76 w 76"/>
                <a:gd name="T65" fmla="*/ 29 h 76"/>
                <a:gd name="T66" fmla="*/ 76 w 76"/>
                <a:gd name="T67" fmla="*/ 29 h 76"/>
                <a:gd name="T68" fmla="*/ 76 w 76"/>
                <a:gd name="T69" fmla="*/ 19 h 76"/>
                <a:gd name="T70" fmla="*/ 76 w 76"/>
                <a:gd name="T71" fmla="*/ 19 h 76"/>
                <a:gd name="T72" fmla="*/ 76 w 76"/>
                <a:gd name="T73" fmla="*/ 19 h 76"/>
                <a:gd name="T74" fmla="*/ 76 w 76"/>
                <a:gd name="T75" fmla="*/ 0 h 76"/>
                <a:gd name="T76" fmla="*/ 76 w 76"/>
                <a:gd name="T77" fmla="*/ 0 h 7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76"/>
                <a:gd name="T118" fmla="*/ 0 h 76"/>
                <a:gd name="T119" fmla="*/ 76 w 76"/>
                <a:gd name="T120" fmla="*/ 76 h 7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76" h="76">
                  <a:moveTo>
                    <a:pt x="76" y="0"/>
                  </a:moveTo>
                  <a:lnTo>
                    <a:pt x="67" y="0"/>
                  </a:lnTo>
                  <a:lnTo>
                    <a:pt x="57" y="0"/>
                  </a:lnTo>
                  <a:lnTo>
                    <a:pt x="57" y="10"/>
                  </a:lnTo>
                  <a:lnTo>
                    <a:pt x="48" y="0"/>
                  </a:lnTo>
                  <a:lnTo>
                    <a:pt x="0" y="0"/>
                  </a:lnTo>
                  <a:lnTo>
                    <a:pt x="0" y="29"/>
                  </a:lnTo>
                  <a:lnTo>
                    <a:pt x="0" y="38"/>
                  </a:lnTo>
                  <a:lnTo>
                    <a:pt x="10" y="48"/>
                  </a:lnTo>
                  <a:lnTo>
                    <a:pt x="10" y="57"/>
                  </a:lnTo>
                  <a:lnTo>
                    <a:pt x="19" y="67"/>
                  </a:lnTo>
                  <a:lnTo>
                    <a:pt x="19" y="76"/>
                  </a:lnTo>
                  <a:lnTo>
                    <a:pt x="29" y="67"/>
                  </a:lnTo>
                  <a:lnTo>
                    <a:pt x="57" y="57"/>
                  </a:lnTo>
                  <a:lnTo>
                    <a:pt x="57" y="48"/>
                  </a:lnTo>
                  <a:lnTo>
                    <a:pt x="76" y="38"/>
                  </a:lnTo>
                  <a:lnTo>
                    <a:pt x="76" y="29"/>
                  </a:lnTo>
                  <a:lnTo>
                    <a:pt x="76" y="19"/>
                  </a:lnTo>
                  <a:lnTo>
                    <a:pt x="76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005" name="Freeform 155"/>
            <p:cNvSpPr>
              <a:spLocks/>
            </p:cNvSpPr>
            <p:nvPr/>
          </p:nvSpPr>
          <p:spPr bwMode="auto">
            <a:xfrm>
              <a:off x="4130" y="1762"/>
              <a:ext cx="132" cy="152"/>
            </a:xfrm>
            <a:custGeom>
              <a:avLst/>
              <a:gdLst>
                <a:gd name="T0" fmla="*/ 94 w 132"/>
                <a:gd name="T1" fmla="*/ 133 h 152"/>
                <a:gd name="T2" fmla="*/ 94 w 132"/>
                <a:gd name="T3" fmla="*/ 123 h 152"/>
                <a:gd name="T4" fmla="*/ 94 w 132"/>
                <a:gd name="T5" fmla="*/ 123 h 152"/>
                <a:gd name="T6" fmla="*/ 94 w 132"/>
                <a:gd name="T7" fmla="*/ 123 h 152"/>
                <a:gd name="T8" fmla="*/ 85 w 132"/>
                <a:gd name="T9" fmla="*/ 105 h 152"/>
                <a:gd name="T10" fmla="*/ 85 w 132"/>
                <a:gd name="T11" fmla="*/ 95 h 152"/>
                <a:gd name="T12" fmla="*/ 66 w 132"/>
                <a:gd name="T13" fmla="*/ 86 h 152"/>
                <a:gd name="T14" fmla="*/ 66 w 132"/>
                <a:gd name="T15" fmla="*/ 76 h 152"/>
                <a:gd name="T16" fmla="*/ 66 w 132"/>
                <a:gd name="T17" fmla="*/ 76 h 152"/>
                <a:gd name="T18" fmla="*/ 66 w 132"/>
                <a:gd name="T19" fmla="*/ 76 h 152"/>
                <a:gd name="T20" fmla="*/ 66 w 132"/>
                <a:gd name="T21" fmla="*/ 76 h 152"/>
                <a:gd name="T22" fmla="*/ 56 w 132"/>
                <a:gd name="T23" fmla="*/ 86 h 152"/>
                <a:gd name="T24" fmla="*/ 47 w 132"/>
                <a:gd name="T25" fmla="*/ 76 h 152"/>
                <a:gd name="T26" fmla="*/ 38 w 132"/>
                <a:gd name="T27" fmla="*/ 76 h 152"/>
                <a:gd name="T28" fmla="*/ 28 w 132"/>
                <a:gd name="T29" fmla="*/ 86 h 152"/>
                <a:gd name="T30" fmla="*/ 28 w 132"/>
                <a:gd name="T31" fmla="*/ 86 h 152"/>
                <a:gd name="T32" fmla="*/ 28 w 132"/>
                <a:gd name="T33" fmla="*/ 86 h 152"/>
                <a:gd name="T34" fmla="*/ 28 w 132"/>
                <a:gd name="T35" fmla="*/ 76 h 152"/>
                <a:gd name="T36" fmla="*/ 28 w 132"/>
                <a:gd name="T37" fmla="*/ 67 h 152"/>
                <a:gd name="T38" fmla="*/ 28 w 132"/>
                <a:gd name="T39" fmla="*/ 67 h 152"/>
                <a:gd name="T40" fmla="*/ 28 w 132"/>
                <a:gd name="T41" fmla="*/ 57 h 152"/>
                <a:gd name="T42" fmla="*/ 19 w 132"/>
                <a:gd name="T43" fmla="*/ 57 h 152"/>
                <a:gd name="T44" fmla="*/ 19 w 132"/>
                <a:gd name="T45" fmla="*/ 57 h 152"/>
                <a:gd name="T46" fmla="*/ 9 w 132"/>
                <a:gd name="T47" fmla="*/ 57 h 152"/>
                <a:gd name="T48" fmla="*/ 9 w 132"/>
                <a:gd name="T49" fmla="*/ 57 h 152"/>
                <a:gd name="T50" fmla="*/ 0 w 132"/>
                <a:gd name="T51" fmla="*/ 38 h 152"/>
                <a:gd name="T52" fmla="*/ 0 w 132"/>
                <a:gd name="T53" fmla="*/ 38 h 152"/>
                <a:gd name="T54" fmla="*/ 9 w 132"/>
                <a:gd name="T55" fmla="*/ 38 h 152"/>
                <a:gd name="T56" fmla="*/ 9 w 132"/>
                <a:gd name="T57" fmla="*/ 29 h 152"/>
                <a:gd name="T58" fmla="*/ 19 w 132"/>
                <a:gd name="T59" fmla="*/ 19 h 152"/>
                <a:gd name="T60" fmla="*/ 19 w 132"/>
                <a:gd name="T61" fmla="*/ 19 h 152"/>
                <a:gd name="T62" fmla="*/ 19 w 132"/>
                <a:gd name="T63" fmla="*/ 29 h 152"/>
                <a:gd name="T64" fmla="*/ 19 w 132"/>
                <a:gd name="T65" fmla="*/ 29 h 152"/>
                <a:gd name="T66" fmla="*/ 28 w 132"/>
                <a:gd name="T67" fmla="*/ 19 h 152"/>
                <a:gd name="T68" fmla="*/ 19 w 132"/>
                <a:gd name="T69" fmla="*/ 10 h 152"/>
                <a:gd name="T70" fmla="*/ 19 w 132"/>
                <a:gd name="T71" fmla="*/ 10 h 152"/>
                <a:gd name="T72" fmla="*/ 28 w 132"/>
                <a:gd name="T73" fmla="*/ 0 h 152"/>
                <a:gd name="T74" fmla="*/ 28 w 132"/>
                <a:gd name="T75" fmla="*/ 0 h 152"/>
                <a:gd name="T76" fmla="*/ 28 w 132"/>
                <a:gd name="T77" fmla="*/ 10 h 152"/>
                <a:gd name="T78" fmla="*/ 28 w 132"/>
                <a:gd name="T79" fmla="*/ 19 h 152"/>
                <a:gd name="T80" fmla="*/ 47 w 132"/>
                <a:gd name="T81" fmla="*/ 38 h 152"/>
                <a:gd name="T82" fmla="*/ 66 w 132"/>
                <a:gd name="T83" fmla="*/ 38 h 152"/>
                <a:gd name="T84" fmla="*/ 66 w 132"/>
                <a:gd name="T85" fmla="*/ 48 h 152"/>
                <a:gd name="T86" fmla="*/ 56 w 132"/>
                <a:gd name="T87" fmla="*/ 48 h 152"/>
                <a:gd name="T88" fmla="*/ 56 w 132"/>
                <a:gd name="T89" fmla="*/ 48 h 152"/>
                <a:gd name="T90" fmla="*/ 56 w 132"/>
                <a:gd name="T91" fmla="*/ 57 h 152"/>
                <a:gd name="T92" fmla="*/ 66 w 132"/>
                <a:gd name="T93" fmla="*/ 67 h 152"/>
                <a:gd name="T94" fmla="*/ 94 w 132"/>
                <a:gd name="T95" fmla="*/ 86 h 152"/>
                <a:gd name="T96" fmla="*/ 104 w 132"/>
                <a:gd name="T97" fmla="*/ 95 h 152"/>
                <a:gd name="T98" fmla="*/ 113 w 132"/>
                <a:gd name="T99" fmla="*/ 114 h 152"/>
                <a:gd name="T100" fmla="*/ 132 w 132"/>
                <a:gd name="T101" fmla="*/ 133 h 152"/>
                <a:gd name="T102" fmla="*/ 132 w 132"/>
                <a:gd name="T103" fmla="*/ 142 h 152"/>
                <a:gd name="T104" fmla="*/ 132 w 132"/>
                <a:gd name="T105" fmla="*/ 142 h 152"/>
                <a:gd name="T106" fmla="*/ 132 w 132"/>
                <a:gd name="T107" fmla="*/ 142 h 152"/>
                <a:gd name="T108" fmla="*/ 123 w 132"/>
                <a:gd name="T109" fmla="*/ 142 h 152"/>
                <a:gd name="T110" fmla="*/ 113 w 132"/>
                <a:gd name="T111" fmla="*/ 142 h 152"/>
                <a:gd name="T112" fmla="*/ 113 w 132"/>
                <a:gd name="T113" fmla="*/ 152 h 152"/>
                <a:gd name="T114" fmla="*/ 113 w 132"/>
                <a:gd name="T115" fmla="*/ 152 h 152"/>
                <a:gd name="T116" fmla="*/ 104 w 132"/>
                <a:gd name="T117" fmla="*/ 152 h 152"/>
                <a:gd name="T118" fmla="*/ 94 w 132"/>
                <a:gd name="T119" fmla="*/ 152 h 152"/>
                <a:gd name="T120" fmla="*/ 104 w 132"/>
                <a:gd name="T121" fmla="*/ 152 h 152"/>
                <a:gd name="T122" fmla="*/ 94 w 132"/>
                <a:gd name="T123" fmla="*/ 133 h 15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32"/>
                <a:gd name="T187" fmla="*/ 0 h 152"/>
                <a:gd name="T188" fmla="*/ 132 w 132"/>
                <a:gd name="T189" fmla="*/ 152 h 15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32" h="152">
                  <a:moveTo>
                    <a:pt x="94" y="133"/>
                  </a:moveTo>
                  <a:lnTo>
                    <a:pt x="94" y="123"/>
                  </a:lnTo>
                  <a:lnTo>
                    <a:pt x="85" y="105"/>
                  </a:lnTo>
                  <a:lnTo>
                    <a:pt x="85" y="95"/>
                  </a:lnTo>
                  <a:lnTo>
                    <a:pt x="66" y="86"/>
                  </a:lnTo>
                  <a:lnTo>
                    <a:pt x="66" y="76"/>
                  </a:lnTo>
                  <a:lnTo>
                    <a:pt x="56" y="86"/>
                  </a:lnTo>
                  <a:lnTo>
                    <a:pt x="47" y="76"/>
                  </a:lnTo>
                  <a:lnTo>
                    <a:pt x="38" y="76"/>
                  </a:lnTo>
                  <a:lnTo>
                    <a:pt x="28" y="86"/>
                  </a:lnTo>
                  <a:lnTo>
                    <a:pt x="28" y="76"/>
                  </a:lnTo>
                  <a:lnTo>
                    <a:pt x="28" y="67"/>
                  </a:lnTo>
                  <a:lnTo>
                    <a:pt x="28" y="57"/>
                  </a:lnTo>
                  <a:lnTo>
                    <a:pt x="19" y="57"/>
                  </a:lnTo>
                  <a:lnTo>
                    <a:pt x="9" y="57"/>
                  </a:lnTo>
                  <a:lnTo>
                    <a:pt x="0" y="38"/>
                  </a:lnTo>
                  <a:lnTo>
                    <a:pt x="9" y="38"/>
                  </a:lnTo>
                  <a:lnTo>
                    <a:pt x="9" y="29"/>
                  </a:lnTo>
                  <a:lnTo>
                    <a:pt x="19" y="19"/>
                  </a:lnTo>
                  <a:lnTo>
                    <a:pt x="19" y="29"/>
                  </a:lnTo>
                  <a:lnTo>
                    <a:pt x="28" y="19"/>
                  </a:lnTo>
                  <a:lnTo>
                    <a:pt x="19" y="10"/>
                  </a:lnTo>
                  <a:lnTo>
                    <a:pt x="28" y="0"/>
                  </a:lnTo>
                  <a:lnTo>
                    <a:pt x="28" y="10"/>
                  </a:lnTo>
                  <a:lnTo>
                    <a:pt x="28" y="19"/>
                  </a:lnTo>
                  <a:lnTo>
                    <a:pt x="47" y="38"/>
                  </a:lnTo>
                  <a:lnTo>
                    <a:pt x="66" y="38"/>
                  </a:lnTo>
                  <a:lnTo>
                    <a:pt x="66" y="48"/>
                  </a:lnTo>
                  <a:lnTo>
                    <a:pt x="56" y="48"/>
                  </a:lnTo>
                  <a:lnTo>
                    <a:pt x="56" y="57"/>
                  </a:lnTo>
                  <a:lnTo>
                    <a:pt x="66" y="67"/>
                  </a:lnTo>
                  <a:lnTo>
                    <a:pt x="94" y="86"/>
                  </a:lnTo>
                  <a:lnTo>
                    <a:pt x="104" y="95"/>
                  </a:lnTo>
                  <a:lnTo>
                    <a:pt x="113" y="114"/>
                  </a:lnTo>
                  <a:lnTo>
                    <a:pt x="132" y="133"/>
                  </a:lnTo>
                  <a:lnTo>
                    <a:pt x="132" y="142"/>
                  </a:lnTo>
                  <a:lnTo>
                    <a:pt x="123" y="142"/>
                  </a:lnTo>
                  <a:lnTo>
                    <a:pt x="113" y="142"/>
                  </a:lnTo>
                  <a:lnTo>
                    <a:pt x="113" y="152"/>
                  </a:lnTo>
                  <a:lnTo>
                    <a:pt x="104" y="152"/>
                  </a:lnTo>
                  <a:lnTo>
                    <a:pt x="94" y="152"/>
                  </a:lnTo>
                  <a:lnTo>
                    <a:pt x="104" y="152"/>
                  </a:lnTo>
                  <a:lnTo>
                    <a:pt x="94" y="133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006" name="Freeform 156"/>
            <p:cNvSpPr>
              <a:spLocks/>
            </p:cNvSpPr>
            <p:nvPr/>
          </p:nvSpPr>
          <p:spPr bwMode="auto">
            <a:xfrm>
              <a:off x="3940" y="1706"/>
              <a:ext cx="86" cy="85"/>
            </a:xfrm>
            <a:custGeom>
              <a:avLst/>
              <a:gdLst>
                <a:gd name="T0" fmla="*/ 76 w 86"/>
                <a:gd name="T1" fmla="*/ 75 h 85"/>
                <a:gd name="T2" fmla="*/ 76 w 86"/>
                <a:gd name="T3" fmla="*/ 85 h 85"/>
                <a:gd name="T4" fmla="*/ 76 w 86"/>
                <a:gd name="T5" fmla="*/ 85 h 85"/>
                <a:gd name="T6" fmla="*/ 67 w 86"/>
                <a:gd name="T7" fmla="*/ 75 h 85"/>
                <a:gd name="T8" fmla="*/ 67 w 86"/>
                <a:gd name="T9" fmla="*/ 66 h 85"/>
                <a:gd name="T10" fmla="*/ 57 w 86"/>
                <a:gd name="T11" fmla="*/ 56 h 85"/>
                <a:gd name="T12" fmla="*/ 57 w 86"/>
                <a:gd name="T13" fmla="*/ 66 h 85"/>
                <a:gd name="T14" fmla="*/ 48 w 86"/>
                <a:gd name="T15" fmla="*/ 66 h 85"/>
                <a:gd name="T16" fmla="*/ 48 w 86"/>
                <a:gd name="T17" fmla="*/ 56 h 85"/>
                <a:gd name="T18" fmla="*/ 48 w 86"/>
                <a:gd name="T19" fmla="*/ 75 h 85"/>
                <a:gd name="T20" fmla="*/ 29 w 86"/>
                <a:gd name="T21" fmla="*/ 75 h 85"/>
                <a:gd name="T22" fmla="*/ 29 w 86"/>
                <a:gd name="T23" fmla="*/ 75 h 85"/>
                <a:gd name="T24" fmla="*/ 19 w 86"/>
                <a:gd name="T25" fmla="*/ 66 h 85"/>
                <a:gd name="T26" fmla="*/ 19 w 86"/>
                <a:gd name="T27" fmla="*/ 56 h 85"/>
                <a:gd name="T28" fmla="*/ 19 w 86"/>
                <a:gd name="T29" fmla="*/ 56 h 85"/>
                <a:gd name="T30" fmla="*/ 10 w 86"/>
                <a:gd name="T31" fmla="*/ 47 h 85"/>
                <a:gd name="T32" fmla="*/ 10 w 86"/>
                <a:gd name="T33" fmla="*/ 37 h 85"/>
                <a:gd name="T34" fmla="*/ 19 w 86"/>
                <a:gd name="T35" fmla="*/ 37 h 85"/>
                <a:gd name="T36" fmla="*/ 19 w 86"/>
                <a:gd name="T37" fmla="*/ 37 h 85"/>
                <a:gd name="T38" fmla="*/ 10 w 86"/>
                <a:gd name="T39" fmla="*/ 28 h 85"/>
                <a:gd name="T40" fmla="*/ 10 w 86"/>
                <a:gd name="T41" fmla="*/ 19 h 85"/>
                <a:gd name="T42" fmla="*/ 10 w 86"/>
                <a:gd name="T43" fmla="*/ 9 h 85"/>
                <a:gd name="T44" fmla="*/ 0 w 86"/>
                <a:gd name="T45" fmla="*/ 0 h 85"/>
                <a:gd name="T46" fmla="*/ 0 w 86"/>
                <a:gd name="T47" fmla="*/ 0 h 85"/>
                <a:gd name="T48" fmla="*/ 10 w 86"/>
                <a:gd name="T49" fmla="*/ 0 h 85"/>
                <a:gd name="T50" fmla="*/ 29 w 86"/>
                <a:gd name="T51" fmla="*/ 9 h 85"/>
                <a:gd name="T52" fmla="*/ 29 w 86"/>
                <a:gd name="T53" fmla="*/ 9 h 85"/>
                <a:gd name="T54" fmla="*/ 29 w 86"/>
                <a:gd name="T55" fmla="*/ 9 h 85"/>
                <a:gd name="T56" fmla="*/ 29 w 86"/>
                <a:gd name="T57" fmla="*/ 19 h 85"/>
                <a:gd name="T58" fmla="*/ 29 w 86"/>
                <a:gd name="T59" fmla="*/ 19 h 85"/>
                <a:gd name="T60" fmla="*/ 29 w 86"/>
                <a:gd name="T61" fmla="*/ 19 h 85"/>
                <a:gd name="T62" fmla="*/ 38 w 86"/>
                <a:gd name="T63" fmla="*/ 19 h 85"/>
                <a:gd name="T64" fmla="*/ 48 w 86"/>
                <a:gd name="T65" fmla="*/ 19 h 85"/>
                <a:gd name="T66" fmla="*/ 67 w 86"/>
                <a:gd name="T67" fmla="*/ 19 h 85"/>
                <a:gd name="T68" fmla="*/ 67 w 86"/>
                <a:gd name="T69" fmla="*/ 19 h 85"/>
                <a:gd name="T70" fmla="*/ 67 w 86"/>
                <a:gd name="T71" fmla="*/ 28 h 85"/>
                <a:gd name="T72" fmla="*/ 67 w 86"/>
                <a:gd name="T73" fmla="*/ 28 h 85"/>
                <a:gd name="T74" fmla="*/ 57 w 86"/>
                <a:gd name="T75" fmla="*/ 37 h 85"/>
                <a:gd name="T76" fmla="*/ 48 w 86"/>
                <a:gd name="T77" fmla="*/ 47 h 85"/>
                <a:gd name="T78" fmla="*/ 57 w 86"/>
                <a:gd name="T79" fmla="*/ 56 h 85"/>
                <a:gd name="T80" fmla="*/ 67 w 86"/>
                <a:gd name="T81" fmla="*/ 56 h 85"/>
                <a:gd name="T82" fmla="*/ 67 w 86"/>
                <a:gd name="T83" fmla="*/ 47 h 85"/>
                <a:gd name="T84" fmla="*/ 76 w 86"/>
                <a:gd name="T85" fmla="*/ 56 h 85"/>
                <a:gd name="T86" fmla="*/ 76 w 86"/>
                <a:gd name="T87" fmla="*/ 75 h 85"/>
                <a:gd name="T88" fmla="*/ 76 w 86"/>
                <a:gd name="T89" fmla="*/ 75 h 85"/>
                <a:gd name="T90" fmla="*/ 86 w 86"/>
                <a:gd name="T91" fmla="*/ 66 h 85"/>
                <a:gd name="T92" fmla="*/ 86 w 86"/>
                <a:gd name="T93" fmla="*/ 66 h 85"/>
                <a:gd name="T94" fmla="*/ 76 w 86"/>
                <a:gd name="T95" fmla="*/ 75 h 8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86"/>
                <a:gd name="T145" fmla="*/ 0 h 85"/>
                <a:gd name="T146" fmla="*/ 86 w 86"/>
                <a:gd name="T147" fmla="*/ 85 h 8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86" h="85">
                  <a:moveTo>
                    <a:pt x="76" y="75"/>
                  </a:moveTo>
                  <a:lnTo>
                    <a:pt x="76" y="85"/>
                  </a:lnTo>
                  <a:lnTo>
                    <a:pt x="67" y="75"/>
                  </a:lnTo>
                  <a:lnTo>
                    <a:pt x="67" y="66"/>
                  </a:lnTo>
                  <a:lnTo>
                    <a:pt x="57" y="56"/>
                  </a:lnTo>
                  <a:lnTo>
                    <a:pt x="57" y="66"/>
                  </a:lnTo>
                  <a:lnTo>
                    <a:pt x="48" y="66"/>
                  </a:lnTo>
                  <a:lnTo>
                    <a:pt x="48" y="56"/>
                  </a:lnTo>
                  <a:lnTo>
                    <a:pt x="48" y="75"/>
                  </a:lnTo>
                  <a:lnTo>
                    <a:pt x="29" y="75"/>
                  </a:lnTo>
                  <a:lnTo>
                    <a:pt x="19" y="66"/>
                  </a:lnTo>
                  <a:lnTo>
                    <a:pt x="19" y="56"/>
                  </a:lnTo>
                  <a:lnTo>
                    <a:pt x="10" y="47"/>
                  </a:lnTo>
                  <a:lnTo>
                    <a:pt x="10" y="37"/>
                  </a:lnTo>
                  <a:lnTo>
                    <a:pt x="19" y="37"/>
                  </a:lnTo>
                  <a:lnTo>
                    <a:pt x="10" y="28"/>
                  </a:lnTo>
                  <a:lnTo>
                    <a:pt x="10" y="19"/>
                  </a:lnTo>
                  <a:lnTo>
                    <a:pt x="10" y="9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9" y="9"/>
                  </a:lnTo>
                  <a:lnTo>
                    <a:pt x="29" y="19"/>
                  </a:lnTo>
                  <a:lnTo>
                    <a:pt x="38" y="19"/>
                  </a:lnTo>
                  <a:lnTo>
                    <a:pt x="48" y="19"/>
                  </a:lnTo>
                  <a:lnTo>
                    <a:pt x="67" y="19"/>
                  </a:lnTo>
                  <a:lnTo>
                    <a:pt x="67" y="28"/>
                  </a:lnTo>
                  <a:lnTo>
                    <a:pt x="57" y="37"/>
                  </a:lnTo>
                  <a:lnTo>
                    <a:pt x="48" y="47"/>
                  </a:lnTo>
                  <a:lnTo>
                    <a:pt x="57" y="56"/>
                  </a:lnTo>
                  <a:lnTo>
                    <a:pt x="67" y="56"/>
                  </a:lnTo>
                  <a:lnTo>
                    <a:pt x="67" y="47"/>
                  </a:lnTo>
                  <a:lnTo>
                    <a:pt x="76" y="56"/>
                  </a:lnTo>
                  <a:lnTo>
                    <a:pt x="76" y="75"/>
                  </a:lnTo>
                  <a:lnTo>
                    <a:pt x="86" y="66"/>
                  </a:lnTo>
                  <a:lnTo>
                    <a:pt x="76" y="75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007" name="Freeform 157"/>
            <p:cNvSpPr>
              <a:spLocks/>
            </p:cNvSpPr>
            <p:nvPr/>
          </p:nvSpPr>
          <p:spPr bwMode="auto">
            <a:xfrm>
              <a:off x="3950" y="1668"/>
              <a:ext cx="47" cy="28"/>
            </a:xfrm>
            <a:custGeom>
              <a:avLst/>
              <a:gdLst>
                <a:gd name="T0" fmla="*/ 38 w 47"/>
                <a:gd name="T1" fmla="*/ 19 h 28"/>
                <a:gd name="T2" fmla="*/ 19 w 47"/>
                <a:gd name="T3" fmla="*/ 0 h 28"/>
                <a:gd name="T4" fmla="*/ 9 w 47"/>
                <a:gd name="T5" fmla="*/ 0 h 28"/>
                <a:gd name="T6" fmla="*/ 0 w 47"/>
                <a:gd name="T7" fmla="*/ 19 h 28"/>
                <a:gd name="T8" fmla="*/ 0 w 47"/>
                <a:gd name="T9" fmla="*/ 28 h 28"/>
                <a:gd name="T10" fmla="*/ 9 w 47"/>
                <a:gd name="T11" fmla="*/ 28 h 28"/>
                <a:gd name="T12" fmla="*/ 28 w 47"/>
                <a:gd name="T13" fmla="*/ 28 h 28"/>
                <a:gd name="T14" fmla="*/ 38 w 47"/>
                <a:gd name="T15" fmla="*/ 28 h 28"/>
                <a:gd name="T16" fmla="*/ 47 w 47"/>
                <a:gd name="T17" fmla="*/ 19 h 28"/>
                <a:gd name="T18" fmla="*/ 47 w 47"/>
                <a:gd name="T19" fmla="*/ 19 h 28"/>
                <a:gd name="T20" fmla="*/ 38 w 47"/>
                <a:gd name="T21" fmla="*/ 19 h 2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7"/>
                <a:gd name="T34" fmla="*/ 0 h 28"/>
                <a:gd name="T35" fmla="*/ 47 w 47"/>
                <a:gd name="T36" fmla="*/ 28 h 2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7" h="28">
                  <a:moveTo>
                    <a:pt x="38" y="19"/>
                  </a:moveTo>
                  <a:lnTo>
                    <a:pt x="19" y="0"/>
                  </a:lnTo>
                  <a:lnTo>
                    <a:pt x="9" y="0"/>
                  </a:lnTo>
                  <a:lnTo>
                    <a:pt x="0" y="19"/>
                  </a:lnTo>
                  <a:lnTo>
                    <a:pt x="0" y="28"/>
                  </a:lnTo>
                  <a:lnTo>
                    <a:pt x="9" y="28"/>
                  </a:lnTo>
                  <a:lnTo>
                    <a:pt x="28" y="28"/>
                  </a:lnTo>
                  <a:lnTo>
                    <a:pt x="38" y="28"/>
                  </a:lnTo>
                  <a:lnTo>
                    <a:pt x="47" y="19"/>
                  </a:lnTo>
                  <a:lnTo>
                    <a:pt x="38" y="19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008" name="Freeform 158"/>
            <p:cNvSpPr>
              <a:spLocks/>
            </p:cNvSpPr>
            <p:nvPr/>
          </p:nvSpPr>
          <p:spPr bwMode="auto">
            <a:xfrm>
              <a:off x="4433" y="1488"/>
              <a:ext cx="66" cy="76"/>
            </a:xfrm>
            <a:custGeom>
              <a:avLst/>
              <a:gdLst>
                <a:gd name="T0" fmla="*/ 19 w 66"/>
                <a:gd name="T1" fmla="*/ 0 h 76"/>
                <a:gd name="T2" fmla="*/ 19 w 66"/>
                <a:gd name="T3" fmla="*/ 0 h 76"/>
                <a:gd name="T4" fmla="*/ 19 w 66"/>
                <a:gd name="T5" fmla="*/ 9 h 76"/>
                <a:gd name="T6" fmla="*/ 9 w 66"/>
                <a:gd name="T7" fmla="*/ 9 h 76"/>
                <a:gd name="T8" fmla="*/ 0 w 66"/>
                <a:gd name="T9" fmla="*/ 9 h 76"/>
                <a:gd name="T10" fmla="*/ 0 w 66"/>
                <a:gd name="T11" fmla="*/ 9 h 76"/>
                <a:gd name="T12" fmla="*/ 0 w 66"/>
                <a:gd name="T13" fmla="*/ 9 h 76"/>
                <a:gd name="T14" fmla="*/ 9 w 66"/>
                <a:gd name="T15" fmla="*/ 19 h 76"/>
                <a:gd name="T16" fmla="*/ 9 w 66"/>
                <a:gd name="T17" fmla="*/ 28 h 76"/>
                <a:gd name="T18" fmla="*/ 9 w 66"/>
                <a:gd name="T19" fmla="*/ 38 h 76"/>
                <a:gd name="T20" fmla="*/ 28 w 66"/>
                <a:gd name="T21" fmla="*/ 76 h 76"/>
                <a:gd name="T22" fmla="*/ 37 w 66"/>
                <a:gd name="T23" fmla="*/ 76 h 76"/>
                <a:gd name="T24" fmla="*/ 66 w 66"/>
                <a:gd name="T25" fmla="*/ 66 h 76"/>
                <a:gd name="T26" fmla="*/ 66 w 66"/>
                <a:gd name="T27" fmla="*/ 47 h 76"/>
                <a:gd name="T28" fmla="*/ 28 w 66"/>
                <a:gd name="T29" fmla="*/ 9 h 76"/>
                <a:gd name="T30" fmla="*/ 19 w 66"/>
                <a:gd name="T31" fmla="*/ 0 h 7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66"/>
                <a:gd name="T49" fmla="*/ 0 h 76"/>
                <a:gd name="T50" fmla="*/ 66 w 66"/>
                <a:gd name="T51" fmla="*/ 76 h 7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66" h="76">
                  <a:moveTo>
                    <a:pt x="19" y="0"/>
                  </a:moveTo>
                  <a:lnTo>
                    <a:pt x="19" y="0"/>
                  </a:lnTo>
                  <a:lnTo>
                    <a:pt x="19" y="9"/>
                  </a:lnTo>
                  <a:lnTo>
                    <a:pt x="9" y="9"/>
                  </a:lnTo>
                  <a:lnTo>
                    <a:pt x="0" y="9"/>
                  </a:lnTo>
                  <a:lnTo>
                    <a:pt x="9" y="19"/>
                  </a:lnTo>
                  <a:lnTo>
                    <a:pt x="9" y="28"/>
                  </a:lnTo>
                  <a:lnTo>
                    <a:pt x="9" y="38"/>
                  </a:lnTo>
                  <a:lnTo>
                    <a:pt x="28" y="76"/>
                  </a:lnTo>
                  <a:lnTo>
                    <a:pt x="37" y="76"/>
                  </a:lnTo>
                  <a:lnTo>
                    <a:pt x="66" y="66"/>
                  </a:lnTo>
                  <a:lnTo>
                    <a:pt x="66" y="47"/>
                  </a:lnTo>
                  <a:lnTo>
                    <a:pt x="28" y="9"/>
                  </a:lnTo>
                  <a:lnTo>
                    <a:pt x="19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009" name="Freeform 159"/>
            <p:cNvSpPr>
              <a:spLocks/>
            </p:cNvSpPr>
            <p:nvPr/>
          </p:nvSpPr>
          <p:spPr bwMode="auto">
            <a:xfrm>
              <a:off x="4385" y="1412"/>
              <a:ext cx="67" cy="85"/>
            </a:xfrm>
            <a:custGeom>
              <a:avLst/>
              <a:gdLst>
                <a:gd name="T0" fmla="*/ 57 w 67"/>
                <a:gd name="T1" fmla="*/ 66 h 85"/>
                <a:gd name="T2" fmla="*/ 48 w 67"/>
                <a:gd name="T3" fmla="*/ 57 h 85"/>
                <a:gd name="T4" fmla="*/ 67 w 67"/>
                <a:gd name="T5" fmla="*/ 48 h 85"/>
                <a:gd name="T6" fmla="*/ 67 w 67"/>
                <a:gd name="T7" fmla="*/ 29 h 85"/>
                <a:gd name="T8" fmla="*/ 67 w 67"/>
                <a:gd name="T9" fmla="*/ 19 h 85"/>
                <a:gd name="T10" fmla="*/ 67 w 67"/>
                <a:gd name="T11" fmla="*/ 0 h 85"/>
                <a:gd name="T12" fmla="*/ 67 w 67"/>
                <a:gd name="T13" fmla="*/ 0 h 85"/>
                <a:gd name="T14" fmla="*/ 67 w 67"/>
                <a:gd name="T15" fmla="*/ 0 h 85"/>
                <a:gd name="T16" fmla="*/ 67 w 67"/>
                <a:gd name="T17" fmla="*/ 0 h 85"/>
                <a:gd name="T18" fmla="*/ 57 w 67"/>
                <a:gd name="T19" fmla="*/ 10 h 85"/>
                <a:gd name="T20" fmla="*/ 57 w 67"/>
                <a:gd name="T21" fmla="*/ 10 h 85"/>
                <a:gd name="T22" fmla="*/ 57 w 67"/>
                <a:gd name="T23" fmla="*/ 10 h 85"/>
                <a:gd name="T24" fmla="*/ 48 w 67"/>
                <a:gd name="T25" fmla="*/ 0 h 85"/>
                <a:gd name="T26" fmla="*/ 48 w 67"/>
                <a:gd name="T27" fmla="*/ 0 h 85"/>
                <a:gd name="T28" fmla="*/ 48 w 67"/>
                <a:gd name="T29" fmla="*/ 10 h 85"/>
                <a:gd name="T30" fmla="*/ 48 w 67"/>
                <a:gd name="T31" fmla="*/ 19 h 85"/>
                <a:gd name="T32" fmla="*/ 38 w 67"/>
                <a:gd name="T33" fmla="*/ 19 h 85"/>
                <a:gd name="T34" fmla="*/ 38 w 67"/>
                <a:gd name="T35" fmla="*/ 19 h 85"/>
                <a:gd name="T36" fmla="*/ 38 w 67"/>
                <a:gd name="T37" fmla="*/ 29 h 85"/>
                <a:gd name="T38" fmla="*/ 38 w 67"/>
                <a:gd name="T39" fmla="*/ 29 h 85"/>
                <a:gd name="T40" fmla="*/ 29 w 67"/>
                <a:gd name="T41" fmla="*/ 29 h 85"/>
                <a:gd name="T42" fmla="*/ 19 w 67"/>
                <a:gd name="T43" fmla="*/ 29 h 85"/>
                <a:gd name="T44" fmla="*/ 19 w 67"/>
                <a:gd name="T45" fmla="*/ 29 h 85"/>
                <a:gd name="T46" fmla="*/ 19 w 67"/>
                <a:gd name="T47" fmla="*/ 29 h 85"/>
                <a:gd name="T48" fmla="*/ 10 w 67"/>
                <a:gd name="T49" fmla="*/ 29 h 85"/>
                <a:gd name="T50" fmla="*/ 0 w 67"/>
                <a:gd name="T51" fmla="*/ 48 h 85"/>
                <a:gd name="T52" fmla="*/ 0 w 67"/>
                <a:gd name="T53" fmla="*/ 57 h 85"/>
                <a:gd name="T54" fmla="*/ 0 w 67"/>
                <a:gd name="T55" fmla="*/ 57 h 85"/>
                <a:gd name="T56" fmla="*/ 19 w 67"/>
                <a:gd name="T57" fmla="*/ 57 h 85"/>
                <a:gd name="T58" fmla="*/ 19 w 67"/>
                <a:gd name="T59" fmla="*/ 76 h 85"/>
                <a:gd name="T60" fmla="*/ 19 w 67"/>
                <a:gd name="T61" fmla="*/ 85 h 85"/>
                <a:gd name="T62" fmla="*/ 48 w 67"/>
                <a:gd name="T63" fmla="*/ 85 h 85"/>
                <a:gd name="T64" fmla="*/ 48 w 67"/>
                <a:gd name="T65" fmla="*/ 85 h 85"/>
                <a:gd name="T66" fmla="*/ 48 w 67"/>
                <a:gd name="T67" fmla="*/ 85 h 85"/>
                <a:gd name="T68" fmla="*/ 48 w 67"/>
                <a:gd name="T69" fmla="*/ 85 h 85"/>
                <a:gd name="T70" fmla="*/ 48 w 67"/>
                <a:gd name="T71" fmla="*/ 85 h 85"/>
                <a:gd name="T72" fmla="*/ 57 w 67"/>
                <a:gd name="T73" fmla="*/ 85 h 85"/>
                <a:gd name="T74" fmla="*/ 67 w 67"/>
                <a:gd name="T75" fmla="*/ 85 h 85"/>
                <a:gd name="T76" fmla="*/ 67 w 67"/>
                <a:gd name="T77" fmla="*/ 76 h 85"/>
                <a:gd name="T78" fmla="*/ 67 w 67"/>
                <a:gd name="T79" fmla="*/ 76 h 85"/>
                <a:gd name="T80" fmla="*/ 67 w 67"/>
                <a:gd name="T81" fmla="*/ 76 h 85"/>
                <a:gd name="T82" fmla="*/ 67 w 67"/>
                <a:gd name="T83" fmla="*/ 76 h 85"/>
                <a:gd name="T84" fmla="*/ 57 w 67"/>
                <a:gd name="T85" fmla="*/ 66 h 8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7"/>
                <a:gd name="T130" fmla="*/ 0 h 85"/>
                <a:gd name="T131" fmla="*/ 67 w 67"/>
                <a:gd name="T132" fmla="*/ 85 h 8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7" h="85">
                  <a:moveTo>
                    <a:pt x="57" y="66"/>
                  </a:moveTo>
                  <a:lnTo>
                    <a:pt x="48" y="57"/>
                  </a:lnTo>
                  <a:lnTo>
                    <a:pt x="67" y="48"/>
                  </a:lnTo>
                  <a:lnTo>
                    <a:pt x="67" y="29"/>
                  </a:lnTo>
                  <a:lnTo>
                    <a:pt x="67" y="19"/>
                  </a:lnTo>
                  <a:lnTo>
                    <a:pt x="67" y="0"/>
                  </a:lnTo>
                  <a:lnTo>
                    <a:pt x="57" y="10"/>
                  </a:lnTo>
                  <a:lnTo>
                    <a:pt x="48" y="0"/>
                  </a:lnTo>
                  <a:lnTo>
                    <a:pt x="48" y="10"/>
                  </a:lnTo>
                  <a:lnTo>
                    <a:pt x="48" y="19"/>
                  </a:lnTo>
                  <a:lnTo>
                    <a:pt x="38" y="19"/>
                  </a:lnTo>
                  <a:lnTo>
                    <a:pt x="38" y="29"/>
                  </a:lnTo>
                  <a:lnTo>
                    <a:pt x="29" y="29"/>
                  </a:lnTo>
                  <a:lnTo>
                    <a:pt x="19" y="29"/>
                  </a:lnTo>
                  <a:lnTo>
                    <a:pt x="10" y="29"/>
                  </a:lnTo>
                  <a:lnTo>
                    <a:pt x="0" y="48"/>
                  </a:lnTo>
                  <a:lnTo>
                    <a:pt x="0" y="57"/>
                  </a:lnTo>
                  <a:lnTo>
                    <a:pt x="19" y="57"/>
                  </a:lnTo>
                  <a:lnTo>
                    <a:pt x="19" y="76"/>
                  </a:lnTo>
                  <a:lnTo>
                    <a:pt x="19" y="85"/>
                  </a:lnTo>
                  <a:lnTo>
                    <a:pt x="48" y="85"/>
                  </a:lnTo>
                  <a:lnTo>
                    <a:pt x="57" y="85"/>
                  </a:lnTo>
                  <a:lnTo>
                    <a:pt x="67" y="85"/>
                  </a:lnTo>
                  <a:lnTo>
                    <a:pt x="67" y="76"/>
                  </a:lnTo>
                  <a:lnTo>
                    <a:pt x="57" y="66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010" name="Freeform 160"/>
            <p:cNvSpPr>
              <a:spLocks/>
            </p:cNvSpPr>
            <p:nvPr/>
          </p:nvSpPr>
          <p:spPr bwMode="auto">
            <a:xfrm>
              <a:off x="4641" y="2851"/>
              <a:ext cx="66" cy="57"/>
            </a:xfrm>
            <a:custGeom>
              <a:avLst/>
              <a:gdLst>
                <a:gd name="T0" fmla="*/ 28 w 66"/>
                <a:gd name="T1" fmla="*/ 19 h 57"/>
                <a:gd name="T2" fmla="*/ 38 w 66"/>
                <a:gd name="T3" fmla="*/ 19 h 57"/>
                <a:gd name="T4" fmla="*/ 57 w 66"/>
                <a:gd name="T5" fmla="*/ 10 h 57"/>
                <a:gd name="T6" fmla="*/ 57 w 66"/>
                <a:gd name="T7" fmla="*/ 10 h 57"/>
                <a:gd name="T8" fmla="*/ 66 w 66"/>
                <a:gd name="T9" fmla="*/ 10 h 57"/>
                <a:gd name="T10" fmla="*/ 66 w 66"/>
                <a:gd name="T11" fmla="*/ 10 h 57"/>
                <a:gd name="T12" fmla="*/ 66 w 66"/>
                <a:gd name="T13" fmla="*/ 19 h 57"/>
                <a:gd name="T14" fmla="*/ 57 w 66"/>
                <a:gd name="T15" fmla="*/ 19 h 57"/>
                <a:gd name="T16" fmla="*/ 57 w 66"/>
                <a:gd name="T17" fmla="*/ 38 h 57"/>
                <a:gd name="T18" fmla="*/ 57 w 66"/>
                <a:gd name="T19" fmla="*/ 38 h 57"/>
                <a:gd name="T20" fmla="*/ 47 w 66"/>
                <a:gd name="T21" fmla="*/ 38 h 57"/>
                <a:gd name="T22" fmla="*/ 38 w 66"/>
                <a:gd name="T23" fmla="*/ 47 h 57"/>
                <a:gd name="T24" fmla="*/ 28 w 66"/>
                <a:gd name="T25" fmla="*/ 57 h 57"/>
                <a:gd name="T26" fmla="*/ 28 w 66"/>
                <a:gd name="T27" fmla="*/ 57 h 57"/>
                <a:gd name="T28" fmla="*/ 28 w 66"/>
                <a:gd name="T29" fmla="*/ 47 h 57"/>
                <a:gd name="T30" fmla="*/ 28 w 66"/>
                <a:gd name="T31" fmla="*/ 47 h 57"/>
                <a:gd name="T32" fmla="*/ 19 w 66"/>
                <a:gd name="T33" fmla="*/ 57 h 57"/>
                <a:gd name="T34" fmla="*/ 0 w 66"/>
                <a:gd name="T35" fmla="*/ 57 h 57"/>
                <a:gd name="T36" fmla="*/ 0 w 66"/>
                <a:gd name="T37" fmla="*/ 38 h 57"/>
                <a:gd name="T38" fmla="*/ 9 w 66"/>
                <a:gd name="T39" fmla="*/ 38 h 57"/>
                <a:gd name="T40" fmla="*/ 9 w 66"/>
                <a:gd name="T41" fmla="*/ 28 h 57"/>
                <a:gd name="T42" fmla="*/ 9 w 66"/>
                <a:gd name="T43" fmla="*/ 28 h 57"/>
                <a:gd name="T44" fmla="*/ 9 w 66"/>
                <a:gd name="T45" fmla="*/ 19 h 57"/>
                <a:gd name="T46" fmla="*/ 19 w 66"/>
                <a:gd name="T47" fmla="*/ 0 h 57"/>
                <a:gd name="T48" fmla="*/ 19 w 66"/>
                <a:gd name="T49" fmla="*/ 10 h 57"/>
                <a:gd name="T50" fmla="*/ 19 w 66"/>
                <a:gd name="T51" fmla="*/ 10 h 57"/>
                <a:gd name="T52" fmla="*/ 19 w 66"/>
                <a:gd name="T53" fmla="*/ 0 h 57"/>
                <a:gd name="T54" fmla="*/ 28 w 66"/>
                <a:gd name="T55" fmla="*/ 19 h 5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66"/>
                <a:gd name="T85" fmla="*/ 0 h 57"/>
                <a:gd name="T86" fmla="*/ 66 w 66"/>
                <a:gd name="T87" fmla="*/ 57 h 5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66" h="57">
                  <a:moveTo>
                    <a:pt x="28" y="19"/>
                  </a:moveTo>
                  <a:lnTo>
                    <a:pt x="38" y="19"/>
                  </a:lnTo>
                  <a:lnTo>
                    <a:pt x="57" y="10"/>
                  </a:lnTo>
                  <a:lnTo>
                    <a:pt x="66" y="10"/>
                  </a:lnTo>
                  <a:lnTo>
                    <a:pt x="66" y="19"/>
                  </a:lnTo>
                  <a:lnTo>
                    <a:pt x="57" y="19"/>
                  </a:lnTo>
                  <a:lnTo>
                    <a:pt x="57" y="38"/>
                  </a:lnTo>
                  <a:lnTo>
                    <a:pt x="47" y="38"/>
                  </a:lnTo>
                  <a:lnTo>
                    <a:pt x="38" y="47"/>
                  </a:lnTo>
                  <a:lnTo>
                    <a:pt x="28" y="57"/>
                  </a:lnTo>
                  <a:lnTo>
                    <a:pt x="28" y="47"/>
                  </a:lnTo>
                  <a:lnTo>
                    <a:pt x="19" y="57"/>
                  </a:lnTo>
                  <a:lnTo>
                    <a:pt x="0" y="57"/>
                  </a:lnTo>
                  <a:lnTo>
                    <a:pt x="0" y="38"/>
                  </a:lnTo>
                  <a:lnTo>
                    <a:pt x="9" y="38"/>
                  </a:lnTo>
                  <a:lnTo>
                    <a:pt x="9" y="28"/>
                  </a:lnTo>
                  <a:lnTo>
                    <a:pt x="9" y="19"/>
                  </a:lnTo>
                  <a:lnTo>
                    <a:pt x="19" y="0"/>
                  </a:lnTo>
                  <a:lnTo>
                    <a:pt x="19" y="10"/>
                  </a:lnTo>
                  <a:lnTo>
                    <a:pt x="19" y="0"/>
                  </a:lnTo>
                  <a:lnTo>
                    <a:pt x="28" y="19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011" name="Freeform 161"/>
            <p:cNvSpPr>
              <a:spLocks/>
            </p:cNvSpPr>
            <p:nvPr/>
          </p:nvSpPr>
          <p:spPr bwMode="auto">
            <a:xfrm>
              <a:off x="4896" y="2861"/>
              <a:ext cx="171" cy="104"/>
            </a:xfrm>
            <a:custGeom>
              <a:avLst/>
              <a:gdLst>
                <a:gd name="T0" fmla="*/ 105 w 171"/>
                <a:gd name="T1" fmla="*/ 28 h 104"/>
                <a:gd name="T2" fmla="*/ 114 w 171"/>
                <a:gd name="T3" fmla="*/ 28 h 104"/>
                <a:gd name="T4" fmla="*/ 133 w 171"/>
                <a:gd name="T5" fmla="*/ 18 h 104"/>
                <a:gd name="T6" fmla="*/ 143 w 171"/>
                <a:gd name="T7" fmla="*/ 9 h 104"/>
                <a:gd name="T8" fmla="*/ 152 w 171"/>
                <a:gd name="T9" fmla="*/ 0 h 104"/>
                <a:gd name="T10" fmla="*/ 152 w 171"/>
                <a:gd name="T11" fmla="*/ 0 h 104"/>
                <a:gd name="T12" fmla="*/ 161 w 171"/>
                <a:gd name="T13" fmla="*/ 0 h 104"/>
                <a:gd name="T14" fmla="*/ 161 w 171"/>
                <a:gd name="T15" fmla="*/ 0 h 104"/>
                <a:gd name="T16" fmla="*/ 161 w 171"/>
                <a:gd name="T17" fmla="*/ 0 h 104"/>
                <a:gd name="T18" fmla="*/ 152 w 171"/>
                <a:gd name="T19" fmla="*/ 9 h 104"/>
                <a:gd name="T20" fmla="*/ 152 w 171"/>
                <a:gd name="T21" fmla="*/ 9 h 104"/>
                <a:gd name="T22" fmla="*/ 161 w 171"/>
                <a:gd name="T23" fmla="*/ 9 h 104"/>
                <a:gd name="T24" fmla="*/ 171 w 171"/>
                <a:gd name="T25" fmla="*/ 9 h 104"/>
                <a:gd name="T26" fmla="*/ 171 w 171"/>
                <a:gd name="T27" fmla="*/ 9 h 104"/>
                <a:gd name="T28" fmla="*/ 171 w 171"/>
                <a:gd name="T29" fmla="*/ 9 h 104"/>
                <a:gd name="T30" fmla="*/ 171 w 171"/>
                <a:gd name="T31" fmla="*/ 9 h 104"/>
                <a:gd name="T32" fmla="*/ 161 w 171"/>
                <a:gd name="T33" fmla="*/ 18 h 104"/>
                <a:gd name="T34" fmla="*/ 161 w 171"/>
                <a:gd name="T35" fmla="*/ 28 h 104"/>
                <a:gd name="T36" fmla="*/ 161 w 171"/>
                <a:gd name="T37" fmla="*/ 28 h 104"/>
                <a:gd name="T38" fmla="*/ 152 w 171"/>
                <a:gd name="T39" fmla="*/ 28 h 104"/>
                <a:gd name="T40" fmla="*/ 133 w 171"/>
                <a:gd name="T41" fmla="*/ 37 h 104"/>
                <a:gd name="T42" fmla="*/ 114 w 171"/>
                <a:gd name="T43" fmla="*/ 47 h 104"/>
                <a:gd name="T44" fmla="*/ 114 w 171"/>
                <a:gd name="T45" fmla="*/ 47 h 104"/>
                <a:gd name="T46" fmla="*/ 114 w 171"/>
                <a:gd name="T47" fmla="*/ 56 h 104"/>
                <a:gd name="T48" fmla="*/ 114 w 171"/>
                <a:gd name="T49" fmla="*/ 56 h 104"/>
                <a:gd name="T50" fmla="*/ 95 w 171"/>
                <a:gd name="T51" fmla="*/ 56 h 104"/>
                <a:gd name="T52" fmla="*/ 86 w 171"/>
                <a:gd name="T53" fmla="*/ 66 h 104"/>
                <a:gd name="T54" fmla="*/ 76 w 171"/>
                <a:gd name="T55" fmla="*/ 75 h 104"/>
                <a:gd name="T56" fmla="*/ 57 w 171"/>
                <a:gd name="T57" fmla="*/ 94 h 104"/>
                <a:gd name="T58" fmla="*/ 38 w 171"/>
                <a:gd name="T59" fmla="*/ 104 h 104"/>
                <a:gd name="T60" fmla="*/ 19 w 171"/>
                <a:gd name="T61" fmla="*/ 104 h 104"/>
                <a:gd name="T62" fmla="*/ 0 w 171"/>
                <a:gd name="T63" fmla="*/ 94 h 104"/>
                <a:gd name="T64" fmla="*/ 0 w 171"/>
                <a:gd name="T65" fmla="*/ 85 h 104"/>
                <a:gd name="T66" fmla="*/ 10 w 171"/>
                <a:gd name="T67" fmla="*/ 75 h 104"/>
                <a:gd name="T68" fmla="*/ 29 w 171"/>
                <a:gd name="T69" fmla="*/ 75 h 104"/>
                <a:gd name="T70" fmla="*/ 38 w 171"/>
                <a:gd name="T71" fmla="*/ 66 h 104"/>
                <a:gd name="T72" fmla="*/ 67 w 171"/>
                <a:gd name="T73" fmla="*/ 56 h 104"/>
                <a:gd name="T74" fmla="*/ 76 w 171"/>
                <a:gd name="T75" fmla="*/ 47 h 104"/>
                <a:gd name="T76" fmla="*/ 95 w 171"/>
                <a:gd name="T77" fmla="*/ 37 h 104"/>
                <a:gd name="T78" fmla="*/ 105 w 171"/>
                <a:gd name="T79" fmla="*/ 37 h 104"/>
                <a:gd name="T80" fmla="*/ 105 w 171"/>
                <a:gd name="T81" fmla="*/ 37 h 104"/>
                <a:gd name="T82" fmla="*/ 105 w 171"/>
                <a:gd name="T83" fmla="*/ 28 h 10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71"/>
                <a:gd name="T127" fmla="*/ 0 h 104"/>
                <a:gd name="T128" fmla="*/ 171 w 171"/>
                <a:gd name="T129" fmla="*/ 104 h 10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71" h="104">
                  <a:moveTo>
                    <a:pt x="105" y="28"/>
                  </a:moveTo>
                  <a:lnTo>
                    <a:pt x="114" y="28"/>
                  </a:lnTo>
                  <a:lnTo>
                    <a:pt x="133" y="18"/>
                  </a:lnTo>
                  <a:lnTo>
                    <a:pt x="143" y="9"/>
                  </a:lnTo>
                  <a:lnTo>
                    <a:pt x="152" y="0"/>
                  </a:lnTo>
                  <a:lnTo>
                    <a:pt x="161" y="0"/>
                  </a:lnTo>
                  <a:lnTo>
                    <a:pt x="152" y="9"/>
                  </a:lnTo>
                  <a:lnTo>
                    <a:pt x="161" y="9"/>
                  </a:lnTo>
                  <a:lnTo>
                    <a:pt x="171" y="9"/>
                  </a:lnTo>
                  <a:lnTo>
                    <a:pt x="161" y="18"/>
                  </a:lnTo>
                  <a:lnTo>
                    <a:pt x="161" y="28"/>
                  </a:lnTo>
                  <a:lnTo>
                    <a:pt x="152" y="28"/>
                  </a:lnTo>
                  <a:lnTo>
                    <a:pt x="133" y="37"/>
                  </a:lnTo>
                  <a:lnTo>
                    <a:pt x="114" y="47"/>
                  </a:lnTo>
                  <a:lnTo>
                    <a:pt x="114" y="56"/>
                  </a:lnTo>
                  <a:lnTo>
                    <a:pt x="95" y="56"/>
                  </a:lnTo>
                  <a:lnTo>
                    <a:pt x="86" y="66"/>
                  </a:lnTo>
                  <a:lnTo>
                    <a:pt x="76" y="75"/>
                  </a:lnTo>
                  <a:lnTo>
                    <a:pt x="57" y="94"/>
                  </a:lnTo>
                  <a:lnTo>
                    <a:pt x="38" y="104"/>
                  </a:lnTo>
                  <a:lnTo>
                    <a:pt x="19" y="104"/>
                  </a:lnTo>
                  <a:lnTo>
                    <a:pt x="0" y="94"/>
                  </a:lnTo>
                  <a:lnTo>
                    <a:pt x="0" y="85"/>
                  </a:lnTo>
                  <a:lnTo>
                    <a:pt x="10" y="75"/>
                  </a:lnTo>
                  <a:lnTo>
                    <a:pt x="29" y="75"/>
                  </a:lnTo>
                  <a:lnTo>
                    <a:pt x="38" y="66"/>
                  </a:lnTo>
                  <a:lnTo>
                    <a:pt x="67" y="56"/>
                  </a:lnTo>
                  <a:lnTo>
                    <a:pt x="76" y="47"/>
                  </a:lnTo>
                  <a:lnTo>
                    <a:pt x="95" y="37"/>
                  </a:lnTo>
                  <a:lnTo>
                    <a:pt x="105" y="37"/>
                  </a:lnTo>
                  <a:lnTo>
                    <a:pt x="105" y="28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012" name="Freeform 162"/>
            <p:cNvSpPr>
              <a:spLocks/>
            </p:cNvSpPr>
            <p:nvPr/>
          </p:nvSpPr>
          <p:spPr bwMode="auto">
            <a:xfrm>
              <a:off x="5067" y="2756"/>
              <a:ext cx="104" cy="123"/>
            </a:xfrm>
            <a:custGeom>
              <a:avLst/>
              <a:gdLst>
                <a:gd name="T0" fmla="*/ 0 w 104"/>
                <a:gd name="T1" fmla="*/ 114 h 123"/>
                <a:gd name="T2" fmla="*/ 0 w 104"/>
                <a:gd name="T3" fmla="*/ 114 h 123"/>
                <a:gd name="T4" fmla="*/ 28 w 104"/>
                <a:gd name="T5" fmla="*/ 105 h 123"/>
                <a:gd name="T6" fmla="*/ 28 w 104"/>
                <a:gd name="T7" fmla="*/ 95 h 123"/>
                <a:gd name="T8" fmla="*/ 28 w 104"/>
                <a:gd name="T9" fmla="*/ 95 h 123"/>
                <a:gd name="T10" fmla="*/ 19 w 104"/>
                <a:gd name="T11" fmla="*/ 95 h 123"/>
                <a:gd name="T12" fmla="*/ 19 w 104"/>
                <a:gd name="T13" fmla="*/ 76 h 123"/>
                <a:gd name="T14" fmla="*/ 19 w 104"/>
                <a:gd name="T15" fmla="*/ 76 h 123"/>
                <a:gd name="T16" fmla="*/ 19 w 104"/>
                <a:gd name="T17" fmla="*/ 76 h 123"/>
                <a:gd name="T18" fmla="*/ 28 w 104"/>
                <a:gd name="T19" fmla="*/ 76 h 123"/>
                <a:gd name="T20" fmla="*/ 28 w 104"/>
                <a:gd name="T21" fmla="*/ 76 h 123"/>
                <a:gd name="T22" fmla="*/ 38 w 104"/>
                <a:gd name="T23" fmla="*/ 67 h 123"/>
                <a:gd name="T24" fmla="*/ 47 w 104"/>
                <a:gd name="T25" fmla="*/ 57 h 123"/>
                <a:gd name="T26" fmla="*/ 57 w 104"/>
                <a:gd name="T27" fmla="*/ 38 h 123"/>
                <a:gd name="T28" fmla="*/ 57 w 104"/>
                <a:gd name="T29" fmla="*/ 29 h 123"/>
                <a:gd name="T30" fmla="*/ 57 w 104"/>
                <a:gd name="T31" fmla="*/ 29 h 123"/>
                <a:gd name="T32" fmla="*/ 47 w 104"/>
                <a:gd name="T33" fmla="*/ 29 h 123"/>
                <a:gd name="T34" fmla="*/ 47 w 104"/>
                <a:gd name="T35" fmla="*/ 19 h 123"/>
                <a:gd name="T36" fmla="*/ 57 w 104"/>
                <a:gd name="T37" fmla="*/ 19 h 123"/>
                <a:gd name="T38" fmla="*/ 57 w 104"/>
                <a:gd name="T39" fmla="*/ 19 h 123"/>
                <a:gd name="T40" fmla="*/ 47 w 104"/>
                <a:gd name="T41" fmla="*/ 10 h 123"/>
                <a:gd name="T42" fmla="*/ 47 w 104"/>
                <a:gd name="T43" fmla="*/ 0 h 123"/>
                <a:gd name="T44" fmla="*/ 57 w 104"/>
                <a:gd name="T45" fmla="*/ 0 h 123"/>
                <a:gd name="T46" fmla="*/ 57 w 104"/>
                <a:gd name="T47" fmla="*/ 0 h 123"/>
                <a:gd name="T48" fmla="*/ 57 w 104"/>
                <a:gd name="T49" fmla="*/ 0 h 123"/>
                <a:gd name="T50" fmla="*/ 66 w 104"/>
                <a:gd name="T51" fmla="*/ 10 h 123"/>
                <a:gd name="T52" fmla="*/ 66 w 104"/>
                <a:gd name="T53" fmla="*/ 19 h 123"/>
                <a:gd name="T54" fmla="*/ 66 w 104"/>
                <a:gd name="T55" fmla="*/ 19 h 123"/>
                <a:gd name="T56" fmla="*/ 66 w 104"/>
                <a:gd name="T57" fmla="*/ 19 h 123"/>
                <a:gd name="T58" fmla="*/ 57 w 104"/>
                <a:gd name="T59" fmla="*/ 29 h 123"/>
                <a:gd name="T60" fmla="*/ 57 w 104"/>
                <a:gd name="T61" fmla="*/ 38 h 123"/>
                <a:gd name="T62" fmla="*/ 57 w 104"/>
                <a:gd name="T63" fmla="*/ 48 h 123"/>
                <a:gd name="T64" fmla="*/ 76 w 104"/>
                <a:gd name="T65" fmla="*/ 38 h 123"/>
                <a:gd name="T66" fmla="*/ 76 w 104"/>
                <a:gd name="T67" fmla="*/ 38 h 123"/>
                <a:gd name="T68" fmla="*/ 76 w 104"/>
                <a:gd name="T69" fmla="*/ 38 h 123"/>
                <a:gd name="T70" fmla="*/ 66 w 104"/>
                <a:gd name="T71" fmla="*/ 48 h 123"/>
                <a:gd name="T72" fmla="*/ 66 w 104"/>
                <a:gd name="T73" fmla="*/ 57 h 123"/>
                <a:gd name="T74" fmla="*/ 85 w 104"/>
                <a:gd name="T75" fmla="*/ 57 h 123"/>
                <a:gd name="T76" fmla="*/ 104 w 104"/>
                <a:gd name="T77" fmla="*/ 57 h 123"/>
                <a:gd name="T78" fmla="*/ 95 w 104"/>
                <a:gd name="T79" fmla="*/ 67 h 123"/>
                <a:gd name="T80" fmla="*/ 85 w 104"/>
                <a:gd name="T81" fmla="*/ 76 h 123"/>
                <a:gd name="T82" fmla="*/ 76 w 104"/>
                <a:gd name="T83" fmla="*/ 86 h 123"/>
                <a:gd name="T84" fmla="*/ 66 w 104"/>
                <a:gd name="T85" fmla="*/ 86 h 123"/>
                <a:gd name="T86" fmla="*/ 66 w 104"/>
                <a:gd name="T87" fmla="*/ 86 h 123"/>
                <a:gd name="T88" fmla="*/ 66 w 104"/>
                <a:gd name="T89" fmla="*/ 86 h 123"/>
                <a:gd name="T90" fmla="*/ 57 w 104"/>
                <a:gd name="T91" fmla="*/ 86 h 123"/>
                <a:gd name="T92" fmla="*/ 38 w 104"/>
                <a:gd name="T93" fmla="*/ 105 h 123"/>
                <a:gd name="T94" fmla="*/ 19 w 104"/>
                <a:gd name="T95" fmla="*/ 123 h 123"/>
                <a:gd name="T96" fmla="*/ 0 w 104"/>
                <a:gd name="T97" fmla="*/ 114 h 12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04"/>
                <a:gd name="T148" fmla="*/ 0 h 123"/>
                <a:gd name="T149" fmla="*/ 104 w 104"/>
                <a:gd name="T150" fmla="*/ 123 h 12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04" h="123">
                  <a:moveTo>
                    <a:pt x="0" y="114"/>
                  </a:moveTo>
                  <a:lnTo>
                    <a:pt x="0" y="114"/>
                  </a:lnTo>
                  <a:lnTo>
                    <a:pt x="28" y="105"/>
                  </a:lnTo>
                  <a:lnTo>
                    <a:pt x="28" y="95"/>
                  </a:lnTo>
                  <a:lnTo>
                    <a:pt x="19" y="95"/>
                  </a:lnTo>
                  <a:lnTo>
                    <a:pt x="19" y="76"/>
                  </a:lnTo>
                  <a:lnTo>
                    <a:pt x="28" y="76"/>
                  </a:lnTo>
                  <a:lnTo>
                    <a:pt x="38" y="67"/>
                  </a:lnTo>
                  <a:lnTo>
                    <a:pt x="47" y="57"/>
                  </a:lnTo>
                  <a:lnTo>
                    <a:pt x="57" y="38"/>
                  </a:lnTo>
                  <a:lnTo>
                    <a:pt x="57" y="29"/>
                  </a:lnTo>
                  <a:lnTo>
                    <a:pt x="47" y="29"/>
                  </a:lnTo>
                  <a:lnTo>
                    <a:pt x="47" y="19"/>
                  </a:lnTo>
                  <a:lnTo>
                    <a:pt x="57" y="19"/>
                  </a:lnTo>
                  <a:lnTo>
                    <a:pt x="47" y="10"/>
                  </a:lnTo>
                  <a:lnTo>
                    <a:pt x="47" y="0"/>
                  </a:lnTo>
                  <a:lnTo>
                    <a:pt x="57" y="0"/>
                  </a:lnTo>
                  <a:lnTo>
                    <a:pt x="66" y="10"/>
                  </a:lnTo>
                  <a:lnTo>
                    <a:pt x="66" y="19"/>
                  </a:lnTo>
                  <a:lnTo>
                    <a:pt x="57" y="29"/>
                  </a:lnTo>
                  <a:lnTo>
                    <a:pt x="57" y="38"/>
                  </a:lnTo>
                  <a:lnTo>
                    <a:pt x="57" y="48"/>
                  </a:lnTo>
                  <a:lnTo>
                    <a:pt x="76" y="38"/>
                  </a:lnTo>
                  <a:lnTo>
                    <a:pt x="66" y="48"/>
                  </a:lnTo>
                  <a:lnTo>
                    <a:pt x="66" y="57"/>
                  </a:lnTo>
                  <a:lnTo>
                    <a:pt x="85" y="57"/>
                  </a:lnTo>
                  <a:lnTo>
                    <a:pt x="104" y="57"/>
                  </a:lnTo>
                  <a:lnTo>
                    <a:pt x="95" y="67"/>
                  </a:lnTo>
                  <a:lnTo>
                    <a:pt x="85" y="76"/>
                  </a:lnTo>
                  <a:lnTo>
                    <a:pt x="76" y="86"/>
                  </a:lnTo>
                  <a:lnTo>
                    <a:pt x="66" y="86"/>
                  </a:lnTo>
                  <a:lnTo>
                    <a:pt x="57" y="86"/>
                  </a:lnTo>
                  <a:lnTo>
                    <a:pt x="38" y="105"/>
                  </a:lnTo>
                  <a:lnTo>
                    <a:pt x="19" y="123"/>
                  </a:lnTo>
                  <a:lnTo>
                    <a:pt x="0" y="114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013" name="Freeform 163"/>
            <p:cNvSpPr>
              <a:spLocks/>
            </p:cNvSpPr>
            <p:nvPr/>
          </p:nvSpPr>
          <p:spPr bwMode="auto">
            <a:xfrm>
              <a:off x="5086" y="2510"/>
              <a:ext cx="38" cy="38"/>
            </a:xfrm>
            <a:custGeom>
              <a:avLst/>
              <a:gdLst>
                <a:gd name="T0" fmla="*/ 38 w 38"/>
                <a:gd name="T1" fmla="*/ 38 h 38"/>
                <a:gd name="T2" fmla="*/ 38 w 38"/>
                <a:gd name="T3" fmla="*/ 38 h 38"/>
                <a:gd name="T4" fmla="*/ 28 w 38"/>
                <a:gd name="T5" fmla="*/ 38 h 38"/>
                <a:gd name="T6" fmla="*/ 9 w 38"/>
                <a:gd name="T7" fmla="*/ 19 h 38"/>
                <a:gd name="T8" fmla="*/ 0 w 38"/>
                <a:gd name="T9" fmla="*/ 10 h 38"/>
                <a:gd name="T10" fmla="*/ 0 w 38"/>
                <a:gd name="T11" fmla="*/ 0 h 38"/>
                <a:gd name="T12" fmla="*/ 0 w 38"/>
                <a:gd name="T13" fmla="*/ 0 h 38"/>
                <a:gd name="T14" fmla="*/ 19 w 38"/>
                <a:gd name="T15" fmla="*/ 0 h 38"/>
                <a:gd name="T16" fmla="*/ 28 w 38"/>
                <a:gd name="T17" fmla="*/ 19 h 38"/>
                <a:gd name="T18" fmla="*/ 38 w 38"/>
                <a:gd name="T19" fmla="*/ 29 h 38"/>
                <a:gd name="T20" fmla="*/ 38 w 38"/>
                <a:gd name="T21" fmla="*/ 38 h 3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8"/>
                <a:gd name="T34" fmla="*/ 0 h 38"/>
                <a:gd name="T35" fmla="*/ 38 w 38"/>
                <a:gd name="T36" fmla="*/ 38 h 3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8" h="38">
                  <a:moveTo>
                    <a:pt x="38" y="38"/>
                  </a:moveTo>
                  <a:lnTo>
                    <a:pt x="38" y="38"/>
                  </a:lnTo>
                  <a:lnTo>
                    <a:pt x="28" y="38"/>
                  </a:lnTo>
                  <a:lnTo>
                    <a:pt x="9" y="19"/>
                  </a:lnTo>
                  <a:lnTo>
                    <a:pt x="0" y="10"/>
                  </a:lnTo>
                  <a:lnTo>
                    <a:pt x="0" y="0"/>
                  </a:lnTo>
                  <a:lnTo>
                    <a:pt x="19" y="0"/>
                  </a:lnTo>
                  <a:lnTo>
                    <a:pt x="28" y="19"/>
                  </a:lnTo>
                  <a:lnTo>
                    <a:pt x="38" y="29"/>
                  </a:lnTo>
                  <a:lnTo>
                    <a:pt x="38" y="38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014" name="Freeform 164"/>
            <p:cNvSpPr>
              <a:spLocks/>
            </p:cNvSpPr>
            <p:nvPr/>
          </p:nvSpPr>
          <p:spPr bwMode="auto">
            <a:xfrm>
              <a:off x="4452" y="2132"/>
              <a:ext cx="94" cy="123"/>
            </a:xfrm>
            <a:custGeom>
              <a:avLst/>
              <a:gdLst>
                <a:gd name="T0" fmla="*/ 9 w 94"/>
                <a:gd name="T1" fmla="*/ 19 h 123"/>
                <a:gd name="T2" fmla="*/ 28 w 94"/>
                <a:gd name="T3" fmla="*/ 0 h 123"/>
                <a:gd name="T4" fmla="*/ 37 w 94"/>
                <a:gd name="T5" fmla="*/ 9 h 123"/>
                <a:gd name="T6" fmla="*/ 75 w 94"/>
                <a:gd name="T7" fmla="*/ 9 h 123"/>
                <a:gd name="T8" fmla="*/ 94 w 94"/>
                <a:gd name="T9" fmla="*/ 0 h 123"/>
                <a:gd name="T10" fmla="*/ 94 w 94"/>
                <a:gd name="T11" fmla="*/ 0 h 123"/>
                <a:gd name="T12" fmla="*/ 75 w 94"/>
                <a:gd name="T13" fmla="*/ 19 h 123"/>
                <a:gd name="T14" fmla="*/ 56 w 94"/>
                <a:gd name="T15" fmla="*/ 19 h 123"/>
                <a:gd name="T16" fmla="*/ 18 w 94"/>
                <a:gd name="T17" fmla="*/ 19 h 123"/>
                <a:gd name="T18" fmla="*/ 18 w 94"/>
                <a:gd name="T19" fmla="*/ 28 h 123"/>
                <a:gd name="T20" fmla="*/ 37 w 94"/>
                <a:gd name="T21" fmla="*/ 47 h 123"/>
                <a:gd name="T22" fmla="*/ 56 w 94"/>
                <a:gd name="T23" fmla="*/ 37 h 123"/>
                <a:gd name="T24" fmla="*/ 66 w 94"/>
                <a:gd name="T25" fmla="*/ 37 h 123"/>
                <a:gd name="T26" fmla="*/ 66 w 94"/>
                <a:gd name="T27" fmla="*/ 37 h 123"/>
                <a:gd name="T28" fmla="*/ 37 w 94"/>
                <a:gd name="T29" fmla="*/ 56 h 123"/>
                <a:gd name="T30" fmla="*/ 37 w 94"/>
                <a:gd name="T31" fmla="*/ 56 h 123"/>
                <a:gd name="T32" fmla="*/ 37 w 94"/>
                <a:gd name="T33" fmla="*/ 56 h 123"/>
                <a:gd name="T34" fmla="*/ 47 w 94"/>
                <a:gd name="T35" fmla="*/ 75 h 123"/>
                <a:gd name="T36" fmla="*/ 47 w 94"/>
                <a:gd name="T37" fmla="*/ 94 h 123"/>
                <a:gd name="T38" fmla="*/ 56 w 94"/>
                <a:gd name="T39" fmla="*/ 94 h 123"/>
                <a:gd name="T40" fmla="*/ 56 w 94"/>
                <a:gd name="T41" fmla="*/ 94 h 123"/>
                <a:gd name="T42" fmla="*/ 37 w 94"/>
                <a:gd name="T43" fmla="*/ 104 h 123"/>
                <a:gd name="T44" fmla="*/ 28 w 94"/>
                <a:gd name="T45" fmla="*/ 85 h 123"/>
                <a:gd name="T46" fmla="*/ 28 w 94"/>
                <a:gd name="T47" fmla="*/ 75 h 123"/>
                <a:gd name="T48" fmla="*/ 28 w 94"/>
                <a:gd name="T49" fmla="*/ 66 h 123"/>
                <a:gd name="T50" fmla="*/ 18 w 94"/>
                <a:gd name="T51" fmla="*/ 66 h 123"/>
                <a:gd name="T52" fmla="*/ 18 w 94"/>
                <a:gd name="T53" fmla="*/ 113 h 123"/>
                <a:gd name="T54" fmla="*/ 0 w 94"/>
                <a:gd name="T55" fmla="*/ 123 h 123"/>
                <a:gd name="T56" fmla="*/ 9 w 94"/>
                <a:gd name="T57" fmla="*/ 94 h 123"/>
                <a:gd name="T58" fmla="*/ 9 w 94"/>
                <a:gd name="T59" fmla="*/ 85 h 123"/>
                <a:gd name="T60" fmla="*/ 9 w 94"/>
                <a:gd name="T61" fmla="*/ 85 h 123"/>
                <a:gd name="T62" fmla="*/ 0 w 94"/>
                <a:gd name="T63" fmla="*/ 66 h 123"/>
                <a:gd name="T64" fmla="*/ 9 w 94"/>
                <a:gd name="T65" fmla="*/ 37 h 123"/>
                <a:gd name="T66" fmla="*/ 9 w 94"/>
                <a:gd name="T67" fmla="*/ 19 h 12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94"/>
                <a:gd name="T103" fmla="*/ 0 h 123"/>
                <a:gd name="T104" fmla="*/ 94 w 94"/>
                <a:gd name="T105" fmla="*/ 123 h 12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94" h="123">
                  <a:moveTo>
                    <a:pt x="9" y="19"/>
                  </a:moveTo>
                  <a:lnTo>
                    <a:pt x="9" y="19"/>
                  </a:lnTo>
                  <a:lnTo>
                    <a:pt x="18" y="9"/>
                  </a:lnTo>
                  <a:lnTo>
                    <a:pt x="28" y="0"/>
                  </a:lnTo>
                  <a:lnTo>
                    <a:pt x="37" y="9"/>
                  </a:lnTo>
                  <a:lnTo>
                    <a:pt x="56" y="9"/>
                  </a:lnTo>
                  <a:lnTo>
                    <a:pt x="75" y="9"/>
                  </a:lnTo>
                  <a:lnTo>
                    <a:pt x="85" y="0"/>
                  </a:lnTo>
                  <a:lnTo>
                    <a:pt x="94" y="0"/>
                  </a:lnTo>
                  <a:lnTo>
                    <a:pt x="85" y="9"/>
                  </a:lnTo>
                  <a:lnTo>
                    <a:pt x="75" y="19"/>
                  </a:lnTo>
                  <a:lnTo>
                    <a:pt x="66" y="19"/>
                  </a:lnTo>
                  <a:lnTo>
                    <a:pt x="56" y="19"/>
                  </a:lnTo>
                  <a:lnTo>
                    <a:pt x="18" y="19"/>
                  </a:lnTo>
                  <a:lnTo>
                    <a:pt x="18" y="28"/>
                  </a:lnTo>
                  <a:lnTo>
                    <a:pt x="28" y="47"/>
                  </a:lnTo>
                  <a:lnTo>
                    <a:pt x="37" y="47"/>
                  </a:lnTo>
                  <a:lnTo>
                    <a:pt x="37" y="37"/>
                  </a:lnTo>
                  <a:lnTo>
                    <a:pt x="56" y="37"/>
                  </a:lnTo>
                  <a:lnTo>
                    <a:pt x="66" y="37"/>
                  </a:lnTo>
                  <a:lnTo>
                    <a:pt x="47" y="47"/>
                  </a:lnTo>
                  <a:lnTo>
                    <a:pt x="37" y="56"/>
                  </a:lnTo>
                  <a:lnTo>
                    <a:pt x="37" y="66"/>
                  </a:lnTo>
                  <a:lnTo>
                    <a:pt x="47" y="75"/>
                  </a:lnTo>
                  <a:lnTo>
                    <a:pt x="47" y="94"/>
                  </a:lnTo>
                  <a:lnTo>
                    <a:pt x="56" y="94"/>
                  </a:lnTo>
                  <a:lnTo>
                    <a:pt x="47" y="104"/>
                  </a:lnTo>
                  <a:lnTo>
                    <a:pt x="37" y="104"/>
                  </a:lnTo>
                  <a:lnTo>
                    <a:pt x="28" y="85"/>
                  </a:lnTo>
                  <a:lnTo>
                    <a:pt x="28" y="75"/>
                  </a:lnTo>
                  <a:lnTo>
                    <a:pt x="28" y="66"/>
                  </a:lnTo>
                  <a:lnTo>
                    <a:pt x="18" y="66"/>
                  </a:lnTo>
                  <a:lnTo>
                    <a:pt x="18" y="94"/>
                  </a:lnTo>
                  <a:lnTo>
                    <a:pt x="18" y="113"/>
                  </a:lnTo>
                  <a:lnTo>
                    <a:pt x="18" y="123"/>
                  </a:lnTo>
                  <a:lnTo>
                    <a:pt x="0" y="123"/>
                  </a:lnTo>
                  <a:lnTo>
                    <a:pt x="0" y="113"/>
                  </a:lnTo>
                  <a:lnTo>
                    <a:pt x="9" y="94"/>
                  </a:lnTo>
                  <a:lnTo>
                    <a:pt x="9" y="85"/>
                  </a:lnTo>
                  <a:lnTo>
                    <a:pt x="0" y="85"/>
                  </a:lnTo>
                  <a:lnTo>
                    <a:pt x="0" y="66"/>
                  </a:lnTo>
                  <a:lnTo>
                    <a:pt x="0" y="47"/>
                  </a:lnTo>
                  <a:lnTo>
                    <a:pt x="9" y="37"/>
                  </a:lnTo>
                  <a:lnTo>
                    <a:pt x="9" y="19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015" name="Freeform 165"/>
            <p:cNvSpPr>
              <a:spLocks/>
            </p:cNvSpPr>
            <p:nvPr/>
          </p:nvSpPr>
          <p:spPr bwMode="auto">
            <a:xfrm>
              <a:off x="4896" y="2236"/>
              <a:ext cx="57" cy="38"/>
            </a:xfrm>
            <a:custGeom>
              <a:avLst/>
              <a:gdLst>
                <a:gd name="T0" fmla="*/ 29 w 57"/>
                <a:gd name="T1" fmla="*/ 38 h 38"/>
                <a:gd name="T2" fmla="*/ 19 w 57"/>
                <a:gd name="T3" fmla="*/ 38 h 38"/>
                <a:gd name="T4" fmla="*/ 0 w 57"/>
                <a:gd name="T5" fmla="*/ 28 h 38"/>
                <a:gd name="T6" fmla="*/ 0 w 57"/>
                <a:gd name="T7" fmla="*/ 19 h 38"/>
                <a:gd name="T8" fmla="*/ 0 w 57"/>
                <a:gd name="T9" fmla="*/ 19 h 38"/>
                <a:gd name="T10" fmla="*/ 0 w 57"/>
                <a:gd name="T11" fmla="*/ 19 h 38"/>
                <a:gd name="T12" fmla="*/ 19 w 57"/>
                <a:gd name="T13" fmla="*/ 19 h 38"/>
                <a:gd name="T14" fmla="*/ 19 w 57"/>
                <a:gd name="T15" fmla="*/ 19 h 38"/>
                <a:gd name="T16" fmla="*/ 29 w 57"/>
                <a:gd name="T17" fmla="*/ 19 h 38"/>
                <a:gd name="T18" fmla="*/ 48 w 57"/>
                <a:gd name="T19" fmla="*/ 9 h 38"/>
                <a:gd name="T20" fmla="*/ 48 w 57"/>
                <a:gd name="T21" fmla="*/ 0 h 38"/>
                <a:gd name="T22" fmla="*/ 48 w 57"/>
                <a:gd name="T23" fmla="*/ 0 h 38"/>
                <a:gd name="T24" fmla="*/ 48 w 57"/>
                <a:gd name="T25" fmla="*/ 0 h 38"/>
                <a:gd name="T26" fmla="*/ 48 w 57"/>
                <a:gd name="T27" fmla="*/ 0 h 38"/>
                <a:gd name="T28" fmla="*/ 57 w 57"/>
                <a:gd name="T29" fmla="*/ 0 h 38"/>
                <a:gd name="T30" fmla="*/ 48 w 57"/>
                <a:gd name="T31" fmla="*/ 9 h 38"/>
                <a:gd name="T32" fmla="*/ 48 w 57"/>
                <a:gd name="T33" fmla="*/ 9 h 38"/>
                <a:gd name="T34" fmla="*/ 57 w 57"/>
                <a:gd name="T35" fmla="*/ 19 h 38"/>
                <a:gd name="T36" fmla="*/ 48 w 57"/>
                <a:gd name="T37" fmla="*/ 19 h 38"/>
                <a:gd name="T38" fmla="*/ 38 w 57"/>
                <a:gd name="T39" fmla="*/ 28 h 38"/>
                <a:gd name="T40" fmla="*/ 29 w 57"/>
                <a:gd name="T41" fmla="*/ 28 h 38"/>
                <a:gd name="T42" fmla="*/ 29 w 57"/>
                <a:gd name="T43" fmla="*/ 28 h 38"/>
                <a:gd name="T44" fmla="*/ 29 w 57"/>
                <a:gd name="T45" fmla="*/ 38 h 3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57"/>
                <a:gd name="T70" fmla="*/ 0 h 38"/>
                <a:gd name="T71" fmla="*/ 57 w 57"/>
                <a:gd name="T72" fmla="*/ 38 h 3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57" h="38">
                  <a:moveTo>
                    <a:pt x="29" y="38"/>
                  </a:moveTo>
                  <a:lnTo>
                    <a:pt x="19" y="38"/>
                  </a:lnTo>
                  <a:lnTo>
                    <a:pt x="0" y="28"/>
                  </a:lnTo>
                  <a:lnTo>
                    <a:pt x="0" y="19"/>
                  </a:lnTo>
                  <a:lnTo>
                    <a:pt x="19" y="19"/>
                  </a:lnTo>
                  <a:lnTo>
                    <a:pt x="29" y="19"/>
                  </a:lnTo>
                  <a:lnTo>
                    <a:pt x="48" y="9"/>
                  </a:lnTo>
                  <a:lnTo>
                    <a:pt x="48" y="0"/>
                  </a:lnTo>
                  <a:lnTo>
                    <a:pt x="57" y="0"/>
                  </a:lnTo>
                  <a:lnTo>
                    <a:pt x="48" y="9"/>
                  </a:lnTo>
                  <a:lnTo>
                    <a:pt x="57" y="19"/>
                  </a:lnTo>
                  <a:lnTo>
                    <a:pt x="48" y="19"/>
                  </a:lnTo>
                  <a:lnTo>
                    <a:pt x="38" y="28"/>
                  </a:lnTo>
                  <a:lnTo>
                    <a:pt x="29" y="28"/>
                  </a:lnTo>
                  <a:lnTo>
                    <a:pt x="29" y="38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016" name="Freeform 166"/>
            <p:cNvSpPr>
              <a:spLocks/>
            </p:cNvSpPr>
            <p:nvPr/>
          </p:nvSpPr>
          <p:spPr bwMode="auto">
            <a:xfrm>
              <a:off x="4934" y="2207"/>
              <a:ext cx="29" cy="38"/>
            </a:xfrm>
            <a:custGeom>
              <a:avLst/>
              <a:gdLst>
                <a:gd name="T0" fmla="*/ 29 w 29"/>
                <a:gd name="T1" fmla="*/ 29 h 38"/>
                <a:gd name="T2" fmla="*/ 29 w 29"/>
                <a:gd name="T3" fmla="*/ 29 h 38"/>
                <a:gd name="T4" fmla="*/ 29 w 29"/>
                <a:gd name="T5" fmla="*/ 29 h 38"/>
                <a:gd name="T6" fmla="*/ 29 w 29"/>
                <a:gd name="T7" fmla="*/ 38 h 38"/>
                <a:gd name="T8" fmla="*/ 29 w 29"/>
                <a:gd name="T9" fmla="*/ 38 h 38"/>
                <a:gd name="T10" fmla="*/ 19 w 29"/>
                <a:gd name="T11" fmla="*/ 29 h 38"/>
                <a:gd name="T12" fmla="*/ 19 w 29"/>
                <a:gd name="T13" fmla="*/ 10 h 38"/>
                <a:gd name="T14" fmla="*/ 19 w 29"/>
                <a:gd name="T15" fmla="*/ 10 h 38"/>
                <a:gd name="T16" fmla="*/ 0 w 29"/>
                <a:gd name="T17" fmla="*/ 0 h 38"/>
                <a:gd name="T18" fmla="*/ 0 w 29"/>
                <a:gd name="T19" fmla="*/ 0 h 38"/>
                <a:gd name="T20" fmla="*/ 0 w 29"/>
                <a:gd name="T21" fmla="*/ 0 h 38"/>
                <a:gd name="T22" fmla="*/ 19 w 29"/>
                <a:gd name="T23" fmla="*/ 10 h 38"/>
                <a:gd name="T24" fmla="*/ 29 w 29"/>
                <a:gd name="T25" fmla="*/ 29 h 3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9"/>
                <a:gd name="T40" fmla="*/ 0 h 38"/>
                <a:gd name="T41" fmla="*/ 29 w 29"/>
                <a:gd name="T42" fmla="*/ 38 h 3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9" h="38">
                  <a:moveTo>
                    <a:pt x="29" y="29"/>
                  </a:moveTo>
                  <a:lnTo>
                    <a:pt x="29" y="29"/>
                  </a:lnTo>
                  <a:lnTo>
                    <a:pt x="29" y="38"/>
                  </a:lnTo>
                  <a:lnTo>
                    <a:pt x="19" y="29"/>
                  </a:lnTo>
                  <a:lnTo>
                    <a:pt x="19" y="10"/>
                  </a:lnTo>
                  <a:lnTo>
                    <a:pt x="0" y="0"/>
                  </a:lnTo>
                  <a:lnTo>
                    <a:pt x="19" y="10"/>
                  </a:lnTo>
                  <a:lnTo>
                    <a:pt x="29" y="29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017" name="Freeform 167"/>
            <p:cNvSpPr>
              <a:spLocks/>
            </p:cNvSpPr>
            <p:nvPr/>
          </p:nvSpPr>
          <p:spPr bwMode="auto">
            <a:xfrm>
              <a:off x="4310" y="2037"/>
              <a:ext cx="142" cy="104"/>
            </a:xfrm>
            <a:custGeom>
              <a:avLst/>
              <a:gdLst>
                <a:gd name="T0" fmla="*/ 66 w 142"/>
                <a:gd name="T1" fmla="*/ 57 h 104"/>
                <a:gd name="T2" fmla="*/ 66 w 142"/>
                <a:gd name="T3" fmla="*/ 57 h 104"/>
                <a:gd name="T4" fmla="*/ 66 w 142"/>
                <a:gd name="T5" fmla="*/ 57 h 104"/>
                <a:gd name="T6" fmla="*/ 66 w 142"/>
                <a:gd name="T7" fmla="*/ 57 h 104"/>
                <a:gd name="T8" fmla="*/ 66 w 142"/>
                <a:gd name="T9" fmla="*/ 47 h 104"/>
                <a:gd name="T10" fmla="*/ 75 w 142"/>
                <a:gd name="T11" fmla="*/ 57 h 104"/>
                <a:gd name="T12" fmla="*/ 75 w 142"/>
                <a:gd name="T13" fmla="*/ 57 h 104"/>
                <a:gd name="T14" fmla="*/ 75 w 142"/>
                <a:gd name="T15" fmla="*/ 47 h 104"/>
                <a:gd name="T16" fmla="*/ 66 w 142"/>
                <a:gd name="T17" fmla="*/ 47 h 104"/>
                <a:gd name="T18" fmla="*/ 66 w 142"/>
                <a:gd name="T19" fmla="*/ 38 h 104"/>
                <a:gd name="T20" fmla="*/ 66 w 142"/>
                <a:gd name="T21" fmla="*/ 47 h 104"/>
                <a:gd name="T22" fmla="*/ 75 w 142"/>
                <a:gd name="T23" fmla="*/ 38 h 104"/>
                <a:gd name="T24" fmla="*/ 85 w 142"/>
                <a:gd name="T25" fmla="*/ 38 h 104"/>
                <a:gd name="T26" fmla="*/ 85 w 142"/>
                <a:gd name="T27" fmla="*/ 38 h 104"/>
                <a:gd name="T28" fmla="*/ 85 w 142"/>
                <a:gd name="T29" fmla="*/ 28 h 104"/>
                <a:gd name="T30" fmla="*/ 85 w 142"/>
                <a:gd name="T31" fmla="*/ 28 h 104"/>
                <a:gd name="T32" fmla="*/ 104 w 142"/>
                <a:gd name="T33" fmla="*/ 0 h 104"/>
                <a:gd name="T34" fmla="*/ 123 w 142"/>
                <a:gd name="T35" fmla="*/ 0 h 104"/>
                <a:gd name="T36" fmla="*/ 123 w 142"/>
                <a:gd name="T37" fmla="*/ 19 h 104"/>
                <a:gd name="T38" fmla="*/ 123 w 142"/>
                <a:gd name="T39" fmla="*/ 19 h 104"/>
                <a:gd name="T40" fmla="*/ 123 w 142"/>
                <a:gd name="T41" fmla="*/ 19 h 104"/>
                <a:gd name="T42" fmla="*/ 142 w 142"/>
                <a:gd name="T43" fmla="*/ 28 h 104"/>
                <a:gd name="T44" fmla="*/ 142 w 142"/>
                <a:gd name="T45" fmla="*/ 28 h 104"/>
                <a:gd name="T46" fmla="*/ 142 w 142"/>
                <a:gd name="T47" fmla="*/ 28 h 104"/>
                <a:gd name="T48" fmla="*/ 132 w 142"/>
                <a:gd name="T49" fmla="*/ 38 h 104"/>
                <a:gd name="T50" fmla="*/ 123 w 142"/>
                <a:gd name="T51" fmla="*/ 38 h 104"/>
                <a:gd name="T52" fmla="*/ 132 w 142"/>
                <a:gd name="T53" fmla="*/ 38 h 104"/>
                <a:gd name="T54" fmla="*/ 132 w 142"/>
                <a:gd name="T55" fmla="*/ 38 h 104"/>
                <a:gd name="T56" fmla="*/ 132 w 142"/>
                <a:gd name="T57" fmla="*/ 38 h 104"/>
                <a:gd name="T58" fmla="*/ 132 w 142"/>
                <a:gd name="T59" fmla="*/ 47 h 104"/>
                <a:gd name="T60" fmla="*/ 123 w 142"/>
                <a:gd name="T61" fmla="*/ 47 h 104"/>
                <a:gd name="T62" fmla="*/ 113 w 142"/>
                <a:gd name="T63" fmla="*/ 57 h 104"/>
                <a:gd name="T64" fmla="*/ 113 w 142"/>
                <a:gd name="T65" fmla="*/ 57 h 104"/>
                <a:gd name="T66" fmla="*/ 104 w 142"/>
                <a:gd name="T67" fmla="*/ 47 h 104"/>
                <a:gd name="T68" fmla="*/ 85 w 142"/>
                <a:gd name="T69" fmla="*/ 47 h 104"/>
                <a:gd name="T70" fmla="*/ 75 w 142"/>
                <a:gd name="T71" fmla="*/ 66 h 104"/>
                <a:gd name="T72" fmla="*/ 66 w 142"/>
                <a:gd name="T73" fmla="*/ 104 h 104"/>
                <a:gd name="T74" fmla="*/ 56 w 142"/>
                <a:gd name="T75" fmla="*/ 95 h 104"/>
                <a:gd name="T76" fmla="*/ 47 w 142"/>
                <a:gd name="T77" fmla="*/ 95 h 104"/>
                <a:gd name="T78" fmla="*/ 28 w 142"/>
                <a:gd name="T79" fmla="*/ 104 h 104"/>
                <a:gd name="T80" fmla="*/ 0 w 142"/>
                <a:gd name="T81" fmla="*/ 104 h 104"/>
                <a:gd name="T82" fmla="*/ 0 w 142"/>
                <a:gd name="T83" fmla="*/ 95 h 104"/>
                <a:gd name="T84" fmla="*/ 0 w 142"/>
                <a:gd name="T85" fmla="*/ 85 h 104"/>
                <a:gd name="T86" fmla="*/ 0 w 142"/>
                <a:gd name="T87" fmla="*/ 85 h 104"/>
                <a:gd name="T88" fmla="*/ 0 w 142"/>
                <a:gd name="T89" fmla="*/ 95 h 104"/>
                <a:gd name="T90" fmla="*/ 18 w 142"/>
                <a:gd name="T91" fmla="*/ 95 h 104"/>
                <a:gd name="T92" fmla="*/ 18 w 142"/>
                <a:gd name="T93" fmla="*/ 95 h 104"/>
                <a:gd name="T94" fmla="*/ 18 w 142"/>
                <a:gd name="T95" fmla="*/ 95 h 104"/>
                <a:gd name="T96" fmla="*/ 18 w 142"/>
                <a:gd name="T97" fmla="*/ 85 h 104"/>
                <a:gd name="T98" fmla="*/ 18 w 142"/>
                <a:gd name="T99" fmla="*/ 85 h 104"/>
                <a:gd name="T100" fmla="*/ 28 w 142"/>
                <a:gd name="T101" fmla="*/ 66 h 104"/>
                <a:gd name="T102" fmla="*/ 56 w 142"/>
                <a:gd name="T103" fmla="*/ 66 h 104"/>
                <a:gd name="T104" fmla="*/ 56 w 142"/>
                <a:gd name="T105" fmla="*/ 57 h 104"/>
                <a:gd name="T106" fmla="*/ 56 w 142"/>
                <a:gd name="T107" fmla="*/ 57 h 104"/>
                <a:gd name="T108" fmla="*/ 56 w 142"/>
                <a:gd name="T109" fmla="*/ 57 h 104"/>
                <a:gd name="T110" fmla="*/ 66 w 142"/>
                <a:gd name="T111" fmla="*/ 57 h 10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42"/>
                <a:gd name="T169" fmla="*/ 0 h 104"/>
                <a:gd name="T170" fmla="*/ 142 w 142"/>
                <a:gd name="T171" fmla="*/ 104 h 10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42" h="104">
                  <a:moveTo>
                    <a:pt x="66" y="57"/>
                  </a:moveTo>
                  <a:lnTo>
                    <a:pt x="66" y="57"/>
                  </a:lnTo>
                  <a:lnTo>
                    <a:pt x="66" y="47"/>
                  </a:lnTo>
                  <a:lnTo>
                    <a:pt x="75" y="57"/>
                  </a:lnTo>
                  <a:lnTo>
                    <a:pt x="75" y="47"/>
                  </a:lnTo>
                  <a:lnTo>
                    <a:pt x="66" y="47"/>
                  </a:lnTo>
                  <a:lnTo>
                    <a:pt x="66" y="38"/>
                  </a:lnTo>
                  <a:lnTo>
                    <a:pt x="66" y="47"/>
                  </a:lnTo>
                  <a:lnTo>
                    <a:pt x="75" y="38"/>
                  </a:lnTo>
                  <a:lnTo>
                    <a:pt x="85" y="38"/>
                  </a:lnTo>
                  <a:lnTo>
                    <a:pt x="85" y="28"/>
                  </a:lnTo>
                  <a:lnTo>
                    <a:pt x="104" y="0"/>
                  </a:lnTo>
                  <a:lnTo>
                    <a:pt x="123" y="0"/>
                  </a:lnTo>
                  <a:lnTo>
                    <a:pt x="123" y="19"/>
                  </a:lnTo>
                  <a:lnTo>
                    <a:pt x="142" y="28"/>
                  </a:lnTo>
                  <a:lnTo>
                    <a:pt x="132" y="38"/>
                  </a:lnTo>
                  <a:lnTo>
                    <a:pt x="123" y="38"/>
                  </a:lnTo>
                  <a:lnTo>
                    <a:pt x="132" y="38"/>
                  </a:lnTo>
                  <a:lnTo>
                    <a:pt x="132" y="47"/>
                  </a:lnTo>
                  <a:lnTo>
                    <a:pt x="123" y="47"/>
                  </a:lnTo>
                  <a:lnTo>
                    <a:pt x="113" y="57"/>
                  </a:lnTo>
                  <a:lnTo>
                    <a:pt x="104" y="47"/>
                  </a:lnTo>
                  <a:lnTo>
                    <a:pt x="85" y="47"/>
                  </a:lnTo>
                  <a:lnTo>
                    <a:pt x="75" y="66"/>
                  </a:lnTo>
                  <a:lnTo>
                    <a:pt x="66" y="104"/>
                  </a:lnTo>
                  <a:lnTo>
                    <a:pt x="56" y="95"/>
                  </a:lnTo>
                  <a:lnTo>
                    <a:pt x="47" y="95"/>
                  </a:lnTo>
                  <a:lnTo>
                    <a:pt x="28" y="104"/>
                  </a:lnTo>
                  <a:lnTo>
                    <a:pt x="0" y="104"/>
                  </a:lnTo>
                  <a:lnTo>
                    <a:pt x="0" y="95"/>
                  </a:lnTo>
                  <a:lnTo>
                    <a:pt x="0" y="85"/>
                  </a:lnTo>
                  <a:lnTo>
                    <a:pt x="0" y="95"/>
                  </a:lnTo>
                  <a:lnTo>
                    <a:pt x="18" y="95"/>
                  </a:lnTo>
                  <a:lnTo>
                    <a:pt x="18" y="85"/>
                  </a:lnTo>
                  <a:lnTo>
                    <a:pt x="28" y="66"/>
                  </a:lnTo>
                  <a:lnTo>
                    <a:pt x="56" y="66"/>
                  </a:lnTo>
                  <a:lnTo>
                    <a:pt x="56" y="57"/>
                  </a:lnTo>
                  <a:lnTo>
                    <a:pt x="66" y="57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018" name="Freeform 168"/>
            <p:cNvSpPr>
              <a:spLocks/>
            </p:cNvSpPr>
            <p:nvPr/>
          </p:nvSpPr>
          <p:spPr bwMode="auto">
            <a:xfrm>
              <a:off x="4508" y="2302"/>
              <a:ext cx="57" cy="38"/>
            </a:xfrm>
            <a:custGeom>
              <a:avLst/>
              <a:gdLst>
                <a:gd name="T0" fmla="*/ 48 w 57"/>
                <a:gd name="T1" fmla="*/ 9 h 38"/>
                <a:gd name="T2" fmla="*/ 29 w 57"/>
                <a:gd name="T3" fmla="*/ 19 h 38"/>
                <a:gd name="T4" fmla="*/ 10 w 57"/>
                <a:gd name="T5" fmla="*/ 38 h 38"/>
                <a:gd name="T6" fmla="*/ 0 w 57"/>
                <a:gd name="T7" fmla="*/ 38 h 38"/>
                <a:gd name="T8" fmla="*/ 0 w 57"/>
                <a:gd name="T9" fmla="*/ 19 h 38"/>
                <a:gd name="T10" fmla="*/ 19 w 57"/>
                <a:gd name="T11" fmla="*/ 9 h 38"/>
                <a:gd name="T12" fmla="*/ 29 w 57"/>
                <a:gd name="T13" fmla="*/ 9 h 38"/>
                <a:gd name="T14" fmla="*/ 38 w 57"/>
                <a:gd name="T15" fmla="*/ 0 h 38"/>
                <a:gd name="T16" fmla="*/ 48 w 57"/>
                <a:gd name="T17" fmla="*/ 0 h 38"/>
                <a:gd name="T18" fmla="*/ 57 w 57"/>
                <a:gd name="T19" fmla="*/ 0 h 38"/>
                <a:gd name="T20" fmla="*/ 57 w 57"/>
                <a:gd name="T21" fmla="*/ 0 h 38"/>
                <a:gd name="T22" fmla="*/ 57 w 57"/>
                <a:gd name="T23" fmla="*/ 0 h 38"/>
                <a:gd name="T24" fmla="*/ 48 w 57"/>
                <a:gd name="T25" fmla="*/ 9 h 3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7"/>
                <a:gd name="T40" fmla="*/ 0 h 38"/>
                <a:gd name="T41" fmla="*/ 57 w 57"/>
                <a:gd name="T42" fmla="*/ 38 h 3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7" h="38">
                  <a:moveTo>
                    <a:pt x="48" y="9"/>
                  </a:moveTo>
                  <a:lnTo>
                    <a:pt x="29" y="19"/>
                  </a:lnTo>
                  <a:lnTo>
                    <a:pt x="10" y="38"/>
                  </a:lnTo>
                  <a:lnTo>
                    <a:pt x="0" y="38"/>
                  </a:lnTo>
                  <a:lnTo>
                    <a:pt x="0" y="19"/>
                  </a:lnTo>
                  <a:lnTo>
                    <a:pt x="19" y="9"/>
                  </a:lnTo>
                  <a:lnTo>
                    <a:pt x="29" y="9"/>
                  </a:lnTo>
                  <a:lnTo>
                    <a:pt x="38" y="0"/>
                  </a:lnTo>
                  <a:lnTo>
                    <a:pt x="48" y="0"/>
                  </a:lnTo>
                  <a:lnTo>
                    <a:pt x="57" y="0"/>
                  </a:lnTo>
                  <a:lnTo>
                    <a:pt x="48" y="9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019" name="Freeform 169"/>
            <p:cNvSpPr>
              <a:spLocks/>
            </p:cNvSpPr>
            <p:nvPr/>
          </p:nvSpPr>
          <p:spPr bwMode="auto">
            <a:xfrm>
              <a:off x="4584" y="2207"/>
              <a:ext cx="47" cy="19"/>
            </a:xfrm>
            <a:custGeom>
              <a:avLst/>
              <a:gdLst>
                <a:gd name="T0" fmla="*/ 38 w 47"/>
                <a:gd name="T1" fmla="*/ 19 h 19"/>
                <a:gd name="T2" fmla="*/ 38 w 47"/>
                <a:gd name="T3" fmla="*/ 10 h 19"/>
                <a:gd name="T4" fmla="*/ 19 w 47"/>
                <a:gd name="T5" fmla="*/ 10 h 19"/>
                <a:gd name="T6" fmla="*/ 10 w 47"/>
                <a:gd name="T7" fmla="*/ 10 h 19"/>
                <a:gd name="T8" fmla="*/ 10 w 47"/>
                <a:gd name="T9" fmla="*/ 10 h 19"/>
                <a:gd name="T10" fmla="*/ 0 w 47"/>
                <a:gd name="T11" fmla="*/ 10 h 19"/>
                <a:gd name="T12" fmla="*/ 0 w 47"/>
                <a:gd name="T13" fmla="*/ 10 h 19"/>
                <a:gd name="T14" fmla="*/ 0 w 47"/>
                <a:gd name="T15" fmla="*/ 10 h 19"/>
                <a:gd name="T16" fmla="*/ 10 w 47"/>
                <a:gd name="T17" fmla="*/ 0 h 19"/>
                <a:gd name="T18" fmla="*/ 19 w 47"/>
                <a:gd name="T19" fmla="*/ 0 h 19"/>
                <a:gd name="T20" fmla="*/ 19 w 47"/>
                <a:gd name="T21" fmla="*/ 0 h 19"/>
                <a:gd name="T22" fmla="*/ 28 w 47"/>
                <a:gd name="T23" fmla="*/ 0 h 19"/>
                <a:gd name="T24" fmla="*/ 28 w 47"/>
                <a:gd name="T25" fmla="*/ 0 h 19"/>
                <a:gd name="T26" fmla="*/ 28 w 47"/>
                <a:gd name="T27" fmla="*/ 0 h 19"/>
                <a:gd name="T28" fmla="*/ 38 w 47"/>
                <a:gd name="T29" fmla="*/ 0 h 19"/>
                <a:gd name="T30" fmla="*/ 47 w 47"/>
                <a:gd name="T31" fmla="*/ 10 h 19"/>
                <a:gd name="T32" fmla="*/ 47 w 47"/>
                <a:gd name="T33" fmla="*/ 19 h 19"/>
                <a:gd name="T34" fmla="*/ 38 w 47"/>
                <a:gd name="T35" fmla="*/ 19 h 1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7"/>
                <a:gd name="T55" fmla="*/ 0 h 19"/>
                <a:gd name="T56" fmla="*/ 47 w 47"/>
                <a:gd name="T57" fmla="*/ 19 h 1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7" h="19">
                  <a:moveTo>
                    <a:pt x="38" y="19"/>
                  </a:moveTo>
                  <a:lnTo>
                    <a:pt x="38" y="10"/>
                  </a:lnTo>
                  <a:lnTo>
                    <a:pt x="19" y="10"/>
                  </a:lnTo>
                  <a:lnTo>
                    <a:pt x="10" y="10"/>
                  </a:lnTo>
                  <a:lnTo>
                    <a:pt x="0" y="10"/>
                  </a:lnTo>
                  <a:lnTo>
                    <a:pt x="10" y="0"/>
                  </a:lnTo>
                  <a:lnTo>
                    <a:pt x="19" y="0"/>
                  </a:lnTo>
                  <a:lnTo>
                    <a:pt x="28" y="0"/>
                  </a:lnTo>
                  <a:lnTo>
                    <a:pt x="38" y="0"/>
                  </a:lnTo>
                  <a:lnTo>
                    <a:pt x="47" y="10"/>
                  </a:lnTo>
                  <a:lnTo>
                    <a:pt x="47" y="19"/>
                  </a:lnTo>
                  <a:lnTo>
                    <a:pt x="38" y="19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020" name="Freeform 170"/>
            <p:cNvSpPr>
              <a:spLocks/>
            </p:cNvSpPr>
            <p:nvPr/>
          </p:nvSpPr>
          <p:spPr bwMode="auto">
            <a:xfrm>
              <a:off x="4584" y="2122"/>
              <a:ext cx="19" cy="47"/>
            </a:xfrm>
            <a:custGeom>
              <a:avLst/>
              <a:gdLst>
                <a:gd name="T0" fmla="*/ 0 w 19"/>
                <a:gd name="T1" fmla="*/ 19 h 47"/>
                <a:gd name="T2" fmla="*/ 0 w 19"/>
                <a:gd name="T3" fmla="*/ 10 h 47"/>
                <a:gd name="T4" fmla="*/ 0 w 19"/>
                <a:gd name="T5" fmla="*/ 0 h 47"/>
                <a:gd name="T6" fmla="*/ 0 w 19"/>
                <a:gd name="T7" fmla="*/ 0 h 47"/>
                <a:gd name="T8" fmla="*/ 0 w 19"/>
                <a:gd name="T9" fmla="*/ 0 h 47"/>
                <a:gd name="T10" fmla="*/ 0 w 19"/>
                <a:gd name="T11" fmla="*/ 0 h 47"/>
                <a:gd name="T12" fmla="*/ 0 w 19"/>
                <a:gd name="T13" fmla="*/ 10 h 47"/>
                <a:gd name="T14" fmla="*/ 0 w 19"/>
                <a:gd name="T15" fmla="*/ 10 h 47"/>
                <a:gd name="T16" fmla="*/ 0 w 19"/>
                <a:gd name="T17" fmla="*/ 19 h 47"/>
                <a:gd name="T18" fmla="*/ 10 w 19"/>
                <a:gd name="T19" fmla="*/ 19 h 47"/>
                <a:gd name="T20" fmla="*/ 10 w 19"/>
                <a:gd name="T21" fmla="*/ 10 h 47"/>
                <a:gd name="T22" fmla="*/ 10 w 19"/>
                <a:gd name="T23" fmla="*/ 10 h 47"/>
                <a:gd name="T24" fmla="*/ 10 w 19"/>
                <a:gd name="T25" fmla="*/ 10 h 47"/>
                <a:gd name="T26" fmla="*/ 10 w 19"/>
                <a:gd name="T27" fmla="*/ 10 h 47"/>
                <a:gd name="T28" fmla="*/ 10 w 19"/>
                <a:gd name="T29" fmla="*/ 10 h 47"/>
                <a:gd name="T30" fmla="*/ 10 w 19"/>
                <a:gd name="T31" fmla="*/ 19 h 47"/>
                <a:gd name="T32" fmla="*/ 10 w 19"/>
                <a:gd name="T33" fmla="*/ 19 h 47"/>
                <a:gd name="T34" fmla="*/ 19 w 19"/>
                <a:gd name="T35" fmla="*/ 29 h 47"/>
                <a:gd name="T36" fmla="*/ 19 w 19"/>
                <a:gd name="T37" fmla="*/ 29 h 47"/>
                <a:gd name="T38" fmla="*/ 10 w 19"/>
                <a:gd name="T39" fmla="*/ 29 h 47"/>
                <a:gd name="T40" fmla="*/ 0 w 19"/>
                <a:gd name="T41" fmla="*/ 29 h 47"/>
                <a:gd name="T42" fmla="*/ 0 w 19"/>
                <a:gd name="T43" fmla="*/ 38 h 47"/>
                <a:gd name="T44" fmla="*/ 0 w 19"/>
                <a:gd name="T45" fmla="*/ 47 h 47"/>
                <a:gd name="T46" fmla="*/ 0 w 19"/>
                <a:gd name="T47" fmla="*/ 47 h 47"/>
                <a:gd name="T48" fmla="*/ 0 w 19"/>
                <a:gd name="T49" fmla="*/ 38 h 47"/>
                <a:gd name="T50" fmla="*/ 0 w 19"/>
                <a:gd name="T51" fmla="*/ 29 h 47"/>
                <a:gd name="T52" fmla="*/ 0 w 19"/>
                <a:gd name="T53" fmla="*/ 19 h 4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9"/>
                <a:gd name="T82" fmla="*/ 0 h 47"/>
                <a:gd name="T83" fmla="*/ 19 w 19"/>
                <a:gd name="T84" fmla="*/ 47 h 4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9" h="47">
                  <a:moveTo>
                    <a:pt x="0" y="19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9"/>
                  </a:lnTo>
                  <a:lnTo>
                    <a:pt x="10" y="19"/>
                  </a:lnTo>
                  <a:lnTo>
                    <a:pt x="10" y="10"/>
                  </a:lnTo>
                  <a:lnTo>
                    <a:pt x="10" y="19"/>
                  </a:lnTo>
                  <a:lnTo>
                    <a:pt x="19" y="29"/>
                  </a:lnTo>
                  <a:lnTo>
                    <a:pt x="10" y="29"/>
                  </a:lnTo>
                  <a:lnTo>
                    <a:pt x="0" y="29"/>
                  </a:lnTo>
                  <a:lnTo>
                    <a:pt x="0" y="38"/>
                  </a:lnTo>
                  <a:lnTo>
                    <a:pt x="0" y="47"/>
                  </a:lnTo>
                  <a:lnTo>
                    <a:pt x="0" y="38"/>
                  </a:lnTo>
                  <a:lnTo>
                    <a:pt x="0" y="29"/>
                  </a:lnTo>
                  <a:lnTo>
                    <a:pt x="0" y="19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021" name="Freeform 171"/>
            <p:cNvSpPr>
              <a:spLocks/>
            </p:cNvSpPr>
            <p:nvPr/>
          </p:nvSpPr>
          <p:spPr bwMode="auto">
            <a:xfrm>
              <a:off x="4556" y="2207"/>
              <a:ext cx="19" cy="19"/>
            </a:xfrm>
            <a:custGeom>
              <a:avLst/>
              <a:gdLst>
                <a:gd name="T0" fmla="*/ 19 w 19"/>
                <a:gd name="T1" fmla="*/ 10 h 19"/>
                <a:gd name="T2" fmla="*/ 19 w 19"/>
                <a:gd name="T3" fmla="*/ 19 h 19"/>
                <a:gd name="T4" fmla="*/ 0 w 19"/>
                <a:gd name="T5" fmla="*/ 19 h 19"/>
                <a:gd name="T6" fmla="*/ 0 w 19"/>
                <a:gd name="T7" fmla="*/ 10 h 19"/>
                <a:gd name="T8" fmla="*/ 0 w 19"/>
                <a:gd name="T9" fmla="*/ 10 h 19"/>
                <a:gd name="T10" fmla="*/ 9 w 19"/>
                <a:gd name="T11" fmla="*/ 0 h 19"/>
                <a:gd name="T12" fmla="*/ 9 w 19"/>
                <a:gd name="T13" fmla="*/ 0 h 19"/>
                <a:gd name="T14" fmla="*/ 19 w 19"/>
                <a:gd name="T15" fmla="*/ 10 h 19"/>
                <a:gd name="T16" fmla="*/ 19 w 19"/>
                <a:gd name="T17" fmla="*/ 10 h 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"/>
                <a:gd name="T28" fmla="*/ 0 h 19"/>
                <a:gd name="T29" fmla="*/ 19 w 19"/>
                <a:gd name="T30" fmla="*/ 19 h 1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" h="19">
                  <a:moveTo>
                    <a:pt x="19" y="10"/>
                  </a:moveTo>
                  <a:lnTo>
                    <a:pt x="19" y="19"/>
                  </a:lnTo>
                  <a:lnTo>
                    <a:pt x="0" y="19"/>
                  </a:lnTo>
                  <a:lnTo>
                    <a:pt x="0" y="10"/>
                  </a:lnTo>
                  <a:lnTo>
                    <a:pt x="9" y="0"/>
                  </a:lnTo>
                  <a:lnTo>
                    <a:pt x="19" y="1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022" name="Freeform 172"/>
            <p:cNvSpPr>
              <a:spLocks/>
            </p:cNvSpPr>
            <p:nvPr/>
          </p:nvSpPr>
          <p:spPr bwMode="auto">
            <a:xfrm>
              <a:off x="4470" y="1223"/>
              <a:ext cx="114" cy="142"/>
            </a:xfrm>
            <a:custGeom>
              <a:avLst/>
              <a:gdLst>
                <a:gd name="T0" fmla="*/ 0 w 114"/>
                <a:gd name="T1" fmla="*/ 0 h 142"/>
                <a:gd name="T2" fmla="*/ 95 w 114"/>
                <a:gd name="T3" fmla="*/ 85 h 142"/>
                <a:gd name="T4" fmla="*/ 95 w 114"/>
                <a:gd name="T5" fmla="*/ 85 h 142"/>
                <a:gd name="T6" fmla="*/ 86 w 114"/>
                <a:gd name="T7" fmla="*/ 85 h 142"/>
                <a:gd name="T8" fmla="*/ 76 w 114"/>
                <a:gd name="T9" fmla="*/ 85 h 142"/>
                <a:gd name="T10" fmla="*/ 76 w 114"/>
                <a:gd name="T11" fmla="*/ 104 h 142"/>
                <a:gd name="T12" fmla="*/ 95 w 114"/>
                <a:gd name="T13" fmla="*/ 123 h 142"/>
                <a:gd name="T14" fmla="*/ 114 w 114"/>
                <a:gd name="T15" fmla="*/ 132 h 142"/>
                <a:gd name="T16" fmla="*/ 114 w 114"/>
                <a:gd name="T17" fmla="*/ 132 h 142"/>
                <a:gd name="T18" fmla="*/ 105 w 114"/>
                <a:gd name="T19" fmla="*/ 132 h 142"/>
                <a:gd name="T20" fmla="*/ 95 w 114"/>
                <a:gd name="T21" fmla="*/ 132 h 142"/>
                <a:gd name="T22" fmla="*/ 95 w 114"/>
                <a:gd name="T23" fmla="*/ 132 h 142"/>
                <a:gd name="T24" fmla="*/ 95 w 114"/>
                <a:gd name="T25" fmla="*/ 142 h 142"/>
                <a:gd name="T26" fmla="*/ 95 w 114"/>
                <a:gd name="T27" fmla="*/ 142 h 142"/>
                <a:gd name="T28" fmla="*/ 86 w 114"/>
                <a:gd name="T29" fmla="*/ 132 h 142"/>
                <a:gd name="T30" fmla="*/ 57 w 114"/>
                <a:gd name="T31" fmla="*/ 95 h 142"/>
                <a:gd name="T32" fmla="*/ 48 w 114"/>
                <a:gd name="T33" fmla="*/ 76 h 142"/>
                <a:gd name="T34" fmla="*/ 38 w 114"/>
                <a:gd name="T35" fmla="*/ 57 h 142"/>
                <a:gd name="T36" fmla="*/ 29 w 114"/>
                <a:gd name="T37" fmla="*/ 47 h 142"/>
                <a:gd name="T38" fmla="*/ 0 w 114"/>
                <a:gd name="T39" fmla="*/ 28 h 142"/>
                <a:gd name="T40" fmla="*/ 0 w 114"/>
                <a:gd name="T41" fmla="*/ 9 h 142"/>
                <a:gd name="T42" fmla="*/ 0 w 114"/>
                <a:gd name="T43" fmla="*/ 0 h 14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14"/>
                <a:gd name="T67" fmla="*/ 0 h 142"/>
                <a:gd name="T68" fmla="*/ 114 w 114"/>
                <a:gd name="T69" fmla="*/ 142 h 14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14" h="142">
                  <a:moveTo>
                    <a:pt x="0" y="0"/>
                  </a:moveTo>
                  <a:lnTo>
                    <a:pt x="95" y="85"/>
                  </a:lnTo>
                  <a:lnTo>
                    <a:pt x="86" y="85"/>
                  </a:lnTo>
                  <a:lnTo>
                    <a:pt x="76" y="85"/>
                  </a:lnTo>
                  <a:lnTo>
                    <a:pt x="76" y="104"/>
                  </a:lnTo>
                  <a:lnTo>
                    <a:pt x="95" y="123"/>
                  </a:lnTo>
                  <a:lnTo>
                    <a:pt x="114" y="132"/>
                  </a:lnTo>
                  <a:lnTo>
                    <a:pt x="105" y="132"/>
                  </a:lnTo>
                  <a:lnTo>
                    <a:pt x="95" y="132"/>
                  </a:lnTo>
                  <a:lnTo>
                    <a:pt x="95" y="142"/>
                  </a:lnTo>
                  <a:lnTo>
                    <a:pt x="86" y="132"/>
                  </a:lnTo>
                  <a:lnTo>
                    <a:pt x="57" y="95"/>
                  </a:lnTo>
                  <a:lnTo>
                    <a:pt x="48" y="76"/>
                  </a:lnTo>
                  <a:lnTo>
                    <a:pt x="38" y="57"/>
                  </a:lnTo>
                  <a:lnTo>
                    <a:pt x="29" y="47"/>
                  </a:lnTo>
                  <a:lnTo>
                    <a:pt x="0" y="28"/>
                  </a:ln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023" name="Freeform 173"/>
            <p:cNvSpPr>
              <a:spLocks/>
            </p:cNvSpPr>
            <p:nvPr/>
          </p:nvSpPr>
          <p:spPr bwMode="auto">
            <a:xfrm>
              <a:off x="4556" y="1564"/>
              <a:ext cx="28" cy="28"/>
            </a:xfrm>
            <a:custGeom>
              <a:avLst/>
              <a:gdLst>
                <a:gd name="T0" fmla="*/ 9 w 28"/>
                <a:gd name="T1" fmla="*/ 0 h 28"/>
                <a:gd name="T2" fmla="*/ 19 w 28"/>
                <a:gd name="T3" fmla="*/ 0 h 28"/>
                <a:gd name="T4" fmla="*/ 19 w 28"/>
                <a:gd name="T5" fmla="*/ 0 h 28"/>
                <a:gd name="T6" fmla="*/ 28 w 28"/>
                <a:gd name="T7" fmla="*/ 9 h 28"/>
                <a:gd name="T8" fmla="*/ 28 w 28"/>
                <a:gd name="T9" fmla="*/ 9 h 28"/>
                <a:gd name="T10" fmla="*/ 28 w 28"/>
                <a:gd name="T11" fmla="*/ 19 h 28"/>
                <a:gd name="T12" fmla="*/ 19 w 28"/>
                <a:gd name="T13" fmla="*/ 19 h 28"/>
                <a:gd name="T14" fmla="*/ 9 w 28"/>
                <a:gd name="T15" fmla="*/ 19 h 28"/>
                <a:gd name="T16" fmla="*/ 9 w 28"/>
                <a:gd name="T17" fmla="*/ 19 h 28"/>
                <a:gd name="T18" fmla="*/ 9 w 28"/>
                <a:gd name="T19" fmla="*/ 28 h 28"/>
                <a:gd name="T20" fmla="*/ 0 w 28"/>
                <a:gd name="T21" fmla="*/ 28 h 28"/>
                <a:gd name="T22" fmla="*/ 0 w 28"/>
                <a:gd name="T23" fmla="*/ 9 h 28"/>
                <a:gd name="T24" fmla="*/ 9 w 28"/>
                <a:gd name="T25" fmla="*/ 9 h 28"/>
                <a:gd name="T26" fmla="*/ 9 w 28"/>
                <a:gd name="T27" fmla="*/ 9 h 28"/>
                <a:gd name="T28" fmla="*/ 9 w 28"/>
                <a:gd name="T29" fmla="*/ 9 h 28"/>
                <a:gd name="T30" fmla="*/ 9 w 28"/>
                <a:gd name="T31" fmla="*/ 0 h 2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8"/>
                <a:gd name="T49" fmla="*/ 0 h 28"/>
                <a:gd name="T50" fmla="*/ 28 w 28"/>
                <a:gd name="T51" fmla="*/ 28 h 2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8" h="28">
                  <a:moveTo>
                    <a:pt x="9" y="0"/>
                  </a:moveTo>
                  <a:lnTo>
                    <a:pt x="19" y="0"/>
                  </a:lnTo>
                  <a:lnTo>
                    <a:pt x="28" y="9"/>
                  </a:lnTo>
                  <a:lnTo>
                    <a:pt x="28" y="19"/>
                  </a:lnTo>
                  <a:lnTo>
                    <a:pt x="19" y="19"/>
                  </a:lnTo>
                  <a:lnTo>
                    <a:pt x="9" y="19"/>
                  </a:lnTo>
                  <a:lnTo>
                    <a:pt x="9" y="28"/>
                  </a:lnTo>
                  <a:lnTo>
                    <a:pt x="0" y="28"/>
                  </a:lnTo>
                  <a:lnTo>
                    <a:pt x="0" y="9"/>
                  </a:lnTo>
                  <a:lnTo>
                    <a:pt x="9" y="9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024" name="Freeform 174"/>
            <p:cNvSpPr>
              <a:spLocks/>
            </p:cNvSpPr>
            <p:nvPr/>
          </p:nvSpPr>
          <p:spPr bwMode="auto">
            <a:xfrm>
              <a:off x="4518" y="1573"/>
              <a:ext cx="38" cy="47"/>
            </a:xfrm>
            <a:custGeom>
              <a:avLst/>
              <a:gdLst>
                <a:gd name="T0" fmla="*/ 9 w 38"/>
                <a:gd name="T1" fmla="*/ 19 h 47"/>
                <a:gd name="T2" fmla="*/ 0 w 38"/>
                <a:gd name="T3" fmla="*/ 10 h 47"/>
                <a:gd name="T4" fmla="*/ 0 w 38"/>
                <a:gd name="T5" fmla="*/ 10 h 47"/>
                <a:gd name="T6" fmla="*/ 9 w 38"/>
                <a:gd name="T7" fmla="*/ 0 h 47"/>
                <a:gd name="T8" fmla="*/ 9 w 38"/>
                <a:gd name="T9" fmla="*/ 0 h 47"/>
                <a:gd name="T10" fmla="*/ 28 w 38"/>
                <a:gd name="T11" fmla="*/ 10 h 47"/>
                <a:gd name="T12" fmla="*/ 28 w 38"/>
                <a:gd name="T13" fmla="*/ 10 h 47"/>
                <a:gd name="T14" fmla="*/ 28 w 38"/>
                <a:gd name="T15" fmla="*/ 10 h 47"/>
                <a:gd name="T16" fmla="*/ 28 w 38"/>
                <a:gd name="T17" fmla="*/ 19 h 47"/>
                <a:gd name="T18" fmla="*/ 38 w 38"/>
                <a:gd name="T19" fmla="*/ 19 h 47"/>
                <a:gd name="T20" fmla="*/ 38 w 38"/>
                <a:gd name="T21" fmla="*/ 19 h 47"/>
                <a:gd name="T22" fmla="*/ 28 w 38"/>
                <a:gd name="T23" fmla="*/ 28 h 47"/>
                <a:gd name="T24" fmla="*/ 38 w 38"/>
                <a:gd name="T25" fmla="*/ 38 h 47"/>
                <a:gd name="T26" fmla="*/ 28 w 38"/>
                <a:gd name="T27" fmla="*/ 47 h 47"/>
                <a:gd name="T28" fmla="*/ 28 w 38"/>
                <a:gd name="T29" fmla="*/ 47 h 47"/>
                <a:gd name="T30" fmla="*/ 9 w 38"/>
                <a:gd name="T31" fmla="*/ 38 h 47"/>
                <a:gd name="T32" fmla="*/ 9 w 38"/>
                <a:gd name="T33" fmla="*/ 38 h 47"/>
                <a:gd name="T34" fmla="*/ 9 w 38"/>
                <a:gd name="T35" fmla="*/ 28 h 47"/>
                <a:gd name="T36" fmla="*/ 9 w 38"/>
                <a:gd name="T37" fmla="*/ 19 h 4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8"/>
                <a:gd name="T58" fmla="*/ 0 h 47"/>
                <a:gd name="T59" fmla="*/ 38 w 38"/>
                <a:gd name="T60" fmla="*/ 47 h 4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8" h="47">
                  <a:moveTo>
                    <a:pt x="9" y="19"/>
                  </a:moveTo>
                  <a:lnTo>
                    <a:pt x="0" y="10"/>
                  </a:lnTo>
                  <a:lnTo>
                    <a:pt x="9" y="0"/>
                  </a:lnTo>
                  <a:lnTo>
                    <a:pt x="28" y="10"/>
                  </a:lnTo>
                  <a:lnTo>
                    <a:pt x="28" y="19"/>
                  </a:lnTo>
                  <a:lnTo>
                    <a:pt x="38" y="19"/>
                  </a:lnTo>
                  <a:lnTo>
                    <a:pt x="28" y="28"/>
                  </a:lnTo>
                  <a:lnTo>
                    <a:pt x="38" y="38"/>
                  </a:lnTo>
                  <a:lnTo>
                    <a:pt x="28" y="47"/>
                  </a:lnTo>
                  <a:lnTo>
                    <a:pt x="9" y="38"/>
                  </a:lnTo>
                  <a:lnTo>
                    <a:pt x="9" y="28"/>
                  </a:lnTo>
                  <a:lnTo>
                    <a:pt x="9" y="19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025" name="Freeform 175"/>
            <p:cNvSpPr>
              <a:spLocks/>
            </p:cNvSpPr>
            <p:nvPr/>
          </p:nvSpPr>
          <p:spPr bwMode="auto">
            <a:xfrm>
              <a:off x="4272" y="1810"/>
              <a:ext cx="28" cy="28"/>
            </a:xfrm>
            <a:custGeom>
              <a:avLst/>
              <a:gdLst>
                <a:gd name="T0" fmla="*/ 0 w 28"/>
                <a:gd name="T1" fmla="*/ 28 h 28"/>
                <a:gd name="T2" fmla="*/ 0 w 28"/>
                <a:gd name="T3" fmla="*/ 9 h 28"/>
                <a:gd name="T4" fmla="*/ 19 w 28"/>
                <a:gd name="T5" fmla="*/ 0 h 28"/>
                <a:gd name="T6" fmla="*/ 28 w 28"/>
                <a:gd name="T7" fmla="*/ 0 h 28"/>
                <a:gd name="T8" fmla="*/ 28 w 28"/>
                <a:gd name="T9" fmla="*/ 0 h 28"/>
                <a:gd name="T10" fmla="*/ 28 w 28"/>
                <a:gd name="T11" fmla="*/ 9 h 28"/>
                <a:gd name="T12" fmla="*/ 19 w 28"/>
                <a:gd name="T13" fmla="*/ 28 h 28"/>
                <a:gd name="T14" fmla="*/ 0 w 28"/>
                <a:gd name="T15" fmla="*/ 28 h 2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8"/>
                <a:gd name="T25" fmla="*/ 0 h 28"/>
                <a:gd name="T26" fmla="*/ 28 w 28"/>
                <a:gd name="T27" fmla="*/ 28 h 2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8" h="28">
                  <a:moveTo>
                    <a:pt x="0" y="28"/>
                  </a:moveTo>
                  <a:lnTo>
                    <a:pt x="0" y="9"/>
                  </a:lnTo>
                  <a:lnTo>
                    <a:pt x="19" y="0"/>
                  </a:lnTo>
                  <a:lnTo>
                    <a:pt x="28" y="0"/>
                  </a:lnTo>
                  <a:lnTo>
                    <a:pt x="28" y="9"/>
                  </a:lnTo>
                  <a:lnTo>
                    <a:pt x="19" y="28"/>
                  </a:lnTo>
                  <a:lnTo>
                    <a:pt x="0" y="28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026" name="Freeform 176"/>
            <p:cNvSpPr>
              <a:spLocks/>
            </p:cNvSpPr>
            <p:nvPr/>
          </p:nvSpPr>
          <p:spPr bwMode="auto">
            <a:xfrm>
              <a:off x="4423" y="1971"/>
              <a:ext cx="29" cy="38"/>
            </a:xfrm>
            <a:custGeom>
              <a:avLst/>
              <a:gdLst>
                <a:gd name="T0" fmla="*/ 0 w 29"/>
                <a:gd name="T1" fmla="*/ 38 h 38"/>
                <a:gd name="T2" fmla="*/ 0 w 29"/>
                <a:gd name="T3" fmla="*/ 38 h 38"/>
                <a:gd name="T4" fmla="*/ 0 w 29"/>
                <a:gd name="T5" fmla="*/ 28 h 38"/>
                <a:gd name="T6" fmla="*/ 19 w 29"/>
                <a:gd name="T7" fmla="*/ 9 h 38"/>
                <a:gd name="T8" fmla="*/ 29 w 29"/>
                <a:gd name="T9" fmla="*/ 0 h 38"/>
                <a:gd name="T10" fmla="*/ 29 w 29"/>
                <a:gd name="T11" fmla="*/ 0 h 38"/>
                <a:gd name="T12" fmla="*/ 29 w 29"/>
                <a:gd name="T13" fmla="*/ 0 h 38"/>
                <a:gd name="T14" fmla="*/ 29 w 29"/>
                <a:gd name="T15" fmla="*/ 9 h 38"/>
                <a:gd name="T16" fmla="*/ 29 w 29"/>
                <a:gd name="T17" fmla="*/ 9 h 38"/>
                <a:gd name="T18" fmla="*/ 29 w 29"/>
                <a:gd name="T19" fmla="*/ 19 h 38"/>
                <a:gd name="T20" fmla="*/ 19 w 29"/>
                <a:gd name="T21" fmla="*/ 19 h 38"/>
                <a:gd name="T22" fmla="*/ 19 w 29"/>
                <a:gd name="T23" fmla="*/ 19 h 38"/>
                <a:gd name="T24" fmla="*/ 19 w 29"/>
                <a:gd name="T25" fmla="*/ 28 h 38"/>
                <a:gd name="T26" fmla="*/ 0 w 29"/>
                <a:gd name="T27" fmla="*/ 38 h 3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"/>
                <a:gd name="T43" fmla="*/ 0 h 38"/>
                <a:gd name="T44" fmla="*/ 29 w 29"/>
                <a:gd name="T45" fmla="*/ 38 h 3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" h="38">
                  <a:moveTo>
                    <a:pt x="0" y="38"/>
                  </a:moveTo>
                  <a:lnTo>
                    <a:pt x="0" y="38"/>
                  </a:lnTo>
                  <a:lnTo>
                    <a:pt x="0" y="28"/>
                  </a:lnTo>
                  <a:lnTo>
                    <a:pt x="19" y="9"/>
                  </a:lnTo>
                  <a:lnTo>
                    <a:pt x="29" y="0"/>
                  </a:lnTo>
                  <a:lnTo>
                    <a:pt x="29" y="9"/>
                  </a:lnTo>
                  <a:lnTo>
                    <a:pt x="29" y="19"/>
                  </a:lnTo>
                  <a:lnTo>
                    <a:pt x="19" y="19"/>
                  </a:lnTo>
                  <a:lnTo>
                    <a:pt x="19" y="28"/>
                  </a:lnTo>
                  <a:lnTo>
                    <a:pt x="0" y="38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027" name="Freeform 177"/>
            <p:cNvSpPr>
              <a:spLocks/>
            </p:cNvSpPr>
            <p:nvPr/>
          </p:nvSpPr>
          <p:spPr bwMode="auto">
            <a:xfrm>
              <a:off x="4518" y="1942"/>
              <a:ext cx="28" cy="38"/>
            </a:xfrm>
            <a:custGeom>
              <a:avLst/>
              <a:gdLst>
                <a:gd name="T0" fmla="*/ 19 w 28"/>
                <a:gd name="T1" fmla="*/ 29 h 38"/>
                <a:gd name="T2" fmla="*/ 19 w 28"/>
                <a:gd name="T3" fmla="*/ 29 h 38"/>
                <a:gd name="T4" fmla="*/ 19 w 28"/>
                <a:gd name="T5" fmla="*/ 29 h 38"/>
                <a:gd name="T6" fmla="*/ 19 w 28"/>
                <a:gd name="T7" fmla="*/ 38 h 38"/>
                <a:gd name="T8" fmla="*/ 19 w 28"/>
                <a:gd name="T9" fmla="*/ 38 h 38"/>
                <a:gd name="T10" fmla="*/ 19 w 28"/>
                <a:gd name="T11" fmla="*/ 38 h 38"/>
                <a:gd name="T12" fmla="*/ 19 w 28"/>
                <a:gd name="T13" fmla="*/ 38 h 38"/>
                <a:gd name="T14" fmla="*/ 9 w 28"/>
                <a:gd name="T15" fmla="*/ 38 h 38"/>
                <a:gd name="T16" fmla="*/ 9 w 28"/>
                <a:gd name="T17" fmla="*/ 38 h 38"/>
                <a:gd name="T18" fmla="*/ 9 w 28"/>
                <a:gd name="T19" fmla="*/ 38 h 38"/>
                <a:gd name="T20" fmla="*/ 9 w 28"/>
                <a:gd name="T21" fmla="*/ 29 h 38"/>
                <a:gd name="T22" fmla="*/ 9 w 28"/>
                <a:gd name="T23" fmla="*/ 29 h 38"/>
                <a:gd name="T24" fmla="*/ 9 w 28"/>
                <a:gd name="T25" fmla="*/ 29 h 38"/>
                <a:gd name="T26" fmla="*/ 0 w 28"/>
                <a:gd name="T27" fmla="*/ 29 h 38"/>
                <a:gd name="T28" fmla="*/ 0 w 28"/>
                <a:gd name="T29" fmla="*/ 19 h 38"/>
                <a:gd name="T30" fmla="*/ 0 w 28"/>
                <a:gd name="T31" fmla="*/ 19 h 38"/>
                <a:gd name="T32" fmla="*/ 9 w 28"/>
                <a:gd name="T33" fmla="*/ 19 h 38"/>
                <a:gd name="T34" fmla="*/ 9 w 28"/>
                <a:gd name="T35" fmla="*/ 19 h 38"/>
                <a:gd name="T36" fmla="*/ 9 w 28"/>
                <a:gd name="T37" fmla="*/ 10 h 38"/>
                <a:gd name="T38" fmla="*/ 0 w 28"/>
                <a:gd name="T39" fmla="*/ 0 h 38"/>
                <a:gd name="T40" fmla="*/ 0 w 28"/>
                <a:gd name="T41" fmla="*/ 0 h 38"/>
                <a:gd name="T42" fmla="*/ 0 w 28"/>
                <a:gd name="T43" fmla="*/ 0 h 38"/>
                <a:gd name="T44" fmla="*/ 9 w 28"/>
                <a:gd name="T45" fmla="*/ 0 h 38"/>
                <a:gd name="T46" fmla="*/ 19 w 28"/>
                <a:gd name="T47" fmla="*/ 0 h 38"/>
                <a:gd name="T48" fmla="*/ 19 w 28"/>
                <a:gd name="T49" fmla="*/ 0 h 38"/>
                <a:gd name="T50" fmla="*/ 19 w 28"/>
                <a:gd name="T51" fmla="*/ 10 h 38"/>
                <a:gd name="T52" fmla="*/ 19 w 28"/>
                <a:gd name="T53" fmla="*/ 10 h 38"/>
                <a:gd name="T54" fmla="*/ 19 w 28"/>
                <a:gd name="T55" fmla="*/ 10 h 38"/>
                <a:gd name="T56" fmla="*/ 19 w 28"/>
                <a:gd name="T57" fmla="*/ 19 h 38"/>
                <a:gd name="T58" fmla="*/ 28 w 28"/>
                <a:gd name="T59" fmla="*/ 19 h 38"/>
                <a:gd name="T60" fmla="*/ 28 w 28"/>
                <a:gd name="T61" fmla="*/ 19 h 38"/>
                <a:gd name="T62" fmla="*/ 19 w 28"/>
                <a:gd name="T63" fmla="*/ 29 h 3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8"/>
                <a:gd name="T97" fmla="*/ 0 h 38"/>
                <a:gd name="T98" fmla="*/ 28 w 28"/>
                <a:gd name="T99" fmla="*/ 38 h 3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8" h="38">
                  <a:moveTo>
                    <a:pt x="19" y="29"/>
                  </a:moveTo>
                  <a:lnTo>
                    <a:pt x="19" y="29"/>
                  </a:lnTo>
                  <a:lnTo>
                    <a:pt x="19" y="38"/>
                  </a:lnTo>
                  <a:lnTo>
                    <a:pt x="9" y="38"/>
                  </a:lnTo>
                  <a:lnTo>
                    <a:pt x="9" y="29"/>
                  </a:lnTo>
                  <a:lnTo>
                    <a:pt x="0" y="29"/>
                  </a:lnTo>
                  <a:lnTo>
                    <a:pt x="0" y="19"/>
                  </a:lnTo>
                  <a:lnTo>
                    <a:pt x="9" y="19"/>
                  </a:lnTo>
                  <a:lnTo>
                    <a:pt x="9" y="10"/>
                  </a:lnTo>
                  <a:lnTo>
                    <a:pt x="0" y="0"/>
                  </a:lnTo>
                  <a:lnTo>
                    <a:pt x="9" y="0"/>
                  </a:lnTo>
                  <a:lnTo>
                    <a:pt x="19" y="0"/>
                  </a:lnTo>
                  <a:lnTo>
                    <a:pt x="19" y="10"/>
                  </a:lnTo>
                  <a:lnTo>
                    <a:pt x="19" y="19"/>
                  </a:lnTo>
                  <a:lnTo>
                    <a:pt x="28" y="19"/>
                  </a:lnTo>
                  <a:lnTo>
                    <a:pt x="19" y="29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028" name="Freeform 178"/>
            <p:cNvSpPr>
              <a:spLocks/>
            </p:cNvSpPr>
            <p:nvPr/>
          </p:nvSpPr>
          <p:spPr bwMode="auto">
            <a:xfrm>
              <a:off x="4480" y="1952"/>
              <a:ext cx="19" cy="28"/>
            </a:xfrm>
            <a:custGeom>
              <a:avLst/>
              <a:gdLst>
                <a:gd name="T0" fmla="*/ 9 w 19"/>
                <a:gd name="T1" fmla="*/ 9 h 28"/>
                <a:gd name="T2" fmla="*/ 19 w 19"/>
                <a:gd name="T3" fmla="*/ 9 h 28"/>
                <a:gd name="T4" fmla="*/ 19 w 19"/>
                <a:gd name="T5" fmla="*/ 19 h 28"/>
                <a:gd name="T6" fmla="*/ 9 w 19"/>
                <a:gd name="T7" fmla="*/ 28 h 28"/>
                <a:gd name="T8" fmla="*/ 0 w 19"/>
                <a:gd name="T9" fmla="*/ 9 h 28"/>
                <a:gd name="T10" fmla="*/ 0 w 19"/>
                <a:gd name="T11" fmla="*/ 9 h 28"/>
                <a:gd name="T12" fmla="*/ 9 w 19"/>
                <a:gd name="T13" fmla="*/ 0 h 28"/>
                <a:gd name="T14" fmla="*/ 9 w 19"/>
                <a:gd name="T15" fmla="*/ 9 h 28"/>
                <a:gd name="T16" fmla="*/ 9 w 19"/>
                <a:gd name="T17" fmla="*/ 9 h 28"/>
                <a:gd name="T18" fmla="*/ 9 w 19"/>
                <a:gd name="T19" fmla="*/ 0 h 28"/>
                <a:gd name="T20" fmla="*/ 9 w 19"/>
                <a:gd name="T21" fmla="*/ 0 h 28"/>
                <a:gd name="T22" fmla="*/ 9 w 19"/>
                <a:gd name="T23" fmla="*/ 9 h 2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9"/>
                <a:gd name="T37" fmla="*/ 0 h 28"/>
                <a:gd name="T38" fmla="*/ 19 w 19"/>
                <a:gd name="T39" fmla="*/ 28 h 2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9" h="28">
                  <a:moveTo>
                    <a:pt x="9" y="9"/>
                  </a:moveTo>
                  <a:lnTo>
                    <a:pt x="19" y="9"/>
                  </a:lnTo>
                  <a:lnTo>
                    <a:pt x="19" y="19"/>
                  </a:lnTo>
                  <a:lnTo>
                    <a:pt x="9" y="28"/>
                  </a:lnTo>
                  <a:lnTo>
                    <a:pt x="0" y="9"/>
                  </a:lnTo>
                  <a:lnTo>
                    <a:pt x="9" y="0"/>
                  </a:lnTo>
                  <a:lnTo>
                    <a:pt x="9" y="9"/>
                  </a:lnTo>
                  <a:lnTo>
                    <a:pt x="9" y="0"/>
                  </a:lnTo>
                  <a:lnTo>
                    <a:pt x="9" y="9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029" name="Freeform 179"/>
            <p:cNvSpPr>
              <a:spLocks/>
            </p:cNvSpPr>
            <p:nvPr/>
          </p:nvSpPr>
          <p:spPr bwMode="auto">
            <a:xfrm>
              <a:off x="4499" y="1971"/>
              <a:ext cx="19" cy="28"/>
            </a:xfrm>
            <a:custGeom>
              <a:avLst/>
              <a:gdLst>
                <a:gd name="T0" fmla="*/ 9 w 19"/>
                <a:gd name="T1" fmla="*/ 19 h 28"/>
                <a:gd name="T2" fmla="*/ 9 w 19"/>
                <a:gd name="T3" fmla="*/ 28 h 28"/>
                <a:gd name="T4" fmla="*/ 9 w 19"/>
                <a:gd name="T5" fmla="*/ 28 h 28"/>
                <a:gd name="T6" fmla="*/ 9 w 19"/>
                <a:gd name="T7" fmla="*/ 28 h 28"/>
                <a:gd name="T8" fmla="*/ 9 w 19"/>
                <a:gd name="T9" fmla="*/ 28 h 28"/>
                <a:gd name="T10" fmla="*/ 0 w 19"/>
                <a:gd name="T11" fmla="*/ 19 h 28"/>
                <a:gd name="T12" fmla="*/ 0 w 19"/>
                <a:gd name="T13" fmla="*/ 19 h 28"/>
                <a:gd name="T14" fmla="*/ 0 w 19"/>
                <a:gd name="T15" fmla="*/ 19 h 28"/>
                <a:gd name="T16" fmla="*/ 0 w 19"/>
                <a:gd name="T17" fmla="*/ 19 h 28"/>
                <a:gd name="T18" fmla="*/ 0 w 19"/>
                <a:gd name="T19" fmla="*/ 0 h 28"/>
                <a:gd name="T20" fmla="*/ 9 w 19"/>
                <a:gd name="T21" fmla="*/ 0 h 28"/>
                <a:gd name="T22" fmla="*/ 9 w 19"/>
                <a:gd name="T23" fmla="*/ 0 h 28"/>
                <a:gd name="T24" fmla="*/ 19 w 19"/>
                <a:gd name="T25" fmla="*/ 0 h 28"/>
                <a:gd name="T26" fmla="*/ 9 w 19"/>
                <a:gd name="T27" fmla="*/ 19 h 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9"/>
                <a:gd name="T43" fmla="*/ 0 h 28"/>
                <a:gd name="T44" fmla="*/ 19 w 19"/>
                <a:gd name="T45" fmla="*/ 28 h 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9" h="28">
                  <a:moveTo>
                    <a:pt x="9" y="19"/>
                  </a:moveTo>
                  <a:lnTo>
                    <a:pt x="9" y="28"/>
                  </a:lnTo>
                  <a:lnTo>
                    <a:pt x="0" y="19"/>
                  </a:lnTo>
                  <a:lnTo>
                    <a:pt x="0" y="0"/>
                  </a:lnTo>
                  <a:lnTo>
                    <a:pt x="9" y="0"/>
                  </a:lnTo>
                  <a:lnTo>
                    <a:pt x="19" y="0"/>
                  </a:lnTo>
                  <a:lnTo>
                    <a:pt x="9" y="19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030" name="Freeform 180"/>
            <p:cNvSpPr>
              <a:spLocks/>
            </p:cNvSpPr>
            <p:nvPr/>
          </p:nvSpPr>
          <p:spPr bwMode="auto">
            <a:xfrm>
              <a:off x="3505" y="835"/>
              <a:ext cx="95" cy="28"/>
            </a:xfrm>
            <a:custGeom>
              <a:avLst/>
              <a:gdLst>
                <a:gd name="T0" fmla="*/ 95 w 95"/>
                <a:gd name="T1" fmla="*/ 28 h 28"/>
                <a:gd name="T2" fmla="*/ 85 w 95"/>
                <a:gd name="T3" fmla="*/ 19 h 28"/>
                <a:gd name="T4" fmla="*/ 76 w 95"/>
                <a:gd name="T5" fmla="*/ 28 h 28"/>
                <a:gd name="T6" fmla="*/ 57 w 95"/>
                <a:gd name="T7" fmla="*/ 28 h 28"/>
                <a:gd name="T8" fmla="*/ 28 w 95"/>
                <a:gd name="T9" fmla="*/ 19 h 28"/>
                <a:gd name="T10" fmla="*/ 28 w 95"/>
                <a:gd name="T11" fmla="*/ 9 h 28"/>
                <a:gd name="T12" fmla="*/ 28 w 95"/>
                <a:gd name="T13" fmla="*/ 9 h 28"/>
                <a:gd name="T14" fmla="*/ 28 w 95"/>
                <a:gd name="T15" fmla="*/ 9 h 28"/>
                <a:gd name="T16" fmla="*/ 19 w 95"/>
                <a:gd name="T17" fmla="*/ 9 h 28"/>
                <a:gd name="T18" fmla="*/ 9 w 95"/>
                <a:gd name="T19" fmla="*/ 9 h 28"/>
                <a:gd name="T20" fmla="*/ 0 w 95"/>
                <a:gd name="T21" fmla="*/ 9 h 28"/>
                <a:gd name="T22" fmla="*/ 0 w 95"/>
                <a:gd name="T23" fmla="*/ 0 h 28"/>
                <a:gd name="T24" fmla="*/ 19 w 95"/>
                <a:gd name="T25" fmla="*/ 0 h 28"/>
                <a:gd name="T26" fmla="*/ 47 w 95"/>
                <a:gd name="T27" fmla="*/ 0 h 28"/>
                <a:gd name="T28" fmla="*/ 47 w 95"/>
                <a:gd name="T29" fmla="*/ 9 h 28"/>
                <a:gd name="T30" fmla="*/ 47 w 95"/>
                <a:gd name="T31" fmla="*/ 9 h 28"/>
                <a:gd name="T32" fmla="*/ 47 w 95"/>
                <a:gd name="T33" fmla="*/ 9 h 28"/>
                <a:gd name="T34" fmla="*/ 57 w 95"/>
                <a:gd name="T35" fmla="*/ 9 h 28"/>
                <a:gd name="T36" fmla="*/ 66 w 95"/>
                <a:gd name="T37" fmla="*/ 19 h 28"/>
                <a:gd name="T38" fmla="*/ 66 w 95"/>
                <a:gd name="T39" fmla="*/ 19 h 28"/>
                <a:gd name="T40" fmla="*/ 66 w 95"/>
                <a:gd name="T41" fmla="*/ 9 h 28"/>
                <a:gd name="T42" fmla="*/ 76 w 95"/>
                <a:gd name="T43" fmla="*/ 9 h 28"/>
                <a:gd name="T44" fmla="*/ 95 w 95"/>
                <a:gd name="T45" fmla="*/ 19 h 28"/>
                <a:gd name="T46" fmla="*/ 95 w 95"/>
                <a:gd name="T47" fmla="*/ 28 h 28"/>
                <a:gd name="T48" fmla="*/ 95 w 95"/>
                <a:gd name="T49" fmla="*/ 19 h 28"/>
                <a:gd name="T50" fmla="*/ 95 w 95"/>
                <a:gd name="T51" fmla="*/ 28 h 2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95"/>
                <a:gd name="T79" fmla="*/ 0 h 28"/>
                <a:gd name="T80" fmla="*/ 95 w 95"/>
                <a:gd name="T81" fmla="*/ 28 h 2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95" h="28">
                  <a:moveTo>
                    <a:pt x="95" y="28"/>
                  </a:moveTo>
                  <a:lnTo>
                    <a:pt x="85" y="19"/>
                  </a:lnTo>
                  <a:lnTo>
                    <a:pt x="76" y="28"/>
                  </a:lnTo>
                  <a:lnTo>
                    <a:pt x="57" y="28"/>
                  </a:lnTo>
                  <a:lnTo>
                    <a:pt x="28" y="19"/>
                  </a:lnTo>
                  <a:lnTo>
                    <a:pt x="28" y="9"/>
                  </a:lnTo>
                  <a:lnTo>
                    <a:pt x="19" y="9"/>
                  </a:lnTo>
                  <a:lnTo>
                    <a:pt x="9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19" y="0"/>
                  </a:lnTo>
                  <a:lnTo>
                    <a:pt x="47" y="0"/>
                  </a:lnTo>
                  <a:lnTo>
                    <a:pt x="47" y="9"/>
                  </a:lnTo>
                  <a:lnTo>
                    <a:pt x="57" y="9"/>
                  </a:lnTo>
                  <a:lnTo>
                    <a:pt x="66" y="19"/>
                  </a:lnTo>
                  <a:lnTo>
                    <a:pt x="66" y="9"/>
                  </a:lnTo>
                  <a:lnTo>
                    <a:pt x="76" y="9"/>
                  </a:lnTo>
                  <a:lnTo>
                    <a:pt x="95" y="19"/>
                  </a:lnTo>
                  <a:lnTo>
                    <a:pt x="95" y="28"/>
                  </a:lnTo>
                  <a:lnTo>
                    <a:pt x="95" y="19"/>
                  </a:lnTo>
                  <a:lnTo>
                    <a:pt x="95" y="28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031" name="Freeform 181"/>
            <p:cNvSpPr>
              <a:spLocks/>
            </p:cNvSpPr>
            <p:nvPr/>
          </p:nvSpPr>
          <p:spPr bwMode="auto">
            <a:xfrm>
              <a:off x="3609" y="854"/>
              <a:ext cx="57" cy="19"/>
            </a:xfrm>
            <a:custGeom>
              <a:avLst/>
              <a:gdLst>
                <a:gd name="T0" fmla="*/ 9 w 57"/>
                <a:gd name="T1" fmla="*/ 19 h 19"/>
                <a:gd name="T2" fmla="*/ 0 w 57"/>
                <a:gd name="T3" fmla="*/ 19 h 19"/>
                <a:gd name="T4" fmla="*/ 0 w 57"/>
                <a:gd name="T5" fmla="*/ 19 h 19"/>
                <a:gd name="T6" fmla="*/ 0 w 57"/>
                <a:gd name="T7" fmla="*/ 0 h 19"/>
                <a:gd name="T8" fmla="*/ 9 w 57"/>
                <a:gd name="T9" fmla="*/ 0 h 19"/>
                <a:gd name="T10" fmla="*/ 9 w 57"/>
                <a:gd name="T11" fmla="*/ 0 h 19"/>
                <a:gd name="T12" fmla="*/ 9 w 57"/>
                <a:gd name="T13" fmla="*/ 0 h 19"/>
                <a:gd name="T14" fmla="*/ 19 w 57"/>
                <a:gd name="T15" fmla="*/ 0 h 19"/>
                <a:gd name="T16" fmla="*/ 19 w 57"/>
                <a:gd name="T17" fmla="*/ 0 h 19"/>
                <a:gd name="T18" fmla="*/ 47 w 57"/>
                <a:gd name="T19" fmla="*/ 9 h 19"/>
                <a:gd name="T20" fmla="*/ 57 w 57"/>
                <a:gd name="T21" fmla="*/ 9 h 19"/>
                <a:gd name="T22" fmla="*/ 57 w 57"/>
                <a:gd name="T23" fmla="*/ 9 h 19"/>
                <a:gd name="T24" fmla="*/ 57 w 57"/>
                <a:gd name="T25" fmla="*/ 19 h 19"/>
                <a:gd name="T26" fmla="*/ 47 w 57"/>
                <a:gd name="T27" fmla="*/ 19 h 19"/>
                <a:gd name="T28" fmla="*/ 38 w 57"/>
                <a:gd name="T29" fmla="*/ 19 h 19"/>
                <a:gd name="T30" fmla="*/ 28 w 57"/>
                <a:gd name="T31" fmla="*/ 19 h 19"/>
                <a:gd name="T32" fmla="*/ 9 w 57"/>
                <a:gd name="T33" fmla="*/ 19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7"/>
                <a:gd name="T52" fmla="*/ 0 h 19"/>
                <a:gd name="T53" fmla="*/ 57 w 57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7" h="19">
                  <a:moveTo>
                    <a:pt x="9" y="19"/>
                  </a:moveTo>
                  <a:lnTo>
                    <a:pt x="0" y="19"/>
                  </a:lnTo>
                  <a:lnTo>
                    <a:pt x="0" y="0"/>
                  </a:lnTo>
                  <a:lnTo>
                    <a:pt x="9" y="0"/>
                  </a:lnTo>
                  <a:lnTo>
                    <a:pt x="19" y="0"/>
                  </a:lnTo>
                  <a:lnTo>
                    <a:pt x="47" y="9"/>
                  </a:lnTo>
                  <a:lnTo>
                    <a:pt x="57" y="9"/>
                  </a:lnTo>
                  <a:lnTo>
                    <a:pt x="57" y="19"/>
                  </a:lnTo>
                  <a:lnTo>
                    <a:pt x="47" y="19"/>
                  </a:lnTo>
                  <a:lnTo>
                    <a:pt x="38" y="19"/>
                  </a:lnTo>
                  <a:lnTo>
                    <a:pt x="28" y="19"/>
                  </a:lnTo>
                  <a:lnTo>
                    <a:pt x="9" y="19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032" name="Freeform 182"/>
            <p:cNvSpPr>
              <a:spLocks/>
            </p:cNvSpPr>
            <p:nvPr/>
          </p:nvSpPr>
          <p:spPr bwMode="auto">
            <a:xfrm>
              <a:off x="4035" y="892"/>
              <a:ext cx="85" cy="18"/>
            </a:xfrm>
            <a:custGeom>
              <a:avLst/>
              <a:gdLst>
                <a:gd name="T0" fmla="*/ 66 w 85"/>
                <a:gd name="T1" fmla="*/ 9 h 18"/>
                <a:gd name="T2" fmla="*/ 66 w 85"/>
                <a:gd name="T3" fmla="*/ 18 h 18"/>
                <a:gd name="T4" fmla="*/ 66 w 85"/>
                <a:gd name="T5" fmla="*/ 18 h 18"/>
                <a:gd name="T6" fmla="*/ 38 w 85"/>
                <a:gd name="T7" fmla="*/ 18 h 18"/>
                <a:gd name="T8" fmla="*/ 19 w 85"/>
                <a:gd name="T9" fmla="*/ 18 h 18"/>
                <a:gd name="T10" fmla="*/ 0 w 85"/>
                <a:gd name="T11" fmla="*/ 18 h 18"/>
                <a:gd name="T12" fmla="*/ 0 w 85"/>
                <a:gd name="T13" fmla="*/ 0 h 18"/>
                <a:gd name="T14" fmla="*/ 9 w 85"/>
                <a:gd name="T15" fmla="*/ 0 h 18"/>
                <a:gd name="T16" fmla="*/ 28 w 85"/>
                <a:gd name="T17" fmla="*/ 9 h 18"/>
                <a:gd name="T18" fmla="*/ 28 w 85"/>
                <a:gd name="T19" fmla="*/ 0 h 18"/>
                <a:gd name="T20" fmla="*/ 66 w 85"/>
                <a:gd name="T21" fmla="*/ 0 h 18"/>
                <a:gd name="T22" fmla="*/ 76 w 85"/>
                <a:gd name="T23" fmla="*/ 9 h 18"/>
                <a:gd name="T24" fmla="*/ 85 w 85"/>
                <a:gd name="T25" fmla="*/ 9 h 18"/>
                <a:gd name="T26" fmla="*/ 85 w 85"/>
                <a:gd name="T27" fmla="*/ 9 h 18"/>
                <a:gd name="T28" fmla="*/ 76 w 85"/>
                <a:gd name="T29" fmla="*/ 18 h 18"/>
                <a:gd name="T30" fmla="*/ 66 w 85"/>
                <a:gd name="T31" fmla="*/ 18 h 18"/>
                <a:gd name="T32" fmla="*/ 66 w 85"/>
                <a:gd name="T33" fmla="*/ 9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5"/>
                <a:gd name="T52" fmla="*/ 0 h 18"/>
                <a:gd name="T53" fmla="*/ 85 w 85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5" h="18">
                  <a:moveTo>
                    <a:pt x="66" y="9"/>
                  </a:moveTo>
                  <a:lnTo>
                    <a:pt x="66" y="18"/>
                  </a:lnTo>
                  <a:lnTo>
                    <a:pt x="38" y="18"/>
                  </a:lnTo>
                  <a:lnTo>
                    <a:pt x="19" y="18"/>
                  </a:lnTo>
                  <a:lnTo>
                    <a:pt x="0" y="18"/>
                  </a:lnTo>
                  <a:lnTo>
                    <a:pt x="0" y="0"/>
                  </a:lnTo>
                  <a:lnTo>
                    <a:pt x="9" y="0"/>
                  </a:lnTo>
                  <a:lnTo>
                    <a:pt x="28" y="9"/>
                  </a:lnTo>
                  <a:lnTo>
                    <a:pt x="28" y="0"/>
                  </a:lnTo>
                  <a:lnTo>
                    <a:pt x="66" y="0"/>
                  </a:lnTo>
                  <a:lnTo>
                    <a:pt x="76" y="9"/>
                  </a:lnTo>
                  <a:lnTo>
                    <a:pt x="85" y="9"/>
                  </a:lnTo>
                  <a:lnTo>
                    <a:pt x="76" y="18"/>
                  </a:lnTo>
                  <a:lnTo>
                    <a:pt x="66" y="18"/>
                  </a:lnTo>
                  <a:lnTo>
                    <a:pt x="66" y="9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033" name="Freeform 183"/>
            <p:cNvSpPr>
              <a:spLocks/>
            </p:cNvSpPr>
            <p:nvPr/>
          </p:nvSpPr>
          <p:spPr bwMode="auto">
            <a:xfrm>
              <a:off x="3136" y="1583"/>
              <a:ext cx="19" cy="66"/>
            </a:xfrm>
            <a:custGeom>
              <a:avLst/>
              <a:gdLst>
                <a:gd name="T0" fmla="*/ 19 w 19"/>
                <a:gd name="T1" fmla="*/ 0 h 66"/>
                <a:gd name="T2" fmla="*/ 19 w 19"/>
                <a:gd name="T3" fmla="*/ 0 h 66"/>
                <a:gd name="T4" fmla="*/ 19 w 19"/>
                <a:gd name="T5" fmla="*/ 18 h 66"/>
                <a:gd name="T6" fmla="*/ 19 w 19"/>
                <a:gd name="T7" fmla="*/ 18 h 66"/>
                <a:gd name="T8" fmla="*/ 19 w 19"/>
                <a:gd name="T9" fmla="*/ 18 h 66"/>
                <a:gd name="T10" fmla="*/ 19 w 19"/>
                <a:gd name="T11" fmla="*/ 18 h 66"/>
                <a:gd name="T12" fmla="*/ 9 w 19"/>
                <a:gd name="T13" fmla="*/ 28 h 66"/>
                <a:gd name="T14" fmla="*/ 9 w 19"/>
                <a:gd name="T15" fmla="*/ 28 h 66"/>
                <a:gd name="T16" fmla="*/ 19 w 19"/>
                <a:gd name="T17" fmla="*/ 28 h 66"/>
                <a:gd name="T18" fmla="*/ 19 w 19"/>
                <a:gd name="T19" fmla="*/ 28 h 66"/>
                <a:gd name="T20" fmla="*/ 9 w 19"/>
                <a:gd name="T21" fmla="*/ 66 h 66"/>
                <a:gd name="T22" fmla="*/ 9 w 19"/>
                <a:gd name="T23" fmla="*/ 56 h 66"/>
                <a:gd name="T24" fmla="*/ 9 w 19"/>
                <a:gd name="T25" fmla="*/ 56 h 66"/>
                <a:gd name="T26" fmla="*/ 0 w 19"/>
                <a:gd name="T27" fmla="*/ 37 h 66"/>
                <a:gd name="T28" fmla="*/ 9 w 19"/>
                <a:gd name="T29" fmla="*/ 18 h 66"/>
                <a:gd name="T30" fmla="*/ 9 w 19"/>
                <a:gd name="T31" fmla="*/ 18 h 66"/>
                <a:gd name="T32" fmla="*/ 9 w 19"/>
                <a:gd name="T33" fmla="*/ 9 h 66"/>
                <a:gd name="T34" fmla="*/ 9 w 19"/>
                <a:gd name="T35" fmla="*/ 0 h 66"/>
                <a:gd name="T36" fmla="*/ 19 w 19"/>
                <a:gd name="T37" fmla="*/ 0 h 6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9"/>
                <a:gd name="T58" fmla="*/ 0 h 66"/>
                <a:gd name="T59" fmla="*/ 19 w 19"/>
                <a:gd name="T60" fmla="*/ 66 h 6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9" h="66">
                  <a:moveTo>
                    <a:pt x="19" y="0"/>
                  </a:moveTo>
                  <a:lnTo>
                    <a:pt x="19" y="0"/>
                  </a:lnTo>
                  <a:lnTo>
                    <a:pt x="19" y="18"/>
                  </a:lnTo>
                  <a:lnTo>
                    <a:pt x="9" y="28"/>
                  </a:lnTo>
                  <a:lnTo>
                    <a:pt x="19" y="28"/>
                  </a:lnTo>
                  <a:lnTo>
                    <a:pt x="9" y="66"/>
                  </a:lnTo>
                  <a:lnTo>
                    <a:pt x="9" y="56"/>
                  </a:lnTo>
                  <a:lnTo>
                    <a:pt x="0" y="37"/>
                  </a:lnTo>
                  <a:lnTo>
                    <a:pt x="9" y="18"/>
                  </a:lnTo>
                  <a:lnTo>
                    <a:pt x="9" y="9"/>
                  </a:lnTo>
                  <a:lnTo>
                    <a:pt x="9" y="0"/>
                  </a:lnTo>
                  <a:lnTo>
                    <a:pt x="19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034" name="Freeform 184"/>
            <p:cNvSpPr>
              <a:spLocks/>
            </p:cNvSpPr>
            <p:nvPr/>
          </p:nvSpPr>
          <p:spPr bwMode="auto">
            <a:xfrm>
              <a:off x="3391" y="1706"/>
              <a:ext cx="85" cy="47"/>
            </a:xfrm>
            <a:custGeom>
              <a:avLst/>
              <a:gdLst>
                <a:gd name="T0" fmla="*/ 85 w 85"/>
                <a:gd name="T1" fmla="*/ 19 h 47"/>
                <a:gd name="T2" fmla="*/ 85 w 85"/>
                <a:gd name="T3" fmla="*/ 19 h 47"/>
                <a:gd name="T4" fmla="*/ 85 w 85"/>
                <a:gd name="T5" fmla="*/ 9 h 47"/>
                <a:gd name="T6" fmla="*/ 85 w 85"/>
                <a:gd name="T7" fmla="*/ 9 h 47"/>
                <a:gd name="T8" fmla="*/ 76 w 85"/>
                <a:gd name="T9" fmla="*/ 0 h 47"/>
                <a:gd name="T10" fmla="*/ 76 w 85"/>
                <a:gd name="T11" fmla="*/ 0 h 47"/>
                <a:gd name="T12" fmla="*/ 76 w 85"/>
                <a:gd name="T13" fmla="*/ 0 h 47"/>
                <a:gd name="T14" fmla="*/ 66 w 85"/>
                <a:gd name="T15" fmla="*/ 9 h 47"/>
                <a:gd name="T16" fmla="*/ 48 w 85"/>
                <a:gd name="T17" fmla="*/ 37 h 47"/>
                <a:gd name="T18" fmla="*/ 19 w 85"/>
                <a:gd name="T19" fmla="*/ 37 h 47"/>
                <a:gd name="T20" fmla="*/ 0 w 85"/>
                <a:gd name="T21" fmla="*/ 19 h 47"/>
                <a:gd name="T22" fmla="*/ 0 w 85"/>
                <a:gd name="T23" fmla="*/ 19 h 47"/>
                <a:gd name="T24" fmla="*/ 0 w 85"/>
                <a:gd name="T25" fmla="*/ 28 h 47"/>
                <a:gd name="T26" fmla="*/ 0 w 85"/>
                <a:gd name="T27" fmla="*/ 28 h 47"/>
                <a:gd name="T28" fmla="*/ 19 w 85"/>
                <a:gd name="T29" fmla="*/ 37 h 47"/>
                <a:gd name="T30" fmla="*/ 19 w 85"/>
                <a:gd name="T31" fmla="*/ 37 h 47"/>
                <a:gd name="T32" fmla="*/ 19 w 85"/>
                <a:gd name="T33" fmla="*/ 37 h 47"/>
                <a:gd name="T34" fmla="*/ 19 w 85"/>
                <a:gd name="T35" fmla="*/ 47 h 47"/>
                <a:gd name="T36" fmla="*/ 19 w 85"/>
                <a:gd name="T37" fmla="*/ 47 h 47"/>
                <a:gd name="T38" fmla="*/ 66 w 85"/>
                <a:gd name="T39" fmla="*/ 47 h 47"/>
                <a:gd name="T40" fmla="*/ 66 w 85"/>
                <a:gd name="T41" fmla="*/ 47 h 47"/>
                <a:gd name="T42" fmla="*/ 85 w 85"/>
                <a:gd name="T43" fmla="*/ 19 h 4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5"/>
                <a:gd name="T67" fmla="*/ 0 h 47"/>
                <a:gd name="T68" fmla="*/ 85 w 85"/>
                <a:gd name="T69" fmla="*/ 47 h 4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5" h="47">
                  <a:moveTo>
                    <a:pt x="85" y="19"/>
                  </a:moveTo>
                  <a:lnTo>
                    <a:pt x="85" y="19"/>
                  </a:lnTo>
                  <a:lnTo>
                    <a:pt x="85" y="9"/>
                  </a:lnTo>
                  <a:lnTo>
                    <a:pt x="76" y="0"/>
                  </a:lnTo>
                  <a:lnTo>
                    <a:pt x="66" y="9"/>
                  </a:lnTo>
                  <a:lnTo>
                    <a:pt x="48" y="37"/>
                  </a:lnTo>
                  <a:lnTo>
                    <a:pt x="19" y="37"/>
                  </a:lnTo>
                  <a:lnTo>
                    <a:pt x="0" y="19"/>
                  </a:lnTo>
                  <a:lnTo>
                    <a:pt x="0" y="28"/>
                  </a:lnTo>
                  <a:lnTo>
                    <a:pt x="19" y="37"/>
                  </a:lnTo>
                  <a:lnTo>
                    <a:pt x="19" y="47"/>
                  </a:lnTo>
                  <a:lnTo>
                    <a:pt x="66" y="47"/>
                  </a:lnTo>
                  <a:lnTo>
                    <a:pt x="85" y="19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035" name="Freeform 185"/>
            <p:cNvSpPr>
              <a:spLocks/>
            </p:cNvSpPr>
            <p:nvPr/>
          </p:nvSpPr>
          <p:spPr bwMode="auto">
            <a:xfrm>
              <a:off x="3268" y="1933"/>
              <a:ext cx="38" cy="38"/>
            </a:xfrm>
            <a:custGeom>
              <a:avLst/>
              <a:gdLst>
                <a:gd name="T0" fmla="*/ 29 w 38"/>
                <a:gd name="T1" fmla="*/ 9 h 38"/>
                <a:gd name="T2" fmla="*/ 38 w 38"/>
                <a:gd name="T3" fmla="*/ 19 h 38"/>
                <a:gd name="T4" fmla="*/ 29 w 38"/>
                <a:gd name="T5" fmla="*/ 19 h 38"/>
                <a:gd name="T6" fmla="*/ 29 w 38"/>
                <a:gd name="T7" fmla="*/ 19 h 38"/>
                <a:gd name="T8" fmla="*/ 29 w 38"/>
                <a:gd name="T9" fmla="*/ 28 h 38"/>
                <a:gd name="T10" fmla="*/ 19 w 38"/>
                <a:gd name="T11" fmla="*/ 38 h 38"/>
                <a:gd name="T12" fmla="*/ 10 w 38"/>
                <a:gd name="T13" fmla="*/ 38 h 38"/>
                <a:gd name="T14" fmla="*/ 10 w 38"/>
                <a:gd name="T15" fmla="*/ 38 h 38"/>
                <a:gd name="T16" fmla="*/ 0 w 38"/>
                <a:gd name="T17" fmla="*/ 38 h 38"/>
                <a:gd name="T18" fmla="*/ 0 w 38"/>
                <a:gd name="T19" fmla="*/ 19 h 38"/>
                <a:gd name="T20" fmla="*/ 19 w 38"/>
                <a:gd name="T21" fmla="*/ 9 h 38"/>
                <a:gd name="T22" fmla="*/ 19 w 38"/>
                <a:gd name="T23" fmla="*/ 9 h 38"/>
                <a:gd name="T24" fmla="*/ 19 w 38"/>
                <a:gd name="T25" fmla="*/ 9 h 38"/>
                <a:gd name="T26" fmla="*/ 19 w 38"/>
                <a:gd name="T27" fmla="*/ 0 h 38"/>
                <a:gd name="T28" fmla="*/ 19 w 38"/>
                <a:gd name="T29" fmla="*/ 0 h 38"/>
                <a:gd name="T30" fmla="*/ 29 w 38"/>
                <a:gd name="T31" fmla="*/ 9 h 3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8"/>
                <a:gd name="T49" fmla="*/ 0 h 38"/>
                <a:gd name="T50" fmla="*/ 38 w 38"/>
                <a:gd name="T51" fmla="*/ 38 h 3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8" h="38">
                  <a:moveTo>
                    <a:pt x="29" y="9"/>
                  </a:moveTo>
                  <a:lnTo>
                    <a:pt x="38" y="19"/>
                  </a:lnTo>
                  <a:lnTo>
                    <a:pt x="29" y="19"/>
                  </a:lnTo>
                  <a:lnTo>
                    <a:pt x="29" y="28"/>
                  </a:lnTo>
                  <a:lnTo>
                    <a:pt x="19" y="38"/>
                  </a:lnTo>
                  <a:lnTo>
                    <a:pt x="10" y="38"/>
                  </a:lnTo>
                  <a:lnTo>
                    <a:pt x="0" y="38"/>
                  </a:lnTo>
                  <a:lnTo>
                    <a:pt x="0" y="19"/>
                  </a:lnTo>
                  <a:lnTo>
                    <a:pt x="19" y="9"/>
                  </a:lnTo>
                  <a:lnTo>
                    <a:pt x="19" y="0"/>
                  </a:lnTo>
                  <a:lnTo>
                    <a:pt x="29" y="9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036" name="Freeform 186"/>
            <p:cNvSpPr>
              <a:spLocks/>
            </p:cNvSpPr>
            <p:nvPr/>
          </p:nvSpPr>
          <p:spPr bwMode="auto">
            <a:xfrm>
              <a:off x="3079" y="2179"/>
              <a:ext cx="28" cy="28"/>
            </a:xfrm>
            <a:custGeom>
              <a:avLst/>
              <a:gdLst>
                <a:gd name="T0" fmla="*/ 28 w 28"/>
                <a:gd name="T1" fmla="*/ 19 h 28"/>
                <a:gd name="T2" fmla="*/ 28 w 28"/>
                <a:gd name="T3" fmla="*/ 19 h 28"/>
                <a:gd name="T4" fmla="*/ 28 w 28"/>
                <a:gd name="T5" fmla="*/ 19 h 28"/>
                <a:gd name="T6" fmla="*/ 28 w 28"/>
                <a:gd name="T7" fmla="*/ 0 h 28"/>
                <a:gd name="T8" fmla="*/ 28 w 28"/>
                <a:gd name="T9" fmla="*/ 0 h 28"/>
                <a:gd name="T10" fmla="*/ 28 w 28"/>
                <a:gd name="T11" fmla="*/ 0 h 28"/>
                <a:gd name="T12" fmla="*/ 19 w 28"/>
                <a:gd name="T13" fmla="*/ 0 h 28"/>
                <a:gd name="T14" fmla="*/ 19 w 28"/>
                <a:gd name="T15" fmla="*/ 9 h 28"/>
                <a:gd name="T16" fmla="*/ 19 w 28"/>
                <a:gd name="T17" fmla="*/ 9 h 28"/>
                <a:gd name="T18" fmla="*/ 9 w 28"/>
                <a:gd name="T19" fmla="*/ 9 h 28"/>
                <a:gd name="T20" fmla="*/ 9 w 28"/>
                <a:gd name="T21" fmla="*/ 9 h 28"/>
                <a:gd name="T22" fmla="*/ 0 w 28"/>
                <a:gd name="T23" fmla="*/ 9 h 28"/>
                <a:gd name="T24" fmla="*/ 0 w 28"/>
                <a:gd name="T25" fmla="*/ 28 h 28"/>
                <a:gd name="T26" fmla="*/ 0 w 28"/>
                <a:gd name="T27" fmla="*/ 28 h 28"/>
                <a:gd name="T28" fmla="*/ 0 w 28"/>
                <a:gd name="T29" fmla="*/ 28 h 28"/>
                <a:gd name="T30" fmla="*/ 19 w 28"/>
                <a:gd name="T31" fmla="*/ 28 h 28"/>
                <a:gd name="T32" fmla="*/ 19 w 28"/>
                <a:gd name="T33" fmla="*/ 28 h 28"/>
                <a:gd name="T34" fmla="*/ 19 w 28"/>
                <a:gd name="T35" fmla="*/ 19 h 28"/>
                <a:gd name="T36" fmla="*/ 19 w 28"/>
                <a:gd name="T37" fmla="*/ 19 h 28"/>
                <a:gd name="T38" fmla="*/ 28 w 28"/>
                <a:gd name="T39" fmla="*/ 19 h 28"/>
                <a:gd name="T40" fmla="*/ 28 w 28"/>
                <a:gd name="T41" fmla="*/ 19 h 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8"/>
                <a:gd name="T64" fmla="*/ 0 h 28"/>
                <a:gd name="T65" fmla="*/ 28 w 28"/>
                <a:gd name="T66" fmla="*/ 28 h 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8" h="28">
                  <a:moveTo>
                    <a:pt x="28" y="19"/>
                  </a:moveTo>
                  <a:lnTo>
                    <a:pt x="28" y="19"/>
                  </a:lnTo>
                  <a:lnTo>
                    <a:pt x="28" y="0"/>
                  </a:lnTo>
                  <a:lnTo>
                    <a:pt x="19" y="0"/>
                  </a:lnTo>
                  <a:lnTo>
                    <a:pt x="19" y="9"/>
                  </a:lnTo>
                  <a:lnTo>
                    <a:pt x="9" y="9"/>
                  </a:lnTo>
                  <a:lnTo>
                    <a:pt x="0" y="9"/>
                  </a:lnTo>
                  <a:lnTo>
                    <a:pt x="0" y="28"/>
                  </a:lnTo>
                  <a:lnTo>
                    <a:pt x="19" y="28"/>
                  </a:lnTo>
                  <a:lnTo>
                    <a:pt x="19" y="19"/>
                  </a:lnTo>
                  <a:lnTo>
                    <a:pt x="28" y="19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037" name="Freeform 187"/>
            <p:cNvSpPr>
              <a:spLocks/>
            </p:cNvSpPr>
            <p:nvPr/>
          </p:nvSpPr>
          <p:spPr bwMode="auto">
            <a:xfrm>
              <a:off x="3136" y="2330"/>
              <a:ext cx="47" cy="123"/>
            </a:xfrm>
            <a:custGeom>
              <a:avLst/>
              <a:gdLst>
                <a:gd name="T0" fmla="*/ 9 w 47"/>
                <a:gd name="T1" fmla="*/ 76 h 123"/>
                <a:gd name="T2" fmla="*/ 9 w 47"/>
                <a:gd name="T3" fmla="*/ 76 h 123"/>
                <a:gd name="T4" fmla="*/ 9 w 47"/>
                <a:gd name="T5" fmla="*/ 86 h 123"/>
                <a:gd name="T6" fmla="*/ 19 w 47"/>
                <a:gd name="T7" fmla="*/ 86 h 123"/>
                <a:gd name="T8" fmla="*/ 28 w 47"/>
                <a:gd name="T9" fmla="*/ 86 h 123"/>
                <a:gd name="T10" fmla="*/ 28 w 47"/>
                <a:gd name="T11" fmla="*/ 86 h 123"/>
                <a:gd name="T12" fmla="*/ 28 w 47"/>
                <a:gd name="T13" fmla="*/ 95 h 123"/>
                <a:gd name="T14" fmla="*/ 19 w 47"/>
                <a:gd name="T15" fmla="*/ 105 h 123"/>
                <a:gd name="T16" fmla="*/ 19 w 47"/>
                <a:gd name="T17" fmla="*/ 114 h 123"/>
                <a:gd name="T18" fmla="*/ 37 w 47"/>
                <a:gd name="T19" fmla="*/ 123 h 123"/>
                <a:gd name="T20" fmla="*/ 37 w 47"/>
                <a:gd name="T21" fmla="*/ 123 h 123"/>
                <a:gd name="T22" fmla="*/ 37 w 47"/>
                <a:gd name="T23" fmla="*/ 114 h 123"/>
                <a:gd name="T24" fmla="*/ 47 w 47"/>
                <a:gd name="T25" fmla="*/ 105 h 123"/>
                <a:gd name="T26" fmla="*/ 47 w 47"/>
                <a:gd name="T27" fmla="*/ 76 h 123"/>
                <a:gd name="T28" fmla="*/ 28 w 47"/>
                <a:gd name="T29" fmla="*/ 57 h 123"/>
                <a:gd name="T30" fmla="*/ 28 w 47"/>
                <a:gd name="T31" fmla="*/ 38 h 123"/>
                <a:gd name="T32" fmla="*/ 28 w 47"/>
                <a:gd name="T33" fmla="*/ 29 h 123"/>
                <a:gd name="T34" fmla="*/ 28 w 47"/>
                <a:gd name="T35" fmla="*/ 29 h 123"/>
                <a:gd name="T36" fmla="*/ 28 w 47"/>
                <a:gd name="T37" fmla="*/ 10 h 123"/>
                <a:gd name="T38" fmla="*/ 28 w 47"/>
                <a:gd name="T39" fmla="*/ 10 h 123"/>
                <a:gd name="T40" fmla="*/ 28 w 47"/>
                <a:gd name="T41" fmla="*/ 0 h 123"/>
                <a:gd name="T42" fmla="*/ 19 w 47"/>
                <a:gd name="T43" fmla="*/ 0 h 123"/>
                <a:gd name="T44" fmla="*/ 19 w 47"/>
                <a:gd name="T45" fmla="*/ 0 h 123"/>
                <a:gd name="T46" fmla="*/ 9 w 47"/>
                <a:gd name="T47" fmla="*/ 0 h 123"/>
                <a:gd name="T48" fmla="*/ 9 w 47"/>
                <a:gd name="T49" fmla="*/ 0 h 123"/>
                <a:gd name="T50" fmla="*/ 9 w 47"/>
                <a:gd name="T51" fmla="*/ 10 h 123"/>
                <a:gd name="T52" fmla="*/ 9 w 47"/>
                <a:gd name="T53" fmla="*/ 19 h 123"/>
                <a:gd name="T54" fmla="*/ 9 w 47"/>
                <a:gd name="T55" fmla="*/ 38 h 123"/>
                <a:gd name="T56" fmla="*/ 9 w 47"/>
                <a:gd name="T57" fmla="*/ 48 h 123"/>
                <a:gd name="T58" fmla="*/ 9 w 47"/>
                <a:gd name="T59" fmla="*/ 48 h 123"/>
                <a:gd name="T60" fmla="*/ 0 w 47"/>
                <a:gd name="T61" fmla="*/ 48 h 123"/>
                <a:gd name="T62" fmla="*/ 0 w 47"/>
                <a:gd name="T63" fmla="*/ 67 h 123"/>
                <a:gd name="T64" fmla="*/ 0 w 47"/>
                <a:gd name="T65" fmla="*/ 67 h 123"/>
                <a:gd name="T66" fmla="*/ 0 w 47"/>
                <a:gd name="T67" fmla="*/ 76 h 123"/>
                <a:gd name="T68" fmla="*/ 0 w 47"/>
                <a:gd name="T69" fmla="*/ 76 h 123"/>
                <a:gd name="T70" fmla="*/ 0 w 47"/>
                <a:gd name="T71" fmla="*/ 76 h 123"/>
                <a:gd name="T72" fmla="*/ 0 w 47"/>
                <a:gd name="T73" fmla="*/ 76 h 123"/>
                <a:gd name="T74" fmla="*/ 9 w 47"/>
                <a:gd name="T75" fmla="*/ 76 h 12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7"/>
                <a:gd name="T115" fmla="*/ 0 h 123"/>
                <a:gd name="T116" fmla="*/ 47 w 47"/>
                <a:gd name="T117" fmla="*/ 123 h 12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7" h="123">
                  <a:moveTo>
                    <a:pt x="9" y="76"/>
                  </a:moveTo>
                  <a:lnTo>
                    <a:pt x="9" y="76"/>
                  </a:lnTo>
                  <a:lnTo>
                    <a:pt x="9" y="86"/>
                  </a:lnTo>
                  <a:lnTo>
                    <a:pt x="19" y="86"/>
                  </a:lnTo>
                  <a:lnTo>
                    <a:pt x="28" y="86"/>
                  </a:lnTo>
                  <a:lnTo>
                    <a:pt x="28" y="95"/>
                  </a:lnTo>
                  <a:lnTo>
                    <a:pt x="19" y="105"/>
                  </a:lnTo>
                  <a:lnTo>
                    <a:pt x="19" y="114"/>
                  </a:lnTo>
                  <a:lnTo>
                    <a:pt x="37" y="123"/>
                  </a:lnTo>
                  <a:lnTo>
                    <a:pt x="37" y="114"/>
                  </a:lnTo>
                  <a:lnTo>
                    <a:pt x="47" y="105"/>
                  </a:lnTo>
                  <a:lnTo>
                    <a:pt x="47" y="76"/>
                  </a:lnTo>
                  <a:lnTo>
                    <a:pt x="28" y="57"/>
                  </a:lnTo>
                  <a:lnTo>
                    <a:pt x="28" y="38"/>
                  </a:lnTo>
                  <a:lnTo>
                    <a:pt x="28" y="29"/>
                  </a:lnTo>
                  <a:lnTo>
                    <a:pt x="28" y="10"/>
                  </a:lnTo>
                  <a:lnTo>
                    <a:pt x="28" y="0"/>
                  </a:lnTo>
                  <a:lnTo>
                    <a:pt x="19" y="0"/>
                  </a:lnTo>
                  <a:lnTo>
                    <a:pt x="9" y="0"/>
                  </a:lnTo>
                  <a:lnTo>
                    <a:pt x="9" y="10"/>
                  </a:lnTo>
                  <a:lnTo>
                    <a:pt x="9" y="19"/>
                  </a:lnTo>
                  <a:lnTo>
                    <a:pt x="9" y="38"/>
                  </a:lnTo>
                  <a:lnTo>
                    <a:pt x="9" y="48"/>
                  </a:lnTo>
                  <a:lnTo>
                    <a:pt x="0" y="48"/>
                  </a:lnTo>
                  <a:lnTo>
                    <a:pt x="0" y="67"/>
                  </a:lnTo>
                  <a:lnTo>
                    <a:pt x="0" y="76"/>
                  </a:lnTo>
                  <a:lnTo>
                    <a:pt x="9" y="76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038" name="Freeform 188"/>
            <p:cNvSpPr>
              <a:spLocks/>
            </p:cNvSpPr>
            <p:nvPr/>
          </p:nvSpPr>
          <p:spPr bwMode="auto">
            <a:xfrm>
              <a:off x="2397" y="1942"/>
              <a:ext cx="48" cy="29"/>
            </a:xfrm>
            <a:custGeom>
              <a:avLst/>
              <a:gdLst>
                <a:gd name="T0" fmla="*/ 10 w 48"/>
                <a:gd name="T1" fmla="*/ 10 h 29"/>
                <a:gd name="T2" fmla="*/ 38 w 48"/>
                <a:gd name="T3" fmla="*/ 0 h 29"/>
                <a:gd name="T4" fmla="*/ 48 w 48"/>
                <a:gd name="T5" fmla="*/ 0 h 29"/>
                <a:gd name="T6" fmla="*/ 48 w 48"/>
                <a:gd name="T7" fmla="*/ 10 h 29"/>
                <a:gd name="T8" fmla="*/ 38 w 48"/>
                <a:gd name="T9" fmla="*/ 10 h 29"/>
                <a:gd name="T10" fmla="*/ 38 w 48"/>
                <a:gd name="T11" fmla="*/ 10 h 29"/>
                <a:gd name="T12" fmla="*/ 38 w 48"/>
                <a:gd name="T13" fmla="*/ 10 h 29"/>
                <a:gd name="T14" fmla="*/ 38 w 48"/>
                <a:gd name="T15" fmla="*/ 19 h 29"/>
                <a:gd name="T16" fmla="*/ 38 w 48"/>
                <a:gd name="T17" fmla="*/ 19 h 29"/>
                <a:gd name="T18" fmla="*/ 38 w 48"/>
                <a:gd name="T19" fmla="*/ 19 h 29"/>
                <a:gd name="T20" fmla="*/ 29 w 48"/>
                <a:gd name="T21" fmla="*/ 29 h 29"/>
                <a:gd name="T22" fmla="*/ 29 w 48"/>
                <a:gd name="T23" fmla="*/ 29 h 29"/>
                <a:gd name="T24" fmla="*/ 19 w 48"/>
                <a:gd name="T25" fmla="*/ 19 h 29"/>
                <a:gd name="T26" fmla="*/ 19 w 48"/>
                <a:gd name="T27" fmla="*/ 19 h 29"/>
                <a:gd name="T28" fmla="*/ 0 w 48"/>
                <a:gd name="T29" fmla="*/ 10 h 29"/>
                <a:gd name="T30" fmla="*/ 10 w 48"/>
                <a:gd name="T31" fmla="*/ 10 h 2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8"/>
                <a:gd name="T49" fmla="*/ 0 h 29"/>
                <a:gd name="T50" fmla="*/ 48 w 48"/>
                <a:gd name="T51" fmla="*/ 29 h 2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8" h="29">
                  <a:moveTo>
                    <a:pt x="10" y="10"/>
                  </a:moveTo>
                  <a:lnTo>
                    <a:pt x="38" y="0"/>
                  </a:lnTo>
                  <a:lnTo>
                    <a:pt x="48" y="0"/>
                  </a:lnTo>
                  <a:lnTo>
                    <a:pt x="48" y="10"/>
                  </a:lnTo>
                  <a:lnTo>
                    <a:pt x="38" y="10"/>
                  </a:lnTo>
                  <a:lnTo>
                    <a:pt x="38" y="19"/>
                  </a:lnTo>
                  <a:lnTo>
                    <a:pt x="29" y="29"/>
                  </a:lnTo>
                  <a:lnTo>
                    <a:pt x="19" y="19"/>
                  </a:lnTo>
                  <a:lnTo>
                    <a:pt x="0" y="10"/>
                  </a:lnTo>
                  <a:lnTo>
                    <a:pt x="10" y="1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039" name="Freeform 189"/>
            <p:cNvSpPr>
              <a:spLocks/>
            </p:cNvSpPr>
            <p:nvPr/>
          </p:nvSpPr>
          <p:spPr bwMode="auto">
            <a:xfrm>
              <a:off x="2643" y="1971"/>
              <a:ext cx="29" cy="85"/>
            </a:xfrm>
            <a:custGeom>
              <a:avLst/>
              <a:gdLst>
                <a:gd name="T0" fmla="*/ 10 w 29"/>
                <a:gd name="T1" fmla="*/ 75 h 85"/>
                <a:gd name="T2" fmla="*/ 10 w 29"/>
                <a:gd name="T3" fmla="*/ 66 h 85"/>
                <a:gd name="T4" fmla="*/ 10 w 29"/>
                <a:gd name="T5" fmla="*/ 66 h 85"/>
                <a:gd name="T6" fmla="*/ 10 w 29"/>
                <a:gd name="T7" fmla="*/ 47 h 85"/>
                <a:gd name="T8" fmla="*/ 10 w 29"/>
                <a:gd name="T9" fmla="*/ 38 h 85"/>
                <a:gd name="T10" fmla="*/ 10 w 29"/>
                <a:gd name="T11" fmla="*/ 28 h 85"/>
                <a:gd name="T12" fmla="*/ 0 w 29"/>
                <a:gd name="T13" fmla="*/ 28 h 85"/>
                <a:gd name="T14" fmla="*/ 10 w 29"/>
                <a:gd name="T15" fmla="*/ 19 h 85"/>
                <a:gd name="T16" fmla="*/ 0 w 29"/>
                <a:gd name="T17" fmla="*/ 9 h 85"/>
                <a:gd name="T18" fmla="*/ 0 w 29"/>
                <a:gd name="T19" fmla="*/ 0 h 85"/>
                <a:gd name="T20" fmla="*/ 0 w 29"/>
                <a:gd name="T21" fmla="*/ 0 h 85"/>
                <a:gd name="T22" fmla="*/ 19 w 29"/>
                <a:gd name="T23" fmla="*/ 0 h 85"/>
                <a:gd name="T24" fmla="*/ 19 w 29"/>
                <a:gd name="T25" fmla="*/ 0 h 85"/>
                <a:gd name="T26" fmla="*/ 10 w 29"/>
                <a:gd name="T27" fmla="*/ 0 h 85"/>
                <a:gd name="T28" fmla="*/ 10 w 29"/>
                <a:gd name="T29" fmla="*/ 19 h 85"/>
                <a:gd name="T30" fmla="*/ 19 w 29"/>
                <a:gd name="T31" fmla="*/ 19 h 85"/>
                <a:gd name="T32" fmla="*/ 19 w 29"/>
                <a:gd name="T33" fmla="*/ 28 h 85"/>
                <a:gd name="T34" fmla="*/ 19 w 29"/>
                <a:gd name="T35" fmla="*/ 38 h 85"/>
                <a:gd name="T36" fmla="*/ 19 w 29"/>
                <a:gd name="T37" fmla="*/ 47 h 85"/>
                <a:gd name="T38" fmla="*/ 19 w 29"/>
                <a:gd name="T39" fmla="*/ 56 h 85"/>
                <a:gd name="T40" fmla="*/ 29 w 29"/>
                <a:gd name="T41" fmla="*/ 75 h 85"/>
                <a:gd name="T42" fmla="*/ 29 w 29"/>
                <a:gd name="T43" fmla="*/ 85 h 85"/>
                <a:gd name="T44" fmla="*/ 19 w 29"/>
                <a:gd name="T45" fmla="*/ 85 h 85"/>
                <a:gd name="T46" fmla="*/ 19 w 29"/>
                <a:gd name="T47" fmla="*/ 85 h 85"/>
                <a:gd name="T48" fmla="*/ 10 w 29"/>
                <a:gd name="T49" fmla="*/ 75 h 8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9"/>
                <a:gd name="T76" fmla="*/ 0 h 85"/>
                <a:gd name="T77" fmla="*/ 29 w 29"/>
                <a:gd name="T78" fmla="*/ 85 h 8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9" h="85">
                  <a:moveTo>
                    <a:pt x="10" y="75"/>
                  </a:moveTo>
                  <a:lnTo>
                    <a:pt x="10" y="66"/>
                  </a:lnTo>
                  <a:lnTo>
                    <a:pt x="10" y="47"/>
                  </a:lnTo>
                  <a:lnTo>
                    <a:pt x="10" y="38"/>
                  </a:lnTo>
                  <a:lnTo>
                    <a:pt x="10" y="28"/>
                  </a:lnTo>
                  <a:lnTo>
                    <a:pt x="0" y="28"/>
                  </a:lnTo>
                  <a:lnTo>
                    <a:pt x="10" y="19"/>
                  </a:lnTo>
                  <a:lnTo>
                    <a:pt x="0" y="9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0" y="0"/>
                  </a:lnTo>
                  <a:lnTo>
                    <a:pt x="10" y="19"/>
                  </a:lnTo>
                  <a:lnTo>
                    <a:pt x="19" y="19"/>
                  </a:lnTo>
                  <a:lnTo>
                    <a:pt x="19" y="28"/>
                  </a:lnTo>
                  <a:lnTo>
                    <a:pt x="19" y="38"/>
                  </a:lnTo>
                  <a:lnTo>
                    <a:pt x="19" y="47"/>
                  </a:lnTo>
                  <a:lnTo>
                    <a:pt x="19" y="56"/>
                  </a:lnTo>
                  <a:lnTo>
                    <a:pt x="29" y="75"/>
                  </a:lnTo>
                  <a:lnTo>
                    <a:pt x="29" y="85"/>
                  </a:lnTo>
                  <a:lnTo>
                    <a:pt x="19" y="85"/>
                  </a:lnTo>
                  <a:lnTo>
                    <a:pt x="10" y="75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040" name="Freeform 190"/>
            <p:cNvSpPr>
              <a:spLocks/>
            </p:cNvSpPr>
            <p:nvPr/>
          </p:nvSpPr>
          <p:spPr bwMode="auto">
            <a:xfrm>
              <a:off x="2785" y="2122"/>
              <a:ext cx="29" cy="19"/>
            </a:xfrm>
            <a:custGeom>
              <a:avLst/>
              <a:gdLst>
                <a:gd name="T0" fmla="*/ 19 w 29"/>
                <a:gd name="T1" fmla="*/ 19 h 19"/>
                <a:gd name="T2" fmla="*/ 10 w 29"/>
                <a:gd name="T3" fmla="*/ 19 h 19"/>
                <a:gd name="T4" fmla="*/ 0 w 29"/>
                <a:gd name="T5" fmla="*/ 19 h 19"/>
                <a:gd name="T6" fmla="*/ 0 w 29"/>
                <a:gd name="T7" fmla="*/ 19 h 19"/>
                <a:gd name="T8" fmla="*/ 0 w 29"/>
                <a:gd name="T9" fmla="*/ 10 h 19"/>
                <a:gd name="T10" fmla="*/ 10 w 29"/>
                <a:gd name="T11" fmla="*/ 0 h 19"/>
                <a:gd name="T12" fmla="*/ 10 w 29"/>
                <a:gd name="T13" fmla="*/ 0 h 19"/>
                <a:gd name="T14" fmla="*/ 29 w 29"/>
                <a:gd name="T15" fmla="*/ 0 h 19"/>
                <a:gd name="T16" fmla="*/ 29 w 29"/>
                <a:gd name="T17" fmla="*/ 0 h 19"/>
                <a:gd name="T18" fmla="*/ 29 w 29"/>
                <a:gd name="T19" fmla="*/ 19 h 19"/>
                <a:gd name="T20" fmla="*/ 29 w 29"/>
                <a:gd name="T21" fmla="*/ 19 h 19"/>
                <a:gd name="T22" fmla="*/ 19 w 29"/>
                <a:gd name="T23" fmla="*/ 19 h 1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9"/>
                <a:gd name="T37" fmla="*/ 0 h 19"/>
                <a:gd name="T38" fmla="*/ 29 w 29"/>
                <a:gd name="T39" fmla="*/ 19 h 1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9" h="19">
                  <a:moveTo>
                    <a:pt x="19" y="19"/>
                  </a:moveTo>
                  <a:lnTo>
                    <a:pt x="10" y="19"/>
                  </a:lnTo>
                  <a:lnTo>
                    <a:pt x="0" y="19"/>
                  </a:lnTo>
                  <a:lnTo>
                    <a:pt x="0" y="10"/>
                  </a:lnTo>
                  <a:lnTo>
                    <a:pt x="10" y="0"/>
                  </a:lnTo>
                  <a:lnTo>
                    <a:pt x="29" y="0"/>
                  </a:lnTo>
                  <a:lnTo>
                    <a:pt x="29" y="19"/>
                  </a:lnTo>
                  <a:lnTo>
                    <a:pt x="19" y="19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041" name="Freeform 191"/>
            <p:cNvSpPr>
              <a:spLocks/>
            </p:cNvSpPr>
            <p:nvPr/>
          </p:nvSpPr>
          <p:spPr bwMode="auto">
            <a:xfrm>
              <a:off x="3325" y="1639"/>
              <a:ext cx="38" cy="29"/>
            </a:xfrm>
            <a:custGeom>
              <a:avLst/>
              <a:gdLst>
                <a:gd name="T0" fmla="*/ 19 w 38"/>
                <a:gd name="T1" fmla="*/ 29 h 29"/>
                <a:gd name="T2" fmla="*/ 19 w 38"/>
                <a:gd name="T3" fmla="*/ 29 h 29"/>
                <a:gd name="T4" fmla="*/ 9 w 38"/>
                <a:gd name="T5" fmla="*/ 19 h 29"/>
                <a:gd name="T6" fmla="*/ 0 w 38"/>
                <a:gd name="T7" fmla="*/ 19 h 29"/>
                <a:gd name="T8" fmla="*/ 0 w 38"/>
                <a:gd name="T9" fmla="*/ 19 h 29"/>
                <a:gd name="T10" fmla="*/ 0 w 38"/>
                <a:gd name="T11" fmla="*/ 10 h 29"/>
                <a:gd name="T12" fmla="*/ 9 w 38"/>
                <a:gd name="T13" fmla="*/ 0 h 29"/>
                <a:gd name="T14" fmla="*/ 9 w 38"/>
                <a:gd name="T15" fmla="*/ 0 h 29"/>
                <a:gd name="T16" fmla="*/ 19 w 38"/>
                <a:gd name="T17" fmla="*/ 0 h 29"/>
                <a:gd name="T18" fmla="*/ 19 w 38"/>
                <a:gd name="T19" fmla="*/ 0 h 29"/>
                <a:gd name="T20" fmla="*/ 19 w 38"/>
                <a:gd name="T21" fmla="*/ 0 h 29"/>
                <a:gd name="T22" fmla="*/ 19 w 38"/>
                <a:gd name="T23" fmla="*/ 0 h 29"/>
                <a:gd name="T24" fmla="*/ 19 w 38"/>
                <a:gd name="T25" fmla="*/ 0 h 29"/>
                <a:gd name="T26" fmla="*/ 19 w 38"/>
                <a:gd name="T27" fmla="*/ 10 h 29"/>
                <a:gd name="T28" fmla="*/ 38 w 38"/>
                <a:gd name="T29" fmla="*/ 19 h 29"/>
                <a:gd name="T30" fmla="*/ 38 w 38"/>
                <a:gd name="T31" fmla="*/ 29 h 29"/>
                <a:gd name="T32" fmla="*/ 38 w 38"/>
                <a:gd name="T33" fmla="*/ 29 h 29"/>
                <a:gd name="T34" fmla="*/ 19 w 38"/>
                <a:gd name="T35" fmla="*/ 29 h 2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8"/>
                <a:gd name="T55" fmla="*/ 0 h 29"/>
                <a:gd name="T56" fmla="*/ 38 w 38"/>
                <a:gd name="T57" fmla="*/ 29 h 2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8" h="29">
                  <a:moveTo>
                    <a:pt x="19" y="29"/>
                  </a:moveTo>
                  <a:lnTo>
                    <a:pt x="19" y="29"/>
                  </a:lnTo>
                  <a:lnTo>
                    <a:pt x="9" y="19"/>
                  </a:lnTo>
                  <a:lnTo>
                    <a:pt x="0" y="19"/>
                  </a:lnTo>
                  <a:lnTo>
                    <a:pt x="0" y="10"/>
                  </a:lnTo>
                  <a:lnTo>
                    <a:pt x="9" y="0"/>
                  </a:lnTo>
                  <a:lnTo>
                    <a:pt x="19" y="0"/>
                  </a:lnTo>
                  <a:lnTo>
                    <a:pt x="19" y="10"/>
                  </a:lnTo>
                  <a:lnTo>
                    <a:pt x="38" y="19"/>
                  </a:lnTo>
                  <a:lnTo>
                    <a:pt x="38" y="29"/>
                  </a:lnTo>
                  <a:lnTo>
                    <a:pt x="19" y="29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042" name="Freeform 192"/>
            <p:cNvSpPr>
              <a:spLocks/>
            </p:cNvSpPr>
            <p:nvPr/>
          </p:nvSpPr>
          <p:spPr bwMode="auto">
            <a:xfrm>
              <a:off x="3079" y="2198"/>
              <a:ext cx="28" cy="38"/>
            </a:xfrm>
            <a:custGeom>
              <a:avLst/>
              <a:gdLst>
                <a:gd name="T0" fmla="*/ 9 w 28"/>
                <a:gd name="T1" fmla="*/ 9 h 38"/>
                <a:gd name="T2" fmla="*/ 9 w 28"/>
                <a:gd name="T3" fmla="*/ 19 h 38"/>
                <a:gd name="T4" fmla="*/ 9 w 28"/>
                <a:gd name="T5" fmla="*/ 19 h 38"/>
                <a:gd name="T6" fmla="*/ 9 w 28"/>
                <a:gd name="T7" fmla="*/ 19 h 38"/>
                <a:gd name="T8" fmla="*/ 9 w 28"/>
                <a:gd name="T9" fmla="*/ 28 h 38"/>
                <a:gd name="T10" fmla="*/ 9 w 28"/>
                <a:gd name="T11" fmla="*/ 28 h 38"/>
                <a:gd name="T12" fmla="*/ 9 w 28"/>
                <a:gd name="T13" fmla="*/ 38 h 38"/>
                <a:gd name="T14" fmla="*/ 19 w 28"/>
                <a:gd name="T15" fmla="*/ 28 h 38"/>
                <a:gd name="T16" fmla="*/ 28 w 28"/>
                <a:gd name="T17" fmla="*/ 19 h 38"/>
                <a:gd name="T18" fmla="*/ 28 w 28"/>
                <a:gd name="T19" fmla="*/ 19 h 38"/>
                <a:gd name="T20" fmla="*/ 28 w 28"/>
                <a:gd name="T21" fmla="*/ 19 h 38"/>
                <a:gd name="T22" fmla="*/ 28 w 28"/>
                <a:gd name="T23" fmla="*/ 9 h 38"/>
                <a:gd name="T24" fmla="*/ 28 w 28"/>
                <a:gd name="T25" fmla="*/ 9 h 38"/>
                <a:gd name="T26" fmla="*/ 28 w 28"/>
                <a:gd name="T27" fmla="*/ 0 h 38"/>
                <a:gd name="T28" fmla="*/ 28 w 28"/>
                <a:gd name="T29" fmla="*/ 0 h 38"/>
                <a:gd name="T30" fmla="*/ 19 w 28"/>
                <a:gd name="T31" fmla="*/ 0 h 38"/>
                <a:gd name="T32" fmla="*/ 19 w 28"/>
                <a:gd name="T33" fmla="*/ 0 h 38"/>
                <a:gd name="T34" fmla="*/ 19 w 28"/>
                <a:gd name="T35" fmla="*/ 9 h 38"/>
                <a:gd name="T36" fmla="*/ 19 w 28"/>
                <a:gd name="T37" fmla="*/ 9 h 38"/>
                <a:gd name="T38" fmla="*/ 0 w 28"/>
                <a:gd name="T39" fmla="*/ 9 h 38"/>
                <a:gd name="T40" fmla="*/ 0 w 28"/>
                <a:gd name="T41" fmla="*/ 9 h 38"/>
                <a:gd name="T42" fmla="*/ 0 w 28"/>
                <a:gd name="T43" fmla="*/ 9 h 38"/>
                <a:gd name="T44" fmla="*/ 0 w 28"/>
                <a:gd name="T45" fmla="*/ 9 h 38"/>
                <a:gd name="T46" fmla="*/ 0 w 28"/>
                <a:gd name="T47" fmla="*/ 9 h 38"/>
                <a:gd name="T48" fmla="*/ 9 w 28"/>
                <a:gd name="T49" fmla="*/ 9 h 3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8"/>
                <a:gd name="T76" fmla="*/ 0 h 38"/>
                <a:gd name="T77" fmla="*/ 28 w 28"/>
                <a:gd name="T78" fmla="*/ 38 h 3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8" h="38">
                  <a:moveTo>
                    <a:pt x="9" y="9"/>
                  </a:moveTo>
                  <a:lnTo>
                    <a:pt x="9" y="19"/>
                  </a:lnTo>
                  <a:lnTo>
                    <a:pt x="9" y="28"/>
                  </a:lnTo>
                  <a:lnTo>
                    <a:pt x="9" y="38"/>
                  </a:lnTo>
                  <a:lnTo>
                    <a:pt x="19" y="28"/>
                  </a:lnTo>
                  <a:lnTo>
                    <a:pt x="28" y="19"/>
                  </a:lnTo>
                  <a:lnTo>
                    <a:pt x="28" y="9"/>
                  </a:lnTo>
                  <a:lnTo>
                    <a:pt x="28" y="0"/>
                  </a:lnTo>
                  <a:lnTo>
                    <a:pt x="19" y="0"/>
                  </a:lnTo>
                  <a:lnTo>
                    <a:pt x="19" y="9"/>
                  </a:lnTo>
                  <a:lnTo>
                    <a:pt x="0" y="9"/>
                  </a:lnTo>
                  <a:lnTo>
                    <a:pt x="9" y="9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043" name="Freeform 193"/>
            <p:cNvSpPr>
              <a:spLocks/>
            </p:cNvSpPr>
            <p:nvPr/>
          </p:nvSpPr>
          <p:spPr bwMode="auto">
            <a:xfrm>
              <a:off x="3041" y="2652"/>
              <a:ext cx="28" cy="38"/>
            </a:xfrm>
            <a:custGeom>
              <a:avLst/>
              <a:gdLst>
                <a:gd name="T0" fmla="*/ 19 w 28"/>
                <a:gd name="T1" fmla="*/ 0 h 38"/>
                <a:gd name="T2" fmla="*/ 9 w 28"/>
                <a:gd name="T3" fmla="*/ 10 h 38"/>
                <a:gd name="T4" fmla="*/ 0 w 28"/>
                <a:gd name="T5" fmla="*/ 19 h 38"/>
                <a:gd name="T6" fmla="*/ 0 w 28"/>
                <a:gd name="T7" fmla="*/ 29 h 38"/>
                <a:gd name="T8" fmla="*/ 0 w 28"/>
                <a:gd name="T9" fmla="*/ 38 h 38"/>
                <a:gd name="T10" fmla="*/ 9 w 28"/>
                <a:gd name="T11" fmla="*/ 38 h 38"/>
                <a:gd name="T12" fmla="*/ 28 w 28"/>
                <a:gd name="T13" fmla="*/ 19 h 38"/>
                <a:gd name="T14" fmla="*/ 28 w 28"/>
                <a:gd name="T15" fmla="*/ 10 h 38"/>
                <a:gd name="T16" fmla="*/ 28 w 28"/>
                <a:gd name="T17" fmla="*/ 10 h 38"/>
                <a:gd name="T18" fmla="*/ 28 w 28"/>
                <a:gd name="T19" fmla="*/ 10 h 38"/>
                <a:gd name="T20" fmla="*/ 28 w 28"/>
                <a:gd name="T21" fmla="*/ 10 h 38"/>
                <a:gd name="T22" fmla="*/ 28 w 28"/>
                <a:gd name="T23" fmla="*/ 0 h 38"/>
                <a:gd name="T24" fmla="*/ 19 w 28"/>
                <a:gd name="T25" fmla="*/ 0 h 3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8"/>
                <a:gd name="T40" fmla="*/ 0 h 38"/>
                <a:gd name="T41" fmla="*/ 28 w 28"/>
                <a:gd name="T42" fmla="*/ 38 h 3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8" h="38">
                  <a:moveTo>
                    <a:pt x="19" y="0"/>
                  </a:moveTo>
                  <a:lnTo>
                    <a:pt x="9" y="10"/>
                  </a:lnTo>
                  <a:lnTo>
                    <a:pt x="0" y="19"/>
                  </a:lnTo>
                  <a:lnTo>
                    <a:pt x="0" y="29"/>
                  </a:lnTo>
                  <a:lnTo>
                    <a:pt x="0" y="38"/>
                  </a:lnTo>
                  <a:lnTo>
                    <a:pt x="9" y="38"/>
                  </a:lnTo>
                  <a:lnTo>
                    <a:pt x="28" y="19"/>
                  </a:lnTo>
                  <a:lnTo>
                    <a:pt x="28" y="10"/>
                  </a:lnTo>
                  <a:lnTo>
                    <a:pt x="28" y="0"/>
                  </a:lnTo>
                  <a:lnTo>
                    <a:pt x="19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044" name="Freeform 194"/>
            <p:cNvSpPr>
              <a:spLocks/>
            </p:cNvSpPr>
            <p:nvPr/>
          </p:nvSpPr>
          <p:spPr bwMode="auto">
            <a:xfrm>
              <a:off x="3098" y="2605"/>
              <a:ext cx="19" cy="28"/>
            </a:xfrm>
            <a:custGeom>
              <a:avLst/>
              <a:gdLst>
                <a:gd name="T0" fmla="*/ 19 w 19"/>
                <a:gd name="T1" fmla="*/ 28 h 28"/>
                <a:gd name="T2" fmla="*/ 0 w 19"/>
                <a:gd name="T3" fmla="*/ 28 h 28"/>
                <a:gd name="T4" fmla="*/ 0 w 19"/>
                <a:gd name="T5" fmla="*/ 0 h 28"/>
                <a:gd name="T6" fmla="*/ 9 w 19"/>
                <a:gd name="T7" fmla="*/ 0 h 28"/>
                <a:gd name="T8" fmla="*/ 19 w 19"/>
                <a:gd name="T9" fmla="*/ 0 h 28"/>
                <a:gd name="T10" fmla="*/ 19 w 19"/>
                <a:gd name="T11" fmla="*/ 19 h 28"/>
                <a:gd name="T12" fmla="*/ 19 w 19"/>
                <a:gd name="T13" fmla="*/ 19 h 28"/>
                <a:gd name="T14" fmla="*/ 19 w 19"/>
                <a:gd name="T15" fmla="*/ 28 h 2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9"/>
                <a:gd name="T25" fmla="*/ 0 h 28"/>
                <a:gd name="T26" fmla="*/ 19 w 19"/>
                <a:gd name="T27" fmla="*/ 28 h 2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9" h="28">
                  <a:moveTo>
                    <a:pt x="19" y="28"/>
                  </a:moveTo>
                  <a:lnTo>
                    <a:pt x="0" y="28"/>
                  </a:lnTo>
                  <a:lnTo>
                    <a:pt x="0" y="0"/>
                  </a:lnTo>
                  <a:lnTo>
                    <a:pt x="9" y="0"/>
                  </a:lnTo>
                  <a:lnTo>
                    <a:pt x="19" y="0"/>
                  </a:lnTo>
                  <a:lnTo>
                    <a:pt x="19" y="19"/>
                  </a:lnTo>
                  <a:lnTo>
                    <a:pt x="19" y="28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045" name="Freeform 195"/>
            <p:cNvSpPr>
              <a:spLocks/>
            </p:cNvSpPr>
            <p:nvPr/>
          </p:nvSpPr>
          <p:spPr bwMode="auto">
            <a:xfrm>
              <a:off x="3003" y="1431"/>
              <a:ext cx="38" cy="19"/>
            </a:xfrm>
            <a:custGeom>
              <a:avLst/>
              <a:gdLst>
                <a:gd name="T0" fmla="*/ 19 w 38"/>
                <a:gd name="T1" fmla="*/ 0 h 19"/>
                <a:gd name="T2" fmla="*/ 0 w 38"/>
                <a:gd name="T3" fmla="*/ 0 h 19"/>
                <a:gd name="T4" fmla="*/ 0 w 38"/>
                <a:gd name="T5" fmla="*/ 10 h 19"/>
                <a:gd name="T6" fmla="*/ 10 w 38"/>
                <a:gd name="T7" fmla="*/ 19 h 19"/>
                <a:gd name="T8" fmla="*/ 10 w 38"/>
                <a:gd name="T9" fmla="*/ 19 h 19"/>
                <a:gd name="T10" fmla="*/ 10 w 38"/>
                <a:gd name="T11" fmla="*/ 19 h 19"/>
                <a:gd name="T12" fmla="*/ 10 w 38"/>
                <a:gd name="T13" fmla="*/ 19 h 19"/>
                <a:gd name="T14" fmla="*/ 28 w 38"/>
                <a:gd name="T15" fmla="*/ 10 h 19"/>
                <a:gd name="T16" fmla="*/ 38 w 38"/>
                <a:gd name="T17" fmla="*/ 10 h 19"/>
                <a:gd name="T18" fmla="*/ 38 w 38"/>
                <a:gd name="T19" fmla="*/ 10 h 19"/>
                <a:gd name="T20" fmla="*/ 28 w 38"/>
                <a:gd name="T21" fmla="*/ 10 h 19"/>
                <a:gd name="T22" fmla="*/ 28 w 38"/>
                <a:gd name="T23" fmla="*/ 0 h 19"/>
                <a:gd name="T24" fmla="*/ 28 w 38"/>
                <a:gd name="T25" fmla="*/ 0 h 19"/>
                <a:gd name="T26" fmla="*/ 19 w 38"/>
                <a:gd name="T27" fmla="*/ 0 h 1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8"/>
                <a:gd name="T43" fmla="*/ 0 h 19"/>
                <a:gd name="T44" fmla="*/ 38 w 38"/>
                <a:gd name="T45" fmla="*/ 19 h 1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8" h="19">
                  <a:moveTo>
                    <a:pt x="19" y="0"/>
                  </a:moveTo>
                  <a:lnTo>
                    <a:pt x="0" y="0"/>
                  </a:lnTo>
                  <a:lnTo>
                    <a:pt x="0" y="10"/>
                  </a:lnTo>
                  <a:lnTo>
                    <a:pt x="10" y="19"/>
                  </a:lnTo>
                  <a:lnTo>
                    <a:pt x="28" y="10"/>
                  </a:lnTo>
                  <a:lnTo>
                    <a:pt x="38" y="10"/>
                  </a:lnTo>
                  <a:lnTo>
                    <a:pt x="28" y="10"/>
                  </a:lnTo>
                  <a:lnTo>
                    <a:pt x="28" y="0"/>
                  </a:lnTo>
                  <a:lnTo>
                    <a:pt x="19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046" name="Freeform 196"/>
            <p:cNvSpPr>
              <a:spLocks/>
            </p:cNvSpPr>
            <p:nvPr/>
          </p:nvSpPr>
          <p:spPr bwMode="auto">
            <a:xfrm>
              <a:off x="2908" y="1422"/>
              <a:ext cx="29" cy="47"/>
            </a:xfrm>
            <a:custGeom>
              <a:avLst/>
              <a:gdLst>
                <a:gd name="T0" fmla="*/ 29 w 29"/>
                <a:gd name="T1" fmla="*/ 28 h 47"/>
                <a:gd name="T2" fmla="*/ 29 w 29"/>
                <a:gd name="T3" fmla="*/ 38 h 47"/>
                <a:gd name="T4" fmla="*/ 10 w 29"/>
                <a:gd name="T5" fmla="*/ 47 h 47"/>
                <a:gd name="T6" fmla="*/ 10 w 29"/>
                <a:gd name="T7" fmla="*/ 47 h 47"/>
                <a:gd name="T8" fmla="*/ 0 w 29"/>
                <a:gd name="T9" fmla="*/ 19 h 47"/>
                <a:gd name="T10" fmla="*/ 0 w 29"/>
                <a:gd name="T11" fmla="*/ 9 h 47"/>
                <a:gd name="T12" fmla="*/ 0 w 29"/>
                <a:gd name="T13" fmla="*/ 9 h 47"/>
                <a:gd name="T14" fmla="*/ 0 w 29"/>
                <a:gd name="T15" fmla="*/ 9 h 47"/>
                <a:gd name="T16" fmla="*/ 0 w 29"/>
                <a:gd name="T17" fmla="*/ 0 h 47"/>
                <a:gd name="T18" fmla="*/ 10 w 29"/>
                <a:gd name="T19" fmla="*/ 9 h 47"/>
                <a:gd name="T20" fmla="*/ 19 w 29"/>
                <a:gd name="T21" fmla="*/ 9 h 47"/>
                <a:gd name="T22" fmla="*/ 19 w 29"/>
                <a:gd name="T23" fmla="*/ 9 h 47"/>
                <a:gd name="T24" fmla="*/ 10 w 29"/>
                <a:gd name="T25" fmla="*/ 28 h 47"/>
                <a:gd name="T26" fmla="*/ 29 w 29"/>
                <a:gd name="T27" fmla="*/ 28 h 4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"/>
                <a:gd name="T43" fmla="*/ 0 h 47"/>
                <a:gd name="T44" fmla="*/ 29 w 29"/>
                <a:gd name="T45" fmla="*/ 47 h 4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" h="47">
                  <a:moveTo>
                    <a:pt x="29" y="28"/>
                  </a:moveTo>
                  <a:lnTo>
                    <a:pt x="29" y="38"/>
                  </a:lnTo>
                  <a:lnTo>
                    <a:pt x="10" y="47"/>
                  </a:lnTo>
                  <a:lnTo>
                    <a:pt x="0" y="19"/>
                  </a:lnTo>
                  <a:lnTo>
                    <a:pt x="0" y="9"/>
                  </a:lnTo>
                  <a:lnTo>
                    <a:pt x="0" y="0"/>
                  </a:lnTo>
                  <a:lnTo>
                    <a:pt x="10" y="9"/>
                  </a:lnTo>
                  <a:lnTo>
                    <a:pt x="19" y="9"/>
                  </a:lnTo>
                  <a:lnTo>
                    <a:pt x="10" y="28"/>
                  </a:lnTo>
                  <a:lnTo>
                    <a:pt x="29" y="28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047" name="Freeform 197"/>
            <p:cNvSpPr>
              <a:spLocks/>
            </p:cNvSpPr>
            <p:nvPr/>
          </p:nvSpPr>
          <p:spPr bwMode="auto">
            <a:xfrm>
              <a:off x="3099" y="1527"/>
              <a:ext cx="38" cy="19"/>
            </a:xfrm>
            <a:custGeom>
              <a:avLst/>
              <a:gdLst>
                <a:gd name="T0" fmla="*/ 19 w 38"/>
                <a:gd name="T1" fmla="*/ 0 h 19"/>
                <a:gd name="T2" fmla="*/ 0 w 38"/>
                <a:gd name="T3" fmla="*/ 0 h 19"/>
                <a:gd name="T4" fmla="*/ 0 w 38"/>
                <a:gd name="T5" fmla="*/ 10 h 19"/>
                <a:gd name="T6" fmla="*/ 10 w 38"/>
                <a:gd name="T7" fmla="*/ 19 h 19"/>
                <a:gd name="T8" fmla="*/ 10 w 38"/>
                <a:gd name="T9" fmla="*/ 19 h 19"/>
                <a:gd name="T10" fmla="*/ 10 w 38"/>
                <a:gd name="T11" fmla="*/ 19 h 19"/>
                <a:gd name="T12" fmla="*/ 10 w 38"/>
                <a:gd name="T13" fmla="*/ 19 h 19"/>
                <a:gd name="T14" fmla="*/ 28 w 38"/>
                <a:gd name="T15" fmla="*/ 10 h 19"/>
                <a:gd name="T16" fmla="*/ 38 w 38"/>
                <a:gd name="T17" fmla="*/ 10 h 19"/>
                <a:gd name="T18" fmla="*/ 38 w 38"/>
                <a:gd name="T19" fmla="*/ 10 h 19"/>
                <a:gd name="T20" fmla="*/ 28 w 38"/>
                <a:gd name="T21" fmla="*/ 10 h 19"/>
                <a:gd name="T22" fmla="*/ 28 w 38"/>
                <a:gd name="T23" fmla="*/ 0 h 19"/>
                <a:gd name="T24" fmla="*/ 28 w 38"/>
                <a:gd name="T25" fmla="*/ 0 h 19"/>
                <a:gd name="T26" fmla="*/ 19 w 38"/>
                <a:gd name="T27" fmla="*/ 0 h 1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8"/>
                <a:gd name="T43" fmla="*/ 0 h 19"/>
                <a:gd name="T44" fmla="*/ 38 w 38"/>
                <a:gd name="T45" fmla="*/ 19 h 1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8" h="19">
                  <a:moveTo>
                    <a:pt x="19" y="0"/>
                  </a:moveTo>
                  <a:lnTo>
                    <a:pt x="0" y="0"/>
                  </a:lnTo>
                  <a:lnTo>
                    <a:pt x="0" y="10"/>
                  </a:lnTo>
                  <a:lnTo>
                    <a:pt x="10" y="19"/>
                  </a:lnTo>
                  <a:lnTo>
                    <a:pt x="28" y="10"/>
                  </a:lnTo>
                  <a:lnTo>
                    <a:pt x="38" y="10"/>
                  </a:lnTo>
                  <a:lnTo>
                    <a:pt x="28" y="10"/>
                  </a:lnTo>
                  <a:lnTo>
                    <a:pt x="28" y="0"/>
                  </a:lnTo>
                  <a:lnTo>
                    <a:pt x="19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048" name="Freeform 198"/>
            <p:cNvSpPr>
              <a:spLocks/>
            </p:cNvSpPr>
            <p:nvPr/>
          </p:nvSpPr>
          <p:spPr bwMode="auto">
            <a:xfrm>
              <a:off x="3173" y="986"/>
              <a:ext cx="19" cy="19"/>
            </a:xfrm>
            <a:custGeom>
              <a:avLst/>
              <a:gdLst>
                <a:gd name="T0" fmla="*/ 19 w 19"/>
                <a:gd name="T1" fmla="*/ 10 h 19"/>
                <a:gd name="T2" fmla="*/ 19 w 19"/>
                <a:gd name="T3" fmla="*/ 19 h 19"/>
                <a:gd name="T4" fmla="*/ 0 w 19"/>
                <a:gd name="T5" fmla="*/ 19 h 19"/>
                <a:gd name="T6" fmla="*/ 0 w 19"/>
                <a:gd name="T7" fmla="*/ 0 h 19"/>
                <a:gd name="T8" fmla="*/ 0 w 19"/>
                <a:gd name="T9" fmla="*/ 0 h 19"/>
                <a:gd name="T10" fmla="*/ 0 w 19"/>
                <a:gd name="T11" fmla="*/ 0 h 19"/>
                <a:gd name="T12" fmla="*/ 10 w 19"/>
                <a:gd name="T13" fmla="*/ 0 h 19"/>
                <a:gd name="T14" fmla="*/ 10 w 19"/>
                <a:gd name="T15" fmla="*/ 0 h 19"/>
                <a:gd name="T16" fmla="*/ 19 w 19"/>
                <a:gd name="T17" fmla="*/ 0 h 19"/>
                <a:gd name="T18" fmla="*/ 19 w 19"/>
                <a:gd name="T19" fmla="*/ 10 h 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"/>
                <a:gd name="T31" fmla="*/ 0 h 19"/>
                <a:gd name="T32" fmla="*/ 19 w 19"/>
                <a:gd name="T33" fmla="*/ 19 h 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" h="19">
                  <a:moveTo>
                    <a:pt x="19" y="10"/>
                  </a:moveTo>
                  <a:lnTo>
                    <a:pt x="19" y="19"/>
                  </a:lnTo>
                  <a:lnTo>
                    <a:pt x="0" y="19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9" y="0"/>
                  </a:lnTo>
                  <a:lnTo>
                    <a:pt x="19" y="1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049" name="Freeform 199"/>
            <p:cNvSpPr>
              <a:spLocks/>
            </p:cNvSpPr>
            <p:nvPr/>
          </p:nvSpPr>
          <p:spPr bwMode="auto">
            <a:xfrm>
              <a:off x="2814" y="835"/>
              <a:ext cx="85" cy="19"/>
            </a:xfrm>
            <a:custGeom>
              <a:avLst/>
              <a:gdLst>
                <a:gd name="T0" fmla="*/ 19 w 85"/>
                <a:gd name="T1" fmla="*/ 19 h 19"/>
                <a:gd name="T2" fmla="*/ 0 w 85"/>
                <a:gd name="T3" fmla="*/ 9 h 19"/>
                <a:gd name="T4" fmla="*/ 0 w 85"/>
                <a:gd name="T5" fmla="*/ 9 h 19"/>
                <a:gd name="T6" fmla="*/ 9 w 85"/>
                <a:gd name="T7" fmla="*/ 0 h 19"/>
                <a:gd name="T8" fmla="*/ 28 w 85"/>
                <a:gd name="T9" fmla="*/ 0 h 19"/>
                <a:gd name="T10" fmla="*/ 38 w 85"/>
                <a:gd name="T11" fmla="*/ 9 h 19"/>
                <a:gd name="T12" fmla="*/ 47 w 85"/>
                <a:gd name="T13" fmla="*/ 9 h 19"/>
                <a:gd name="T14" fmla="*/ 57 w 85"/>
                <a:gd name="T15" fmla="*/ 9 h 19"/>
                <a:gd name="T16" fmla="*/ 75 w 85"/>
                <a:gd name="T17" fmla="*/ 9 h 19"/>
                <a:gd name="T18" fmla="*/ 85 w 85"/>
                <a:gd name="T19" fmla="*/ 9 h 19"/>
                <a:gd name="T20" fmla="*/ 85 w 85"/>
                <a:gd name="T21" fmla="*/ 9 h 19"/>
                <a:gd name="T22" fmla="*/ 75 w 85"/>
                <a:gd name="T23" fmla="*/ 19 h 19"/>
                <a:gd name="T24" fmla="*/ 57 w 85"/>
                <a:gd name="T25" fmla="*/ 19 h 19"/>
                <a:gd name="T26" fmla="*/ 28 w 85"/>
                <a:gd name="T27" fmla="*/ 19 h 19"/>
                <a:gd name="T28" fmla="*/ 19 w 85"/>
                <a:gd name="T29" fmla="*/ 19 h 1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5"/>
                <a:gd name="T46" fmla="*/ 0 h 19"/>
                <a:gd name="T47" fmla="*/ 85 w 85"/>
                <a:gd name="T48" fmla="*/ 19 h 1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5" h="19">
                  <a:moveTo>
                    <a:pt x="19" y="19"/>
                  </a:moveTo>
                  <a:lnTo>
                    <a:pt x="0" y="9"/>
                  </a:lnTo>
                  <a:lnTo>
                    <a:pt x="9" y="0"/>
                  </a:lnTo>
                  <a:lnTo>
                    <a:pt x="28" y="0"/>
                  </a:lnTo>
                  <a:lnTo>
                    <a:pt x="38" y="9"/>
                  </a:lnTo>
                  <a:lnTo>
                    <a:pt x="47" y="9"/>
                  </a:lnTo>
                  <a:lnTo>
                    <a:pt x="57" y="9"/>
                  </a:lnTo>
                  <a:lnTo>
                    <a:pt x="75" y="9"/>
                  </a:lnTo>
                  <a:lnTo>
                    <a:pt x="85" y="9"/>
                  </a:lnTo>
                  <a:lnTo>
                    <a:pt x="75" y="19"/>
                  </a:lnTo>
                  <a:lnTo>
                    <a:pt x="57" y="19"/>
                  </a:lnTo>
                  <a:lnTo>
                    <a:pt x="28" y="19"/>
                  </a:lnTo>
                  <a:lnTo>
                    <a:pt x="19" y="19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050" name="Freeform 200"/>
            <p:cNvSpPr>
              <a:spLocks/>
            </p:cNvSpPr>
            <p:nvPr/>
          </p:nvSpPr>
          <p:spPr bwMode="auto">
            <a:xfrm>
              <a:off x="2745" y="2085"/>
              <a:ext cx="24" cy="72"/>
            </a:xfrm>
            <a:custGeom>
              <a:avLst/>
              <a:gdLst>
                <a:gd name="T0" fmla="*/ 8 w 24"/>
                <a:gd name="T1" fmla="*/ 64 h 72"/>
                <a:gd name="T2" fmla="*/ 8 w 24"/>
                <a:gd name="T3" fmla="*/ 56 h 72"/>
                <a:gd name="T4" fmla="*/ 8 w 24"/>
                <a:gd name="T5" fmla="*/ 56 h 72"/>
                <a:gd name="T6" fmla="*/ 8 w 24"/>
                <a:gd name="T7" fmla="*/ 40 h 72"/>
                <a:gd name="T8" fmla="*/ 8 w 24"/>
                <a:gd name="T9" fmla="*/ 32 h 72"/>
                <a:gd name="T10" fmla="*/ 8 w 24"/>
                <a:gd name="T11" fmla="*/ 24 h 72"/>
                <a:gd name="T12" fmla="*/ 0 w 24"/>
                <a:gd name="T13" fmla="*/ 24 h 72"/>
                <a:gd name="T14" fmla="*/ 8 w 24"/>
                <a:gd name="T15" fmla="*/ 16 h 72"/>
                <a:gd name="T16" fmla="*/ 0 w 24"/>
                <a:gd name="T17" fmla="*/ 8 h 72"/>
                <a:gd name="T18" fmla="*/ 0 w 24"/>
                <a:gd name="T19" fmla="*/ 0 h 72"/>
                <a:gd name="T20" fmla="*/ 0 w 24"/>
                <a:gd name="T21" fmla="*/ 0 h 72"/>
                <a:gd name="T22" fmla="*/ 16 w 24"/>
                <a:gd name="T23" fmla="*/ 0 h 72"/>
                <a:gd name="T24" fmla="*/ 16 w 24"/>
                <a:gd name="T25" fmla="*/ 0 h 72"/>
                <a:gd name="T26" fmla="*/ 8 w 24"/>
                <a:gd name="T27" fmla="*/ 0 h 72"/>
                <a:gd name="T28" fmla="*/ 8 w 24"/>
                <a:gd name="T29" fmla="*/ 16 h 72"/>
                <a:gd name="T30" fmla="*/ 16 w 24"/>
                <a:gd name="T31" fmla="*/ 16 h 72"/>
                <a:gd name="T32" fmla="*/ 16 w 24"/>
                <a:gd name="T33" fmla="*/ 24 h 72"/>
                <a:gd name="T34" fmla="*/ 16 w 24"/>
                <a:gd name="T35" fmla="*/ 32 h 72"/>
                <a:gd name="T36" fmla="*/ 16 w 24"/>
                <a:gd name="T37" fmla="*/ 40 h 72"/>
                <a:gd name="T38" fmla="*/ 16 w 24"/>
                <a:gd name="T39" fmla="*/ 48 h 72"/>
                <a:gd name="T40" fmla="*/ 24 w 24"/>
                <a:gd name="T41" fmla="*/ 64 h 72"/>
                <a:gd name="T42" fmla="*/ 24 w 24"/>
                <a:gd name="T43" fmla="*/ 72 h 72"/>
                <a:gd name="T44" fmla="*/ 16 w 24"/>
                <a:gd name="T45" fmla="*/ 72 h 72"/>
                <a:gd name="T46" fmla="*/ 16 w 24"/>
                <a:gd name="T47" fmla="*/ 72 h 72"/>
                <a:gd name="T48" fmla="*/ 8 w 24"/>
                <a:gd name="T49" fmla="*/ 64 h 7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4"/>
                <a:gd name="T76" fmla="*/ 0 h 72"/>
                <a:gd name="T77" fmla="*/ 24 w 24"/>
                <a:gd name="T78" fmla="*/ 72 h 7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4" h="72">
                  <a:moveTo>
                    <a:pt x="8" y="64"/>
                  </a:moveTo>
                  <a:lnTo>
                    <a:pt x="8" y="56"/>
                  </a:lnTo>
                  <a:lnTo>
                    <a:pt x="8" y="40"/>
                  </a:lnTo>
                  <a:lnTo>
                    <a:pt x="8" y="32"/>
                  </a:lnTo>
                  <a:lnTo>
                    <a:pt x="8" y="24"/>
                  </a:lnTo>
                  <a:lnTo>
                    <a:pt x="0" y="24"/>
                  </a:lnTo>
                  <a:lnTo>
                    <a:pt x="8" y="16"/>
                  </a:lnTo>
                  <a:lnTo>
                    <a:pt x="0" y="8"/>
                  </a:lnTo>
                  <a:lnTo>
                    <a:pt x="0" y="0"/>
                  </a:lnTo>
                  <a:lnTo>
                    <a:pt x="16" y="0"/>
                  </a:lnTo>
                  <a:lnTo>
                    <a:pt x="8" y="0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24"/>
                  </a:lnTo>
                  <a:lnTo>
                    <a:pt x="16" y="32"/>
                  </a:lnTo>
                  <a:lnTo>
                    <a:pt x="16" y="40"/>
                  </a:lnTo>
                  <a:lnTo>
                    <a:pt x="16" y="48"/>
                  </a:lnTo>
                  <a:lnTo>
                    <a:pt x="24" y="64"/>
                  </a:lnTo>
                  <a:lnTo>
                    <a:pt x="24" y="72"/>
                  </a:lnTo>
                  <a:lnTo>
                    <a:pt x="16" y="72"/>
                  </a:lnTo>
                  <a:lnTo>
                    <a:pt x="8" y="64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051" name="Freeform 201"/>
            <p:cNvSpPr>
              <a:spLocks/>
            </p:cNvSpPr>
            <p:nvPr/>
          </p:nvSpPr>
          <p:spPr bwMode="auto">
            <a:xfrm>
              <a:off x="2455" y="1992"/>
              <a:ext cx="32" cy="48"/>
            </a:xfrm>
            <a:custGeom>
              <a:avLst/>
              <a:gdLst>
                <a:gd name="T0" fmla="*/ 0 w 32"/>
                <a:gd name="T1" fmla="*/ 32 h 48"/>
                <a:gd name="T2" fmla="*/ 0 w 32"/>
                <a:gd name="T3" fmla="*/ 24 h 48"/>
                <a:gd name="T4" fmla="*/ 0 w 32"/>
                <a:gd name="T5" fmla="*/ 16 h 48"/>
                <a:gd name="T6" fmla="*/ 0 w 32"/>
                <a:gd name="T7" fmla="*/ 16 h 48"/>
                <a:gd name="T8" fmla="*/ 8 w 32"/>
                <a:gd name="T9" fmla="*/ 0 h 48"/>
                <a:gd name="T10" fmla="*/ 24 w 32"/>
                <a:gd name="T11" fmla="*/ 0 h 48"/>
                <a:gd name="T12" fmla="*/ 24 w 32"/>
                <a:gd name="T13" fmla="*/ 24 h 48"/>
                <a:gd name="T14" fmla="*/ 32 w 32"/>
                <a:gd name="T15" fmla="*/ 24 h 48"/>
                <a:gd name="T16" fmla="*/ 24 w 32"/>
                <a:gd name="T17" fmla="*/ 24 h 48"/>
                <a:gd name="T18" fmla="*/ 24 w 32"/>
                <a:gd name="T19" fmla="*/ 40 h 48"/>
                <a:gd name="T20" fmla="*/ 16 w 32"/>
                <a:gd name="T21" fmla="*/ 48 h 48"/>
                <a:gd name="T22" fmla="*/ 16 w 32"/>
                <a:gd name="T23" fmla="*/ 48 h 48"/>
                <a:gd name="T24" fmla="*/ 0 w 32"/>
                <a:gd name="T25" fmla="*/ 32 h 4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2"/>
                <a:gd name="T40" fmla="*/ 0 h 48"/>
                <a:gd name="T41" fmla="*/ 32 w 32"/>
                <a:gd name="T42" fmla="*/ 48 h 4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2" h="48">
                  <a:moveTo>
                    <a:pt x="0" y="32"/>
                  </a:moveTo>
                  <a:lnTo>
                    <a:pt x="0" y="24"/>
                  </a:lnTo>
                  <a:lnTo>
                    <a:pt x="0" y="16"/>
                  </a:lnTo>
                  <a:lnTo>
                    <a:pt x="8" y="0"/>
                  </a:lnTo>
                  <a:lnTo>
                    <a:pt x="24" y="0"/>
                  </a:lnTo>
                  <a:lnTo>
                    <a:pt x="24" y="24"/>
                  </a:lnTo>
                  <a:lnTo>
                    <a:pt x="32" y="24"/>
                  </a:lnTo>
                  <a:lnTo>
                    <a:pt x="24" y="24"/>
                  </a:lnTo>
                  <a:lnTo>
                    <a:pt x="24" y="40"/>
                  </a:lnTo>
                  <a:lnTo>
                    <a:pt x="16" y="48"/>
                  </a:lnTo>
                  <a:lnTo>
                    <a:pt x="0" y="32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052" name="Freeform 202"/>
            <p:cNvSpPr>
              <a:spLocks/>
            </p:cNvSpPr>
            <p:nvPr/>
          </p:nvSpPr>
          <p:spPr bwMode="auto">
            <a:xfrm>
              <a:off x="2719" y="1299"/>
              <a:ext cx="10" cy="9"/>
            </a:xfrm>
            <a:custGeom>
              <a:avLst/>
              <a:gdLst>
                <a:gd name="T0" fmla="*/ 0 w 10"/>
                <a:gd name="T1" fmla="*/ 0 h 9"/>
                <a:gd name="T2" fmla="*/ 0 w 10"/>
                <a:gd name="T3" fmla="*/ 9 h 9"/>
                <a:gd name="T4" fmla="*/ 0 w 10"/>
                <a:gd name="T5" fmla="*/ 9 h 9"/>
                <a:gd name="T6" fmla="*/ 0 w 10"/>
                <a:gd name="T7" fmla="*/ 9 h 9"/>
                <a:gd name="T8" fmla="*/ 0 w 10"/>
                <a:gd name="T9" fmla="*/ 9 h 9"/>
                <a:gd name="T10" fmla="*/ 0 w 10"/>
                <a:gd name="T11" fmla="*/ 9 h 9"/>
                <a:gd name="T12" fmla="*/ 0 w 10"/>
                <a:gd name="T13" fmla="*/ 9 h 9"/>
                <a:gd name="T14" fmla="*/ 10 w 10"/>
                <a:gd name="T15" fmla="*/ 9 h 9"/>
                <a:gd name="T16" fmla="*/ 10 w 10"/>
                <a:gd name="T17" fmla="*/ 9 h 9"/>
                <a:gd name="T18" fmla="*/ 10 w 10"/>
                <a:gd name="T19" fmla="*/ 9 h 9"/>
                <a:gd name="T20" fmla="*/ 10 w 10"/>
                <a:gd name="T21" fmla="*/ 9 h 9"/>
                <a:gd name="T22" fmla="*/ 10 w 10"/>
                <a:gd name="T23" fmla="*/ 9 h 9"/>
                <a:gd name="T24" fmla="*/ 10 w 10"/>
                <a:gd name="T25" fmla="*/ 9 h 9"/>
                <a:gd name="T26" fmla="*/ 10 w 10"/>
                <a:gd name="T27" fmla="*/ 9 h 9"/>
                <a:gd name="T28" fmla="*/ 10 w 10"/>
                <a:gd name="T29" fmla="*/ 9 h 9"/>
                <a:gd name="T30" fmla="*/ 0 w 10"/>
                <a:gd name="T31" fmla="*/ 0 h 9"/>
                <a:gd name="T32" fmla="*/ 0 w 10"/>
                <a:gd name="T33" fmla="*/ 0 h 9"/>
                <a:gd name="T34" fmla="*/ 0 w 10"/>
                <a:gd name="T35" fmla="*/ 0 h 9"/>
                <a:gd name="T36" fmla="*/ 0 w 10"/>
                <a:gd name="T37" fmla="*/ 0 h 9"/>
                <a:gd name="T38" fmla="*/ 0 w 10"/>
                <a:gd name="T39" fmla="*/ 0 h 9"/>
                <a:gd name="T40" fmla="*/ 0 w 10"/>
                <a:gd name="T41" fmla="*/ 0 h 9"/>
                <a:gd name="T42" fmla="*/ 0 w 10"/>
                <a:gd name="T43" fmla="*/ 9 h 9"/>
                <a:gd name="T44" fmla="*/ 0 w 10"/>
                <a:gd name="T45" fmla="*/ 9 h 9"/>
                <a:gd name="T46" fmla="*/ 0 w 10"/>
                <a:gd name="T47" fmla="*/ 9 h 9"/>
                <a:gd name="T48" fmla="*/ 10 w 10"/>
                <a:gd name="T49" fmla="*/ 9 h 9"/>
                <a:gd name="T50" fmla="*/ 10 w 10"/>
                <a:gd name="T51" fmla="*/ 9 h 9"/>
                <a:gd name="T52" fmla="*/ 10 w 10"/>
                <a:gd name="T53" fmla="*/ 9 h 9"/>
                <a:gd name="T54" fmla="*/ 10 w 10"/>
                <a:gd name="T55" fmla="*/ 9 h 9"/>
                <a:gd name="T56" fmla="*/ 0 w 10"/>
                <a:gd name="T57" fmla="*/ 0 h 9"/>
                <a:gd name="T58" fmla="*/ 0 w 10"/>
                <a:gd name="T59" fmla="*/ 0 h 9"/>
                <a:gd name="T60" fmla="*/ 0 w 10"/>
                <a:gd name="T61" fmla="*/ 0 h 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0"/>
                <a:gd name="T94" fmla="*/ 0 h 9"/>
                <a:gd name="T95" fmla="*/ 10 w 10"/>
                <a:gd name="T96" fmla="*/ 9 h 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0" h="9">
                  <a:moveTo>
                    <a:pt x="0" y="0"/>
                  </a:moveTo>
                  <a:lnTo>
                    <a:pt x="0" y="9"/>
                  </a:lnTo>
                  <a:lnTo>
                    <a:pt x="10" y="9"/>
                  </a:lnTo>
                  <a:lnTo>
                    <a:pt x="0" y="0"/>
                  </a:lnTo>
                  <a:lnTo>
                    <a:pt x="0" y="9"/>
                  </a:lnTo>
                  <a:lnTo>
                    <a:pt x="10" y="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42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053" name="Freeform 203"/>
            <p:cNvSpPr>
              <a:spLocks/>
            </p:cNvSpPr>
            <p:nvPr/>
          </p:nvSpPr>
          <p:spPr bwMode="auto">
            <a:xfrm>
              <a:off x="4243" y="2179"/>
              <a:ext cx="19" cy="28"/>
            </a:xfrm>
            <a:custGeom>
              <a:avLst/>
              <a:gdLst>
                <a:gd name="T0" fmla="*/ 0 w 19"/>
                <a:gd name="T1" fmla="*/ 0 h 28"/>
                <a:gd name="T2" fmla="*/ 10 w 19"/>
                <a:gd name="T3" fmla="*/ 0 h 28"/>
                <a:gd name="T4" fmla="*/ 10 w 19"/>
                <a:gd name="T5" fmla="*/ 9 h 28"/>
                <a:gd name="T6" fmla="*/ 10 w 19"/>
                <a:gd name="T7" fmla="*/ 9 h 28"/>
                <a:gd name="T8" fmla="*/ 10 w 19"/>
                <a:gd name="T9" fmla="*/ 19 h 28"/>
                <a:gd name="T10" fmla="*/ 19 w 19"/>
                <a:gd name="T11" fmla="*/ 28 h 28"/>
                <a:gd name="T12" fmla="*/ 19 w 19"/>
                <a:gd name="T13" fmla="*/ 28 h 28"/>
                <a:gd name="T14" fmla="*/ 19 w 19"/>
                <a:gd name="T15" fmla="*/ 28 h 28"/>
                <a:gd name="T16" fmla="*/ 10 w 19"/>
                <a:gd name="T17" fmla="*/ 19 h 28"/>
                <a:gd name="T18" fmla="*/ 10 w 19"/>
                <a:gd name="T19" fmla="*/ 19 h 28"/>
                <a:gd name="T20" fmla="*/ 10 w 19"/>
                <a:gd name="T21" fmla="*/ 19 h 28"/>
                <a:gd name="T22" fmla="*/ 10 w 19"/>
                <a:gd name="T23" fmla="*/ 19 h 28"/>
                <a:gd name="T24" fmla="*/ 0 w 19"/>
                <a:gd name="T25" fmla="*/ 19 h 28"/>
                <a:gd name="T26" fmla="*/ 0 w 19"/>
                <a:gd name="T27" fmla="*/ 0 h 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9"/>
                <a:gd name="T43" fmla="*/ 0 h 28"/>
                <a:gd name="T44" fmla="*/ 19 w 19"/>
                <a:gd name="T45" fmla="*/ 28 h 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9" h="28">
                  <a:moveTo>
                    <a:pt x="0" y="0"/>
                  </a:moveTo>
                  <a:lnTo>
                    <a:pt x="10" y="0"/>
                  </a:lnTo>
                  <a:lnTo>
                    <a:pt x="10" y="9"/>
                  </a:lnTo>
                  <a:lnTo>
                    <a:pt x="10" y="19"/>
                  </a:lnTo>
                  <a:lnTo>
                    <a:pt x="19" y="28"/>
                  </a:lnTo>
                  <a:lnTo>
                    <a:pt x="10" y="19"/>
                  </a:lnTo>
                  <a:lnTo>
                    <a:pt x="0" y="1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5785" name="Oval 211"/>
          <p:cNvSpPr>
            <a:spLocks noChangeArrowheads="1"/>
          </p:cNvSpPr>
          <p:nvPr/>
        </p:nvSpPr>
        <p:spPr bwMode="auto">
          <a:xfrm flipV="1">
            <a:off x="6203950" y="2709863"/>
            <a:ext cx="280988" cy="24765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rot="10800000" wrap="none" lIns="91358" tIns="45680" rIns="91358" bIns="45680" anchor="ctr"/>
          <a:lstStyle/>
          <a:p>
            <a:pPr algn="ctr" defTabSz="906463"/>
            <a:endParaRPr lang="pt-BR">
              <a:solidFill>
                <a:srgbClr val="FFFFFF"/>
              </a:solidFill>
            </a:endParaRPr>
          </a:p>
        </p:txBody>
      </p:sp>
      <p:sp>
        <p:nvSpPr>
          <p:cNvPr id="75786" name="Oval 227"/>
          <p:cNvSpPr>
            <a:spLocks noChangeArrowheads="1"/>
          </p:cNvSpPr>
          <p:nvPr/>
        </p:nvSpPr>
        <p:spPr bwMode="auto">
          <a:xfrm flipV="1">
            <a:off x="973138" y="2195513"/>
            <a:ext cx="76200" cy="76200"/>
          </a:xfrm>
          <a:prstGeom prst="ellipse">
            <a:avLst/>
          </a:prstGeom>
          <a:solidFill>
            <a:srgbClr val="00B0F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rot="10800000" wrap="none" lIns="91358" tIns="45680" rIns="91358" bIns="45680" anchor="ctr"/>
          <a:lstStyle/>
          <a:p>
            <a:pPr algn="ctr" defTabSz="906463"/>
            <a:endParaRPr lang="pt-BR">
              <a:solidFill>
                <a:srgbClr val="FFFFFF"/>
              </a:solidFill>
            </a:endParaRPr>
          </a:p>
        </p:txBody>
      </p:sp>
      <p:sp>
        <p:nvSpPr>
          <p:cNvPr id="60464" name="Freeform 6"/>
          <p:cNvSpPr>
            <a:spLocks/>
          </p:cNvSpPr>
          <p:nvPr/>
        </p:nvSpPr>
        <p:spPr bwMode="auto">
          <a:xfrm>
            <a:off x="2286643" y="3558147"/>
            <a:ext cx="130629" cy="257240"/>
          </a:xfrm>
          <a:custGeom>
            <a:avLst/>
            <a:gdLst>
              <a:gd name="T0" fmla="*/ 19 w 66"/>
              <a:gd name="T1" fmla="*/ 0 h 123"/>
              <a:gd name="T2" fmla="*/ 19 w 66"/>
              <a:gd name="T3" fmla="*/ 0 h 123"/>
              <a:gd name="T4" fmla="*/ 9 w 66"/>
              <a:gd name="T5" fmla="*/ 9 h 123"/>
              <a:gd name="T6" fmla="*/ 9 w 66"/>
              <a:gd name="T7" fmla="*/ 19 h 123"/>
              <a:gd name="T8" fmla="*/ 9 w 66"/>
              <a:gd name="T9" fmla="*/ 28 h 123"/>
              <a:gd name="T10" fmla="*/ 9 w 66"/>
              <a:gd name="T11" fmla="*/ 28 h 123"/>
              <a:gd name="T12" fmla="*/ 0 w 66"/>
              <a:gd name="T13" fmla="*/ 38 h 123"/>
              <a:gd name="T14" fmla="*/ 0 w 66"/>
              <a:gd name="T15" fmla="*/ 38 h 123"/>
              <a:gd name="T16" fmla="*/ 0 w 66"/>
              <a:gd name="T17" fmla="*/ 47 h 123"/>
              <a:gd name="T18" fmla="*/ 0 w 66"/>
              <a:gd name="T19" fmla="*/ 47 h 123"/>
              <a:gd name="T20" fmla="*/ 0 w 66"/>
              <a:gd name="T21" fmla="*/ 57 h 123"/>
              <a:gd name="T22" fmla="*/ 9 w 66"/>
              <a:gd name="T23" fmla="*/ 57 h 123"/>
              <a:gd name="T24" fmla="*/ 9 w 66"/>
              <a:gd name="T25" fmla="*/ 57 h 123"/>
              <a:gd name="T26" fmla="*/ 9 w 66"/>
              <a:gd name="T27" fmla="*/ 57 h 123"/>
              <a:gd name="T28" fmla="*/ 9 w 66"/>
              <a:gd name="T29" fmla="*/ 66 h 123"/>
              <a:gd name="T30" fmla="*/ 9 w 66"/>
              <a:gd name="T31" fmla="*/ 66 h 123"/>
              <a:gd name="T32" fmla="*/ 19 w 66"/>
              <a:gd name="T33" fmla="*/ 76 h 123"/>
              <a:gd name="T34" fmla="*/ 19 w 66"/>
              <a:gd name="T35" fmla="*/ 95 h 123"/>
              <a:gd name="T36" fmla="*/ 19 w 66"/>
              <a:gd name="T37" fmla="*/ 114 h 123"/>
              <a:gd name="T38" fmla="*/ 28 w 66"/>
              <a:gd name="T39" fmla="*/ 123 h 123"/>
              <a:gd name="T40" fmla="*/ 38 w 66"/>
              <a:gd name="T41" fmla="*/ 123 h 123"/>
              <a:gd name="T42" fmla="*/ 57 w 66"/>
              <a:gd name="T43" fmla="*/ 114 h 123"/>
              <a:gd name="T44" fmla="*/ 57 w 66"/>
              <a:gd name="T45" fmla="*/ 114 h 123"/>
              <a:gd name="T46" fmla="*/ 57 w 66"/>
              <a:gd name="T47" fmla="*/ 114 h 123"/>
              <a:gd name="T48" fmla="*/ 57 w 66"/>
              <a:gd name="T49" fmla="*/ 104 h 123"/>
              <a:gd name="T50" fmla="*/ 47 w 66"/>
              <a:gd name="T51" fmla="*/ 85 h 123"/>
              <a:gd name="T52" fmla="*/ 47 w 66"/>
              <a:gd name="T53" fmla="*/ 66 h 123"/>
              <a:gd name="T54" fmla="*/ 57 w 66"/>
              <a:gd name="T55" fmla="*/ 57 h 123"/>
              <a:gd name="T56" fmla="*/ 66 w 66"/>
              <a:gd name="T57" fmla="*/ 38 h 123"/>
              <a:gd name="T58" fmla="*/ 57 w 66"/>
              <a:gd name="T59" fmla="*/ 28 h 123"/>
              <a:gd name="T60" fmla="*/ 47 w 66"/>
              <a:gd name="T61" fmla="*/ 28 h 123"/>
              <a:gd name="T62" fmla="*/ 47 w 66"/>
              <a:gd name="T63" fmla="*/ 28 h 123"/>
              <a:gd name="T64" fmla="*/ 38 w 66"/>
              <a:gd name="T65" fmla="*/ 28 h 123"/>
              <a:gd name="T66" fmla="*/ 38 w 66"/>
              <a:gd name="T67" fmla="*/ 19 h 123"/>
              <a:gd name="T68" fmla="*/ 38 w 66"/>
              <a:gd name="T69" fmla="*/ 0 h 123"/>
              <a:gd name="T70" fmla="*/ 19 w 66"/>
              <a:gd name="T71" fmla="*/ 0 h 12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6"/>
              <a:gd name="T109" fmla="*/ 0 h 123"/>
              <a:gd name="T110" fmla="*/ 66 w 66"/>
              <a:gd name="T111" fmla="*/ 123 h 12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6" h="123">
                <a:moveTo>
                  <a:pt x="19" y="0"/>
                </a:moveTo>
                <a:lnTo>
                  <a:pt x="19" y="0"/>
                </a:lnTo>
                <a:lnTo>
                  <a:pt x="9" y="9"/>
                </a:lnTo>
                <a:lnTo>
                  <a:pt x="9" y="19"/>
                </a:lnTo>
                <a:lnTo>
                  <a:pt x="9" y="28"/>
                </a:lnTo>
                <a:lnTo>
                  <a:pt x="0" y="38"/>
                </a:lnTo>
                <a:lnTo>
                  <a:pt x="0" y="47"/>
                </a:lnTo>
                <a:lnTo>
                  <a:pt x="0" y="57"/>
                </a:lnTo>
                <a:lnTo>
                  <a:pt x="9" y="57"/>
                </a:lnTo>
                <a:lnTo>
                  <a:pt x="9" y="66"/>
                </a:lnTo>
                <a:lnTo>
                  <a:pt x="19" y="76"/>
                </a:lnTo>
                <a:lnTo>
                  <a:pt x="19" y="95"/>
                </a:lnTo>
                <a:lnTo>
                  <a:pt x="19" y="114"/>
                </a:lnTo>
                <a:lnTo>
                  <a:pt x="28" y="123"/>
                </a:lnTo>
                <a:lnTo>
                  <a:pt x="38" y="123"/>
                </a:lnTo>
                <a:lnTo>
                  <a:pt x="57" y="114"/>
                </a:lnTo>
                <a:lnTo>
                  <a:pt x="57" y="104"/>
                </a:lnTo>
                <a:lnTo>
                  <a:pt x="47" y="85"/>
                </a:lnTo>
                <a:lnTo>
                  <a:pt x="47" y="66"/>
                </a:lnTo>
                <a:lnTo>
                  <a:pt x="57" y="57"/>
                </a:lnTo>
                <a:lnTo>
                  <a:pt x="66" y="38"/>
                </a:lnTo>
                <a:lnTo>
                  <a:pt x="57" y="28"/>
                </a:lnTo>
                <a:lnTo>
                  <a:pt x="47" y="28"/>
                </a:lnTo>
                <a:lnTo>
                  <a:pt x="38" y="28"/>
                </a:lnTo>
                <a:lnTo>
                  <a:pt x="38" y="19"/>
                </a:lnTo>
                <a:lnTo>
                  <a:pt x="38" y="0"/>
                </a:lnTo>
                <a:lnTo>
                  <a:pt x="19" y="0"/>
                </a:lnTo>
                <a:close/>
              </a:path>
            </a:pathLst>
          </a:custGeom>
          <a:noFill/>
          <a:ln>
            <a:solidFill>
              <a:schemeClr val="tx1"/>
            </a:solidFill>
            <a:headEnd/>
            <a:tailEnd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defTabSz="907277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0465" name="Freeform 7"/>
          <p:cNvSpPr>
            <a:spLocks/>
          </p:cNvSpPr>
          <p:nvPr/>
        </p:nvSpPr>
        <p:spPr bwMode="auto">
          <a:xfrm>
            <a:off x="2379667" y="3637620"/>
            <a:ext cx="132608" cy="158945"/>
          </a:xfrm>
          <a:custGeom>
            <a:avLst/>
            <a:gdLst>
              <a:gd name="T0" fmla="*/ 57 w 67"/>
              <a:gd name="T1" fmla="*/ 19 h 76"/>
              <a:gd name="T2" fmla="*/ 57 w 67"/>
              <a:gd name="T3" fmla="*/ 28 h 76"/>
              <a:gd name="T4" fmla="*/ 57 w 67"/>
              <a:gd name="T5" fmla="*/ 38 h 76"/>
              <a:gd name="T6" fmla="*/ 57 w 67"/>
              <a:gd name="T7" fmla="*/ 47 h 76"/>
              <a:gd name="T8" fmla="*/ 57 w 67"/>
              <a:gd name="T9" fmla="*/ 57 h 76"/>
              <a:gd name="T10" fmla="*/ 57 w 67"/>
              <a:gd name="T11" fmla="*/ 66 h 76"/>
              <a:gd name="T12" fmla="*/ 48 w 67"/>
              <a:gd name="T13" fmla="*/ 66 h 76"/>
              <a:gd name="T14" fmla="*/ 48 w 67"/>
              <a:gd name="T15" fmla="*/ 66 h 76"/>
              <a:gd name="T16" fmla="*/ 48 w 67"/>
              <a:gd name="T17" fmla="*/ 66 h 76"/>
              <a:gd name="T18" fmla="*/ 48 w 67"/>
              <a:gd name="T19" fmla="*/ 66 h 76"/>
              <a:gd name="T20" fmla="*/ 48 w 67"/>
              <a:gd name="T21" fmla="*/ 66 h 76"/>
              <a:gd name="T22" fmla="*/ 38 w 67"/>
              <a:gd name="T23" fmla="*/ 66 h 76"/>
              <a:gd name="T24" fmla="*/ 29 w 67"/>
              <a:gd name="T25" fmla="*/ 76 h 76"/>
              <a:gd name="T26" fmla="*/ 29 w 67"/>
              <a:gd name="T27" fmla="*/ 76 h 76"/>
              <a:gd name="T28" fmla="*/ 29 w 67"/>
              <a:gd name="T29" fmla="*/ 76 h 76"/>
              <a:gd name="T30" fmla="*/ 29 w 67"/>
              <a:gd name="T31" fmla="*/ 76 h 76"/>
              <a:gd name="T32" fmla="*/ 19 w 67"/>
              <a:gd name="T33" fmla="*/ 76 h 76"/>
              <a:gd name="T34" fmla="*/ 10 w 67"/>
              <a:gd name="T35" fmla="*/ 76 h 76"/>
              <a:gd name="T36" fmla="*/ 10 w 67"/>
              <a:gd name="T37" fmla="*/ 76 h 76"/>
              <a:gd name="T38" fmla="*/ 10 w 67"/>
              <a:gd name="T39" fmla="*/ 66 h 76"/>
              <a:gd name="T40" fmla="*/ 0 w 67"/>
              <a:gd name="T41" fmla="*/ 47 h 76"/>
              <a:gd name="T42" fmla="*/ 0 w 67"/>
              <a:gd name="T43" fmla="*/ 28 h 76"/>
              <a:gd name="T44" fmla="*/ 10 w 67"/>
              <a:gd name="T45" fmla="*/ 19 h 76"/>
              <a:gd name="T46" fmla="*/ 10 w 67"/>
              <a:gd name="T47" fmla="*/ 19 h 76"/>
              <a:gd name="T48" fmla="*/ 19 w 67"/>
              <a:gd name="T49" fmla="*/ 0 h 76"/>
              <a:gd name="T50" fmla="*/ 19 w 67"/>
              <a:gd name="T51" fmla="*/ 0 h 76"/>
              <a:gd name="T52" fmla="*/ 19 w 67"/>
              <a:gd name="T53" fmla="*/ 0 h 76"/>
              <a:gd name="T54" fmla="*/ 29 w 67"/>
              <a:gd name="T55" fmla="*/ 0 h 76"/>
              <a:gd name="T56" fmla="*/ 38 w 67"/>
              <a:gd name="T57" fmla="*/ 0 h 76"/>
              <a:gd name="T58" fmla="*/ 48 w 67"/>
              <a:gd name="T59" fmla="*/ 0 h 76"/>
              <a:gd name="T60" fmla="*/ 67 w 67"/>
              <a:gd name="T61" fmla="*/ 9 h 76"/>
              <a:gd name="T62" fmla="*/ 57 w 67"/>
              <a:gd name="T63" fmla="*/ 9 h 76"/>
              <a:gd name="T64" fmla="*/ 57 w 67"/>
              <a:gd name="T65" fmla="*/ 19 h 7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7"/>
              <a:gd name="T100" fmla="*/ 0 h 76"/>
              <a:gd name="T101" fmla="*/ 67 w 67"/>
              <a:gd name="T102" fmla="*/ 76 h 7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7" h="76">
                <a:moveTo>
                  <a:pt x="57" y="19"/>
                </a:moveTo>
                <a:lnTo>
                  <a:pt x="57" y="28"/>
                </a:lnTo>
                <a:lnTo>
                  <a:pt x="57" y="38"/>
                </a:lnTo>
                <a:lnTo>
                  <a:pt x="57" y="47"/>
                </a:lnTo>
                <a:lnTo>
                  <a:pt x="57" y="57"/>
                </a:lnTo>
                <a:lnTo>
                  <a:pt x="57" y="66"/>
                </a:lnTo>
                <a:lnTo>
                  <a:pt x="48" y="66"/>
                </a:lnTo>
                <a:lnTo>
                  <a:pt x="38" y="66"/>
                </a:lnTo>
                <a:lnTo>
                  <a:pt x="29" y="76"/>
                </a:lnTo>
                <a:lnTo>
                  <a:pt x="19" y="76"/>
                </a:lnTo>
                <a:lnTo>
                  <a:pt x="10" y="76"/>
                </a:lnTo>
                <a:lnTo>
                  <a:pt x="10" y="66"/>
                </a:lnTo>
                <a:lnTo>
                  <a:pt x="0" y="47"/>
                </a:lnTo>
                <a:lnTo>
                  <a:pt x="0" y="28"/>
                </a:lnTo>
                <a:lnTo>
                  <a:pt x="10" y="19"/>
                </a:lnTo>
                <a:lnTo>
                  <a:pt x="19" y="0"/>
                </a:lnTo>
                <a:lnTo>
                  <a:pt x="29" y="0"/>
                </a:lnTo>
                <a:lnTo>
                  <a:pt x="38" y="0"/>
                </a:lnTo>
                <a:lnTo>
                  <a:pt x="48" y="0"/>
                </a:lnTo>
                <a:lnTo>
                  <a:pt x="67" y="9"/>
                </a:lnTo>
                <a:lnTo>
                  <a:pt x="57" y="9"/>
                </a:lnTo>
                <a:lnTo>
                  <a:pt x="57" y="19"/>
                </a:lnTo>
                <a:close/>
              </a:path>
            </a:pathLst>
          </a:custGeom>
          <a:noFill/>
          <a:ln>
            <a:solidFill>
              <a:schemeClr val="tx1"/>
            </a:solidFill>
            <a:headEnd/>
            <a:tailEnd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defTabSz="907277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0466" name="Freeform 8"/>
          <p:cNvSpPr>
            <a:spLocks/>
          </p:cNvSpPr>
          <p:nvPr/>
        </p:nvSpPr>
        <p:spPr bwMode="auto">
          <a:xfrm>
            <a:off x="2474669" y="3656442"/>
            <a:ext cx="110836" cy="140122"/>
          </a:xfrm>
          <a:custGeom>
            <a:avLst/>
            <a:gdLst>
              <a:gd name="T0" fmla="*/ 56 w 56"/>
              <a:gd name="T1" fmla="*/ 19 h 67"/>
              <a:gd name="T2" fmla="*/ 56 w 56"/>
              <a:gd name="T3" fmla="*/ 19 h 67"/>
              <a:gd name="T4" fmla="*/ 47 w 56"/>
              <a:gd name="T5" fmla="*/ 38 h 67"/>
              <a:gd name="T6" fmla="*/ 28 w 56"/>
              <a:gd name="T7" fmla="*/ 67 h 67"/>
              <a:gd name="T8" fmla="*/ 9 w 56"/>
              <a:gd name="T9" fmla="*/ 67 h 67"/>
              <a:gd name="T10" fmla="*/ 0 w 56"/>
              <a:gd name="T11" fmla="*/ 57 h 67"/>
              <a:gd name="T12" fmla="*/ 0 w 56"/>
              <a:gd name="T13" fmla="*/ 57 h 67"/>
              <a:gd name="T14" fmla="*/ 9 w 56"/>
              <a:gd name="T15" fmla="*/ 48 h 67"/>
              <a:gd name="T16" fmla="*/ 9 w 56"/>
              <a:gd name="T17" fmla="*/ 38 h 67"/>
              <a:gd name="T18" fmla="*/ 9 w 56"/>
              <a:gd name="T19" fmla="*/ 29 h 67"/>
              <a:gd name="T20" fmla="*/ 9 w 56"/>
              <a:gd name="T21" fmla="*/ 19 h 67"/>
              <a:gd name="T22" fmla="*/ 19 w 56"/>
              <a:gd name="T23" fmla="*/ 0 h 67"/>
              <a:gd name="T24" fmla="*/ 19 w 56"/>
              <a:gd name="T25" fmla="*/ 0 h 67"/>
              <a:gd name="T26" fmla="*/ 19 w 56"/>
              <a:gd name="T27" fmla="*/ 0 h 67"/>
              <a:gd name="T28" fmla="*/ 28 w 56"/>
              <a:gd name="T29" fmla="*/ 0 h 67"/>
              <a:gd name="T30" fmla="*/ 47 w 56"/>
              <a:gd name="T31" fmla="*/ 10 h 67"/>
              <a:gd name="T32" fmla="*/ 56 w 56"/>
              <a:gd name="T33" fmla="*/ 19 h 67"/>
              <a:gd name="T34" fmla="*/ 56 w 56"/>
              <a:gd name="T35" fmla="*/ 29 h 67"/>
              <a:gd name="T36" fmla="*/ 56 w 56"/>
              <a:gd name="T37" fmla="*/ 29 h 67"/>
              <a:gd name="T38" fmla="*/ 56 w 56"/>
              <a:gd name="T39" fmla="*/ 19 h 6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56"/>
              <a:gd name="T61" fmla="*/ 0 h 67"/>
              <a:gd name="T62" fmla="*/ 56 w 56"/>
              <a:gd name="T63" fmla="*/ 67 h 67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56" h="67">
                <a:moveTo>
                  <a:pt x="56" y="19"/>
                </a:moveTo>
                <a:lnTo>
                  <a:pt x="56" y="19"/>
                </a:lnTo>
                <a:lnTo>
                  <a:pt x="47" y="38"/>
                </a:lnTo>
                <a:lnTo>
                  <a:pt x="28" y="67"/>
                </a:lnTo>
                <a:lnTo>
                  <a:pt x="9" y="67"/>
                </a:lnTo>
                <a:lnTo>
                  <a:pt x="0" y="57"/>
                </a:lnTo>
                <a:lnTo>
                  <a:pt x="9" y="48"/>
                </a:lnTo>
                <a:lnTo>
                  <a:pt x="9" y="38"/>
                </a:lnTo>
                <a:lnTo>
                  <a:pt x="9" y="29"/>
                </a:lnTo>
                <a:lnTo>
                  <a:pt x="9" y="19"/>
                </a:lnTo>
                <a:lnTo>
                  <a:pt x="19" y="0"/>
                </a:lnTo>
                <a:lnTo>
                  <a:pt x="28" y="0"/>
                </a:lnTo>
                <a:lnTo>
                  <a:pt x="47" y="10"/>
                </a:lnTo>
                <a:lnTo>
                  <a:pt x="56" y="19"/>
                </a:lnTo>
                <a:lnTo>
                  <a:pt x="56" y="29"/>
                </a:lnTo>
                <a:lnTo>
                  <a:pt x="56" y="19"/>
                </a:lnTo>
                <a:close/>
              </a:path>
            </a:pathLst>
          </a:custGeom>
          <a:noFill/>
          <a:ln>
            <a:solidFill>
              <a:schemeClr val="tx1"/>
            </a:solidFill>
            <a:headEnd/>
            <a:tailEnd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defTabSz="907277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0467" name="Freeform 9"/>
          <p:cNvSpPr>
            <a:spLocks/>
          </p:cNvSpPr>
          <p:nvPr/>
        </p:nvSpPr>
        <p:spPr bwMode="auto">
          <a:xfrm>
            <a:off x="1930383" y="3438938"/>
            <a:ext cx="393865" cy="397362"/>
          </a:xfrm>
          <a:custGeom>
            <a:avLst/>
            <a:gdLst>
              <a:gd name="T0" fmla="*/ 199 w 199"/>
              <a:gd name="T1" fmla="*/ 57 h 190"/>
              <a:gd name="T2" fmla="*/ 189 w 199"/>
              <a:gd name="T3" fmla="*/ 76 h 190"/>
              <a:gd name="T4" fmla="*/ 189 w 199"/>
              <a:gd name="T5" fmla="*/ 85 h 190"/>
              <a:gd name="T6" fmla="*/ 180 w 199"/>
              <a:gd name="T7" fmla="*/ 95 h 190"/>
              <a:gd name="T8" fmla="*/ 180 w 199"/>
              <a:gd name="T9" fmla="*/ 104 h 190"/>
              <a:gd name="T10" fmla="*/ 180 w 199"/>
              <a:gd name="T11" fmla="*/ 123 h 190"/>
              <a:gd name="T12" fmla="*/ 152 w 199"/>
              <a:gd name="T13" fmla="*/ 142 h 190"/>
              <a:gd name="T14" fmla="*/ 142 w 199"/>
              <a:gd name="T15" fmla="*/ 142 h 190"/>
              <a:gd name="T16" fmla="*/ 123 w 199"/>
              <a:gd name="T17" fmla="*/ 133 h 190"/>
              <a:gd name="T18" fmla="*/ 133 w 199"/>
              <a:gd name="T19" fmla="*/ 161 h 190"/>
              <a:gd name="T20" fmla="*/ 142 w 199"/>
              <a:gd name="T21" fmla="*/ 161 h 190"/>
              <a:gd name="T22" fmla="*/ 114 w 199"/>
              <a:gd name="T23" fmla="*/ 190 h 190"/>
              <a:gd name="T24" fmla="*/ 95 w 199"/>
              <a:gd name="T25" fmla="*/ 190 h 190"/>
              <a:gd name="T26" fmla="*/ 85 w 199"/>
              <a:gd name="T27" fmla="*/ 190 h 190"/>
              <a:gd name="T28" fmla="*/ 85 w 199"/>
              <a:gd name="T29" fmla="*/ 190 h 190"/>
              <a:gd name="T30" fmla="*/ 85 w 199"/>
              <a:gd name="T31" fmla="*/ 171 h 190"/>
              <a:gd name="T32" fmla="*/ 76 w 199"/>
              <a:gd name="T33" fmla="*/ 152 h 190"/>
              <a:gd name="T34" fmla="*/ 85 w 199"/>
              <a:gd name="T35" fmla="*/ 152 h 190"/>
              <a:gd name="T36" fmla="*/ 76 w 199"/>
              <a:gd name="T37" fmla="*/ 133 h 190"/>
              <a:gd name="T38" fmla="*/ 85 w 199"/>
              <a:gd name="T39" fmla="*/ 104 h 190"/>
              <a:gd name="T40" fmla="*/ 85 w 199"/>
              <a:gd name="T41" fmla="*/ 95 h 190"/>
              <a:gd name="T42" fmla="*/ 66 w 199"/>
              <a:gd name="T43" fmla="*/ 104 h 190"/>
              <a:gd name="T44" fmla="*/ 47 w 199"/>
              <a:gd name="T45" fmla="*/ 85 h 190"/>
              <a:gd name="T46" fmla="*/ 29 w 199"/>
              <a:gd name="T47" fmla="*/ 85 h 190"/>
              <a:gd name="T48" fmla="*/ 10 w 199"/>
              <a:gd name="T49" fmla="*/ 66 h 190"/>
              <a:gd name="T50" fmla="*/ 0 w 199"/>
              <a:gd name="T51" fmla="*/ 48 h 190"/>
              <a:gd name="T52" fmla="*/ 0 w 199"/>
              <a:gd name="T53" fmla="*/ 48 h 190"/>
              <a:gd name="T54" fmla="*/ 19 w 199"/>
              <a:gd name="T55" fmla="*/ 10 h 190"/>
              <a:gd name="T56" fmla="*/ 19 w 199"/>
              <a:gd name="T57" fmla="*/ 10 h 190"/>
              <a:gd name="T58" fmla="*/ 19 w 199"/>
              <a:gd name="T59" fmla="*/ 19 h 190"/>
              <a:gd name="T60" fmla="*/ 38 w 199"/>
              <a:gd name="T61" fmla="*/ 48 h 190"/>
              <a:gd name="T62" fmla="*/ 38 w 199"/>
              <a:gd name="T63" fmla="*/ 38 h 190"/>
              <a:gd name="T64" fmla="*/ 29 w 199"/>
              <a:gd name="T65" fmla="*/ 10 h 190"/>
              <a:gd name="T66" fmla="*/ 57 w 199"/>
              <a:gd name="T67" fmla="*/ 0 h 190"/>
              <a:gd name="T68" fmla="*/ 57 w 199"/>
              <a:gd name="T69" fmla="*/ 0 h 190"/>
              <a:gd name="T70" fmla="*/ 76 w 199"/>
              <a:gd name="T71" fmla="*/ 10 h 190"/>
              <a:gd name="T72" fmla="*/ 95 w 199"/>
              <a:gd name="T73" fmla="*/ 19 h 190"/>
              <a:gd name="T74" fmla="*/ 114 w 199"/>
              <a:gd name="T75" fmla="*/ 29 h 190"/>
              <a:gd name="T76" fmla="*/ 152 w 199"/>
              <a:gd name="T77" fmla="*/ 19 h 190"/>
              <a:gd name="T78" fmla="*/ 161 w 199"/>
              <a:gd name="T79" fmla="*/ 19 h 190"/>
              <a:gd name="T80" fmla="*/ 161 w 199"/>
              <a:gd name="T81" fmla="*/ 19 h 190"/>
              <a:gd name="T82" fmla="*/ 171 w 199"/>
              <a:gd name="T83" fmla="*/ 29 h 190"/>
              <a:gd name="T84" fmla="*/ 171 w 199"/>
              <a:gd name="T85" fmla="*/ 29 h 190"/>
              <a:gd name="T86" fmla="*/ 180 w 199"/>
              <a:gd name="T87" fmla="*/ 38 h 190"/>
              <a:gd name="T88" fmla="*/ 180 w 199"/>
              <a:gd name="T89" fmla="*/ 48 h 190"/>
              <a:gd name="T90" fmla="*/ 189 w 199"/>
              <a:gd name="T91" fmla="*/ 48 h 190"/>
              <a:gd name="T92" fmla="*/ 189 w 199"/>
              <a:gd name="T93" fmla="*/ 48 h 190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99"/>
              <a:gd name="T142" fmla="*/ 0 h 190"/>
              <a:gd name="T143" fmla="*/ 199 w 199"/>
              <a:gd name="T144" fmla="*/ 190 h 190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99" h="190">
                <a:moveTo>
                  <a:pt x="199" y="57"/>
                </a:moveTo>
                <a:lnTo>
                  <a:pt x="199" y="57"/>
                </a:lnTo>
                <a:lnTo>
                  <a:pt x="189" y="66"/>
                </a:lnTo>
                <a:lnTo>
                  <a:pt x="189" y="76"/>
                </a:lnTo>
                <a:lnTo>
                  <a:pt x="189" y="85"/>
                </a:lnTo>
                <a:lnTo>
                  <a:pt x="180" y="95"/>
                </a:lnTo>
                <a:lnTo>
                  <a:pt x="180" y="104"/>
                </a:lnTo>
                <a:lnTo>
                  <a:pt x="180" y="114"/>
                </a:lnTo>
                <a:lnTo>
                  <a:pt x="180" y="123"/>
                </a:lnTo>
                <a:lnTo>
                  <a:pt x="152" y="142"/>
                </a:lnTo>
                <a:lnTo>
                  <a:pt x="142" y="142"/>
                </a:lnTo>
                <a:lnTo>
                  <a:pt x="123" y="133"/>
                </a:lnTo>
                <a:lnTo>
                  <a:pt x="133" y="142"/>
                </a:lnTo>
                <a:lnTo>
                  <a:pt x="133" y="161"/>
                </a:lnTo>
                <a:lnTo>
                  <a:pt x="142" y="161"/>
                </a:lnTo>
                <a:lnTo>
                  <a:pt x="142" y="171"/>
                </a:lnTo>
                <a:lnTo>
                  <a:pt x="114" y="190"/>
                </a:lnTo>
                <a:lnTo>
                  <a:pt x="104" y="190"/>
                </a:lnTo>
                <a:lnTo>
                  <a:pt x="95" y="190"/>
                </a:lnTo>
                <a:lnTo>
                  <a:pt x="85" y="190"/>
                </a:lnTo>
                <a:lnTo>
                  <a:pt x="85" y="180"/>
                </a:lnTo>
                <a:lnTo>
                  <a:pt x="85" y="171"/>
                </a:lnTo>
                <a:lnTo>
                  <a:pt x="85" y="161"/>
                </a:lnTo>
                <a:lnTo>
                  <a:pt x="76" y="152"/>
                </a:lnTo>
                <a:lnTo>
                  <a:pt x="85" y="152"/>
                </a:lnTo>
                <a:lnTo>
                  <a:pt x="85" y="142"/>
                </a:lnTo>
                <a:lnTo>
                  <a:pt x="76" y="133"/>
                </a:lnTo>
                <a:lnTo>
                  <a:pt x="76" y="123"/>
                </a:lnTo>
                <a:lnTo>
                  <a:pt x="85" y="104"/>
                </a:lnTo>
                <a:lnTo>
                  <a:pt x="85" y="95"/>
                </a:lnTo>
                <a:lnTo>
                  <a:pt x="66" y="104"/>
                </a:lnTo>
                <a:lnTo>
                  <a:pt x="47" y="104"/>
                </a:lnTo>
                <a:lnTo>
                  <a:pt x="47" y="85"/>
                </a:lnTo>
                <a:lnTo>
                  <a:pt x="29" y="85"/>
                </a:lnTo>
                <a:lnTo>
                  <a:pt x="10" y="85"/>
                </a:lnTo>
                <a:lnTo>
                  <a:pt x="10" y="66"/>
                </a:lnTo>
                <a:lnTo>
                  <a:pt x="0" y="57"/>
                </a:lnTo>
                <a:lnTo>
                  <a:pt x="0" y="48"/>
                </a:lnTo>
                <a:lnTo>
                  <a:pt x="0" y="38"/>
                </a:lnTo>
                <a:lnTo>
                  <a:pt x="19" y="10"/>
                </a:lnTo>
                <a:lnTo>
                  <a:pt x="29" y="10"/>
                </a:lnTo>
                <a:lnTo>
                  <a:pt x="19" y="19"/>
                </a:lnTo>
                <a:lnTo>
                  <a:pt x="19" y="48"/>
                </a:lnTo>
                <a:lnTo>
                  <a:pt x="38" y="48"/>
                </a:lnTo>
                <a:lnTo>
                  <a:pt x="38" y="38"/>
                </a:lnTo>
                <a:lnTo>
                  <a:pt x="29" y="29"/>
                </a:lnTo>
                <a:lnTo>
                  <a:pt x="29" y="10"/>
                </a:lnTo>
                <a:lnTo>
                  <a:pt x="47" y="0"/>
                </a:lnTo>
                <a:lnTo>
                  <a:pt x="57" y="0"/>
                </a:lnTo>
                <a:lnTo>
                  <a:pt x="66" y="0"/>
                </a:lnTo>
                <a:lnTo>
                  <a:pt x="76" y="10"/>
                </a:lnTo>
                <a:lnTo>
                  <a:pt x="85" y="19"/>
                </a:lnTo>
                <a:lnTo>
                  <a:pt x="95" y="19"/>
                </a:lnTo>
                <a:lnTo>
                  <a:pt x="114" y="29"/>
                </a:lnTo>
                <a:lnTo>
                  <a:pt x="133" y="29"/>
                </a:lnTo>
                <a:lnTo>
                  <a:pt x="152" y="19"/>
                </a:lnTo>
                <a:lnTo>
                  <a:pt x="161" y="10"/>
                </a:lnTo>
                <a:lnTo>
                  <a:pt x="161" y="19"/>
                </a:lnTo>
                <a:lnTo>
                  <a:pt x="161" y="29"/>
                </a:lnTo>
                <a:lnTo>
                  <a:pt x="171" y="29"/>
                </a:lnTo>
                <a:lnTo>
                  <a:pt x="180" y="29"/>
                </a:lnTo>
                <a:lnTo>
                  <a:pt x="180" y="38"/>
                </a:lnTo>
                <a:lnTo>
                  <a:pt x="180" y="48"/>
                </a:lnTo>
                <a:lnTo>
                  <a:pt x="189" y="48"/>
                </a:lnTo>
                <a:lnTo>
                  <a:pt x="199" y="57"/>
                </a:lnTo>
                <a:close/>
              </a:path>
            </a:pathLst>
          </a:custGeom>
          <a:noFill/>
          <a:ln>
            <a:solidFill>
              <a:schemeClr val="tx1"/>
            </a:solidFill>
            <a:headEnd/>
            <a:tailEnd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defTabSz="907277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0468" name="Freeform 10"/>
          <p:cNvSpPr>
            <a:spLocks/>
          </p:cNvSpPr>
          <p:nvPr/>
        </p:nvSpPr>
        <p:spPr bwMode="auto">
          <a:xfrm>
            <a:off x="1912570" y="3677356"/>
            <a:ext cx="1179616" cy="1384493"/>
          </a:xfrm>
          <a:custGeom>
            <a:avLst/>
            <a:gdLst>
              <a:gd name="T0" fmla="*/ 284 w 596"/>
              <a:gd name="T1" fmla="*/ 47 h 662"/>
              <a:gd name="T2" fmla="*/ 265 w 596"/>
              <a:gd name="T3" fmla="*/ 57 h 662"/>
              <a:gd name="T4" fmla="*/ 246 w 596"/>
              <a:gd name="T5" fmla="*/ 57 h 662"/>
              <a:gd name="T6" fmla="*/ 208 w 596"/>
              <a:gd name="T7" fmla="*/ 28 h 662"/>
              <a:gd name="T8" fmla="*/ 198 w 596"/>
              <a:gd name="T9" fmla="*/ 0 h 662"/>
              <a:gd name="T10" fmla="*/ 161 w 596"/>
              <a:gd name="T11" fmla="*/ 28 h 662"/>
              <a:gd name="T12" fmla="*/ 132 w 596"/>
              <a:gd name="T13" fmla="*/ 19 h 662"/>
              <a:gd name="T14" fmla="*/ 151 w 596"/>
              <a:gd name="T15" fmla="*/ 47 h 662"/>
              <a:gd name="T16" fmla="*/ 104 w 596"/>
              <a:gd name="T17" fmla="*/ 76 h 662"/>
              <a:gd name="T18" fmla="*/ 94 w 596"/>
              <a:gd name="T19" fmla="*/ 76 h 662"/>
              <a:gd name="T20" fmla="*/ 85 w 596"/>
              <a:gd name="T21" fmla="*/ 57 h 662"/>
              <a:gd name="T22" fmla="*/ 56 w 596"/>
              <a:gd name="T23" fmla="*/ 76 h 662"/>
              <a:gd name="T24" fmla="*/ 66 w 596"/>
              <a:gd name="T25" fmla="*/ 85 h 662"/>
              <a:gd name="T26" fmla="*/ 56 w 596"/>
              <a:gd name="T27" fmla="*/ 123 h 662"/>
              <a:gd name="T28" fmla="*/ 9 w 596"/>
              <a:gd name="T29" fmla="*/ 180 h 662"/>
              <a:gd name="T30" fmla="*/ 9 w 596"/>
              <a:gd name="T31" fmla="*/ 246 h 662"/>
              <a:gd name="T32" fmla="*/ 28 w 596"/>
              <a:gd name="T33" fmla="*/ 265 h 662"/>
              <a:gd name="T34" fmla="*/ 47 w 596"/>
              <a:gd name="T35" fmla="*/ 255 h 662"/>
              <a:gd name="T36" fmla="*/ 56 w 596"/>
              <a:gd name="T37" fmla="*/ 284 h 662"/>
              <a:gd name="T38" fmla="*/ 85 w 596"/>
              <a:gd name="T39" fmla="*/ 284 h 662"/>
              <a:gd name="T40" fmla="*/ 123 w 596"/>
              <a:gd name="T41" fmla="*/ 284 h 662"/>
              <a:gd name="T42" fmla="*/ 161 w 596"/>
              <a:gd name="T43" fmla="*/ 312 h 662"/>
              <a:gd name="T44" fmla="*/ 170 w 596"/>
              <a:gd name="T45" fmla="*/ 322 h 662"/>
              <a:gd name="T46" fmla="*/ 198 w 596"/>
              <a:gd name="T47" fmla="*/ 322 h 662"/>
              <a:gd name="T48" fmla="*/ 208 w 596"/>
              <a:gd name="T49" fmla="*/ 369 h 662"/>
              <a:gd name="T50" fmla="*/ 236 w 596"/>
              <a:gd name="T51" fmla="*/ 378 h 662"/>
              <a:gd name="T52" fmla="*/ 246 w 596"/>
              <a:gd name="T53" fmla="*/ 426 h 662"/>
              <a:gd name="T54" fmla="*/ 293 w 596"/>
              <a:gd name="T55" fmla="*/ 502 h 662"/>
              <a:gd name="T56" fmla="*/ 312 w 596"/>
              <a:gd name="T57" fmla="*/ 502 h 662"/>
              <a:gd name="T58" fmla="*/ 312 w 596"/>
              <a:gd name="T59" fmla="*/ 530 h 662"/>
              <a:gd name="T60" fmla="*/ 322 w 596"/>
              <a:gd name="T61" fmla="*/ 530 h 662"/>
              <a:gd name="T62" fmla="*/ 312 w 596"/>
              <a:gd name="T63" fmla="*/ 568 h 662"/>
              <a:gd name="T64" fmla="*/ 274 w 596"/>
              <a:gd name="T65" fmla="*/ 615 h 662"/>
              <a:gd name="T66" fmla="*/ 350 w 596"/>
              <a:gd name="T67" fmla="*/ 662 h 662"/>
              <a:gd name="T68" fmla="*/ 359 w 596"/>
              <a:gd name="T69" fmla="*/ 644 h 662"/>
              <a:gd name="T70" fmla="*/ 388 w 596"/>
              <a:gd name="T71" fmla="*/ 587 h 662"/>
              <a:gd name="T72" fmla="*/ 397 w 596"/>
              <a:gd name="T73" fmla="*/ 558 h 662"/>
              <a:gd name="T74" fmla="*/ 435 w 596"/>
              <a:gd name="T75" fmla="*/ 492 h 662"/>
              <a:gd name="T76" fmla="*/ 520 w 596"/>
              <a:gd name="T77" fmla="*/ 435 h 662"/>
              <a:gd name="T78" fmla="*/ 530 w 596"/>
              <a:gd name="T79" fmla="*/ 388 h 662"/>
              <a:gd name="T80" fmla="*/ 530 w 596"/>
              <a:gd name="T81" fmla="*/ 350 h 662"/>
              <a:gd name="T82" fmla="*/ 549 w 596"/>
              <a:gd name="T83" fmla="*/ 303 h 662"/>
              <a:gd name="T84" fmla="*/ 596 w 596"/>
              <a:gd name="T85" fmla="*/ 236 h 662"/>
              <a:gd name="T86" fmla="*/ 520 w 596"/>
              <a:gd name="T87" fmla="*/ 142 h 662"/>
              <a:gd name="T88" fmla="*/ 473 w 596"/>
              <a:gd name="T89" fmla="*/ 132 h 662"/>
              <a:gd name="T90" fmla="*/ 445 w 596"/>
              <a:gd name="T91" fmla="*/ 132 h 662"/>
              <a:gd name="T92" fmla="*/ 388 w 596"/>
              <a:gd name="T93" fmla="*/ 94 h 662"/>
              <a:gd name="T94" fmla="*/ 369 w 596"/>
              <a:gd name="T95" fmla="*/ 132 h 662"/>
              <a:gd name="T96" fmla="*/ 331 w 596"/>
              <a:gd name="T97" fmla="*/ 113 h 662"/>
              <a:gd name="T98" fmla="*/ 340 w 596"/>
              <a:gd name="T99" fmla="*/ 104 h 662"/>
              <a:gd name="T100" fmla="*/ 340 w 596"/>
              <a:gd name="T101" fmla="*/ 85 h 662"/>
              <a:gd name="T102" fmla="*/ 359 w 596"/>
              <a:gd name="T103" fmla="*/ 66 h 662"/>
              <a:gd name="T104" fmla="*/ 340 w 596"/>
              <a:gd name="T105" fmla="*/ 38 h 662"/>
              <a:gd name="T106" fmla="*/ 340 w 596"/>
              <a:gd name="T107" fmla="*/ 9 h 662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596"/>
              <a:gd name="T163" fmla="*/ 0 h 662"/>
              <a:gd name="T164" fmla="*/ 596 w 596"/>
              <a:gd name="T165" fmla="*/ 662 h 662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596" h="662">
                <a:moveTo>
                  <a:pt x="331" y="28"/>
                </a:moveTo>
                <a:lnTo>
                  <a:pt x="312" y="57"/>
                </a:lnTo>
                <a:lnTo>
                  <a:pt x="284" y="57"/>
                </a:lnTo>
                <a:lnTo>
                  <a:pt x="284" y="47"/>
                </a:lnTo>
                <a:lnTo>
                  <a:pt x="274" y="47"/>
                </a:lnTo>
                <a:lnTo>
                  <a:pt x="265" y="57"/>
                </a:lnTo>
                <a:lnTo>
                  <a:pt x="255" y="57"/>
                </a:lnTo>
                <a:lnTo>
                  <a:pt x="246" y="57"/>
                </a:lnTo>
                <a:lnTo>
                  <a:pt x="227" y="66"/>
                </a:lnTo>
                <a:lnTo>
                  <a:pt x="217" y="66"/>
                </a:lnTo>
                <a:lnTo>
                  <a:pt x="208" y="57"/>
                </a:lnTo>
                <a:lnTo>
                  <a:pt x="208" y="28"/>
                </a:lnTo>
                <a:lnTo>
                  <a:pt x="198" y="9"/>
                </a:lnTo>
                <a:lnTo>
                  <a:pt x="198" y="0"/>
                </a:lnTo>
                <a:lnTo>
                  <a:pt x="189" y="9"/>
                </a:lnTo>
                <a:lnTo>
                  <a:pt x="161" y="28"/>
                </a:lnTo>
                <a:lnTo>
                  <a:pt x="151" y="28"/>
                </a:lnTo>
                <a:lnTo>
                  <a:pt x="132" y="19"/>
                </a:lnTo>
                <a:lnTo>
                  <a:pt x="142" y="28"/>
                </a:lnTo>
                <a:lnTo>
                  <a:pt x="142" y="47"/>
                </a:lnTo>
                <a:lnTo>
                  <a:pt x="151" y="47"/>
                </a:lnTo>
                <a:lnTo>
                  <a:pt x="151" y="57"/>
                </a:lnTo>
                <a:lnTo>
                  <a:pt x="123" y="76"/>
                </a:lnTo>
                <a:lnTo>
                  <a:pt x="113" y="76"/>
                </a:lnTo>
                <a:lnTo>
                  <a:pt x="104" y="76"/>
                </a:lnTo>
                <a:lnTo>
                  <a:pt x="94" y="76"/>
                </a:lnTo>
                <a:lnTo>
                  <a:pt x="94" y="57"/>
                </a:lnTo>
                <a:lnTo>
                  <a:pt x="85" y="57"/>
                </a:lnTo>
                <a:lnTo>
                  <a:pt x="56" y="66"/>
                </a:lnTo>
                <a:lnTo>
                  <a:pt x="56" y="76"/>
                </a:lnTo>
                <a:lnTo>
                  <a:pt x="66" y="76"/>
                </a:lnTo>
                <a:lnTo>
                  <a:pt x="66" y="85"/>
                </a:lnTo>
                <a:lnTo>
                  <a:pt x="47" y="85"/>
                </a:lnTo>
                <a:lnTo>
                  <a:pt x="47" y="94"/>
                </a:lnTo>
                <a:lnTo>
                  <a:pt x="56" y="104"/>
                </a:lnTo>
                <a:lnTo>
                  <a:pt x="56" y="123"/>
                </a:lnTo>
                <a:lnTo>
                  <a:pt x="56" y="151"/>
                </a:lnTo>
                <a:lnTo>
                  <a:pt x="56" y="170"/>
                </a:lnTo>
                <a:lnTo>
                  <a:pt x="19" y="170"/>
                </a:lnTo>
                <a:lnTo>
                  <a:pt x="9" y="180"/>
                </a:lnTo>
                <a:lnTo>
                  <a:pt x="9" y="199"/>
                </a:lnTo>
                <a:lnTo>
                  <a:pt x="0" y="218"/>
                </a:lnTo>
                <a:lnTo>
                  <a:pt x="0" y="227"/>
                </a:lnTo>
                <a:lnTo>
                  <a:pt x="9" y="246"/>
                </a:lnTo>
                <a:lnTo>
                  <a:pt x="9" y="255"/>
                </a:lnTo>
                <a:lnTo>
                  <a:pt x="19" y="255"/>
                </a:lnTo>
                <a:lnTo>
                  <a:pt x="28" y="265"/>
                </a:lnTo>
                <a:lnTo>
                  <a:pt x="38" y="265"/>
                </a:lnTo>
                <a:lnTo>
                  <a:pt x="38" y="255"/>
                </a:lnTo>
                <a:lnTo>
                  <a:pt x="47" y="255"/>
                </a:lnTo>
                <a:lnTo>
                  <a:pt x="47" y="265"/>
                </a:lnTo>
                <a:lnTo>
                  <a:pt x="47" y="284"/>
                </a:lnTo>
                <a:lnTo>
                  <a:pt x="56" y="284"/>
                </a:lnTo>
                <a:lnTo>
                  <a:pt x="66" y="284"/>
                </a:lnTo>
                <a:lnTo>
                  <a:pt x="85" y="284"/>
                </a:lnTo>
                <a:lnTo>
                  <a:pt x="113" y="255"/>
                </a:lnTo>
                <a:lnTo>
                  <a:pt x="123" y="255"/>
                </a:lnTo>
                <a:lnTo>
                  <a:pt x="123" y="274"/>
                </a:lnTo>
                <a:lnTo>
                  <a:pt x="123" y="284"/>
                </a:lnTo>
                <a:lnTo>
                  <a:pt x="132" y="303"/>
                </a:lnTo>
                <a:lnTo>
                  <a:pt x="151" y="312"/>
                </a:lnTo>
                <a:lnTo>
                  <a:pt x="161" y="312"/>
                </a:lnTo>
                <a:lnTo>
                  <a:pt x="161" y="322"/>
                </a:lnTo>
                <a:lnTo>
                  <a:pt x="170" y="322"/>
                </a:lnTo>
                <a:lnTo>
                  <a:pt x="189" y="322"/>
                </a:lnTo>
                <a:lnTo>
                  <a:pt x="198" y="322"/>
                </a:lnTo>
                <a:lnTo>
                  <a:pt x="208" y="341"/>
                </a:lnTo>
                <a:lnTo>
                  <a:pt x="208" y="350"/>
                </a:lnTo>
                <a:lnTo>
                  <a:pt x="208" y="369"/>
                </a:lnTo>
                <a:lnTo>
                  <a:pt x="227" y="369"/>
                </a:lnTo>
                <a:lnTo>
                  <a:pt x="236" y="378"/>
                </a:lnTo>
                <a:lnTo>
                  <a:pt x="236" y="388"/>
                </a:lnTo>
                <a:lnTo>
                  <a:pt x="255" y="397"/>
                </a:lnTo>
                <a:lnTo>
                  <a:pt x="255" y="416"/>
                </a:lnTo>
                <a:lnTo>
                  <a:pt x="246" y="426"/>
                </a:lnTo>
                <a:lnTo>
                  <a:pt x="246" y="445"/>
                </a:lnTo>
                <a:lnTo>
                  <a:pt x="255" y="473"/>
                </a:lnTo>
                <a:lnTo>
                  <a:pt x="284" y="473"/>
                </a:lnTo>
                <a:lnTo>
                  <a:pt x="293" y="502"/>
                </a:lnTo>
                <a:lnTo>
                  <a:pt x="293" y="511"/>
                </a:lnTo>
                <a:lnTo>
                  <a:pt x="303" y="502"/>
                </a:lnTo>
                <a:lnTo>
                  <a:pt x="312" y="502"/>
                </a:lnTo>
                <a:lnTo>
                  <a:pt x="312" y="511"/>
                </a:lnTo>
                <a:lnTo>
                  <a:pt x="312" y="520"/>
                </a:lnTo>
                <a:lnTo>
                  <a:pt x="312" y="530"/>
                </a:lnTo>
                <a:lnTo>
                  <a:pt x="312" y="539"/>
                </a:lnTo>
                <a:lnTo>
                  <a:pt x="312" y="530"/>
                </a:lnTo>
                <a:lnTo>
                  <a:pt x="322" y="530"/>
                </a:lnTo>
                <a:lnTo>
                  <a:pt x="322" y="539"/>
                </a:lnTo>
                <a:lnTo>
                  <a:pt x="322" y="558"/>
                </a:lnTo>
                <a:lnTo>
                  <a:pt x="312" y="568"/>
                </a:lnTo>
                <a:lnTo>
                  <a:pt x="293" y="577"/>
                </a:lnTo>
                <a:lnTo>
                  <a:pt x="274" y="606"/>
                </a:lnTo>
                <a:lnTo>
                  <a:pt x="274" y="615"/>
                </a:lnTo>
                <a:lnTo>
                  <a:pt x="284" y="615"/>
                </a:lnTo>
                <a:lnTo>
                  <a:pt x="303" y="615"/>
                </a:lnTo>
                <a:lnTo>
                  <a:pt x="340" y="653"/>
                </a:lnTo>
                <a:lnTo>
                  <a:pt x="350" y="662"/>
                </a:lnTo>
                <a:lnTo>
                  <a:pt x="359" y="653"/>
                </a:lnTo>
                <a:lnTo>
                  <a:pt x="359" y="644"/>
                </a:lnTo>
                <a:lnTo>
                  <a:pt x="369" y="644"/>
                </a:lnTo>
                <a:lnTo>
                  <a:pt x="388" y="606"/>
                </a:lnTo>
                <a:lnTo>
                  <a:pt x="388" y="587"/>
                </a:lnTo>
                <a:lnTo>
                  <a:pt x="397" y="587"/>
                </a:lnTo>
                <a:lnTo>
                  <a:pt x="407" y="568"/>
                </a:lnTo>
                <a:lnTo>
                  <a:pt x="397" y="558"/>
                </a:lnTo>
                <a:lnTo>
                  <a:pt x="397" y="530"/>
                </a:lnTo>
                <a:lnTo>
                  <a:pt x="407" y="520"/>
                </a:lnTo>
                <a:lnTo>
                  <a:pt x="435" y="492"/>
                </a:lnTo>
                <a:lnTo>
                  <a:pt x="454" y="492"/>
                </a:lnTo>
                <a:lnTo>
                  <a:pt x="492" y="483"/>
                </a:lnTo>
                <a:lnTo>
                  <a:pt x="511" y="464"/>
                </a:lnTo>
                <a:lnTo>
                  <a:pt x="520" y="435"/>
                </a:lnTo>
                <a:lnTo>
                  <a:pt x="520" y="426"/>
                </a:lnTo>
                <a:lnTo>
                  <a:pt x="530" y="397"/>
                </a:lnTo>
                <a:lnTo>
                  <a:pt x="530" y="388"/>
                </a:lnTo>
                <a:lnTo>
                  <a:pt x="539" y="369"/>
                </a:lnTo>
                <a:lnTo>
                  <a:pt x="530" y="350"/>
                </a:lnTo>
                <a:lnTo>
                  <a:pt x="530" y="322"/>
                </a:lnTo>
                <a:lnTo>
                  <a:pt x="530" y="312"/>
                </a:lnTo>
                <a:lnTo>
                  <a:pt x="549" y="303"/>
                </a:lnTo>
                <a:lnTo>
                  <a:pt x="549" y="293"/>
                </a:lnTo>
                <a:lnTo>
                  <a:pt x="549" y="284"/>
                </a:lnTo>
                <a:lnTo>
                  <a:pt x="596" y="236"/>
                </a:lnTo>
                <a:lnTo>
                  <a:pt x="596" y="199"/>
                </a:lnTo>
                <a:lnTo>
                  <a:pt x="587" y="170"/>
                </a:lnTo>
                <a:lnTo>
                  <a:pt x="558" y="170"/>
                </a:lnTo>
                <a:lnTo>
                  <a:pt x="520" y="142"/>
                </a:lnTo>
                <a:lnTo>
                  <a:pt x="511" y="132"/>
                </a:lnTo>
                <a:lnTo>
                  <a:pt x="492" y="132"/>
                </a:lnTo>
                <a:lnTo>
                  <a:pt x="482" y="132"/>
                </a:lnTo>
                <a:lnTo>
                  <a:pt x="473" y="132"/>
                </a:lnTo>
                <a:lnTo>
                  <a:pt x="464" y="123"/>
                </a:lnTo>
                <a:lnTo>
                  <a:pt x="454" y="123"/>
                </a:lnTo>
                <a:lnTo>
                  <a:pt x="445" y="132"/>
                </a:lnTo>
                <a:lnTo>
                  <a:pt x="435" y="123"/>
                </a:lnTo>
                <a:lnTo>
                  <a:pt x="416" y="104"/>
                </a:lnTo>
                <a:lnTo>
                  <a:pt x="388" y="94"/>
                </a:lnTo>
                <a:lnTo>
                  <a:pt x="388" y="104"/>
                </a:lnTo>
                <a:lnTo>
                  <a:pt x="378" y="123"/>
                </a:lnTo>
                <a:lnTo>
                  <a:pt x="369" y="132"/>
                </a:lnTo>
                <a:lnTo>
                  <a:pt x="369" y="123"/>
                </a:lnTo>
                <a:lnTo>
                  <a:pt x="359" y="123"/>
                </a:lnTo>
                <a:lnTo>
                  <a:pt x="331" y="113"/>
                </a:lnTo>
                <a:lnTo>
                  <a:pt x="340" y="104"/>
                </a:lnTo>
                <a:lnTo>
                  <a:pt x="331" y="104"/>
                </a:lnTo>
                <a:lnTo>
                  <a:pt x="340" y="94"/>
                </a:lnTo>
                <a:lnTo>
                  <a:pt x="340" y="85"/>
                </a:lnTo>
                <a:lnTo>
                  <a:pt x="350" y="76"/>
                </a:lnTo>
                <a:lnTo>
                  <a:pt x="359" y="76"/>
                </a:lnTo>
                <a:lnTo>
                  <a:pt x="359" y="66"/>
                </a:lnTo>
                <a:lnTo>
                  <a:pt x="350" y="57"/>
                </a:lnTo>
                <a:lnTo>
                  <a:pt x="340" y="47"/>
                </a:lnTo>
                <a:lnTo>
                  <a:pt x="340" y="38"/>
                </a:lnTo>
                <a:lnTo>
                  <a:pt x="340" y="28"/>
                </a:lnTo>
                <a:lnTo>
                  <a:pt x="340" y="19"/>
                </a:lnTo>
                <a:lnTo>
                  <a:pt x="340" y="9"/>
                </a:lnTo>
                <a:lnTo>
                  <a:pt x="331" y="28"/>
                </a:lnTo>
                <a:close/>
              </a:path>
            </a:pathLst>
          </a:custGeom>
          <a:noFill/>
          <a:ln>
            <a:solidFill>
              <a:schemeClr val="tx1"/>
            </a:solidFill>
            <a:headEnd/>
            <a:tailEnd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defTabSz="907277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0469" name="Freeform 11"/>
          <p:cNvSpPr>
            <a:spLocks/>
          </p:cNvSpPr>
          <p:nvPr/>
        </p:nvSpPr>
        <p:spPr bwMode="auto">
          <a:xfrm>
            <a:off x="1762150" y="3420116"/>
            <a:ext cx="336468" cy="593952"/>
          </a:xfrm>
          <a:custGeom>
            <a:avLst/>
            <a:gdLst>
              <a:gd name="T0" fmla="*/ 9 w 170"/>
              <a:gd name="T1" fmla="*/ 161 h 284"/>
              <a:gd name="T2" fmla="*/ 9 w 170"/>
              <a:gd name="T3" fmla="*/ 161 h 284"/>
              <a:gd name="T4" fmla="*/ 19 w 170"/>
              <a:gd name="T5" fmla="*/ 123 h 284"/>
              <a:gd name="T6" fmla="*/ 19 w 170"/>
              <a:gd name="T7" fmla="*/ 94 h 284"/>
              <a:gd name="T8" fmla="*/ 19 w 170"/>
              <a:gd name="T9" fmla="*/ 75 h 284"/>
              <a:gd name="T10" fmla="*/ 19 w 170"/>
              <a:gd name="T11" fmla="*/ 66 h 284"/>
              <a:gd name="T12" fmla="*/ 19 w 170"/>
              <a:gd name="T13" fmla="*/ 66 h 284"/>
              <a:gd name="T14" fmla="*/ 38 w 170"/>
              <a:gd name="T15" fmla="*/ 66 h 284"/>
              <a:gd name="T16" fmla="*/ 38 w 170"/>
              <a:gd name="T17" fmla="*/ 57 h 284"/>
              <a:gd name="T18" fmla="*/ 38 w 170"/>
              <a:gd name="T19" fmla="*/ 57 h 284"/>
              <a:gd name="T20" fmla="*/ 47 w 170"/>
              <a:gd name="T21" fmla="*/ 47 h 284"/>
              <a:gd name="T22" fmla="*/ 57 w 170"/>
              <a:gd name="T23" fmla="*/ 19 h 284"/>
              <a:gd name="T24" fmla="*/ 66 w 170"/>
              <a:gd name="T25" fmla="*/ 19 h 284"/>
              <a:gd name="T26" fmla="*/ 85 w 170"/>
              <a:gd name="T27" fmla="*/ 9 h 284"/>
              <a:gd name="T28" fmla="*/ 114 w 170"/>
              <a:gd name="T29" fmla="*/ 0 h 284"/>
              <a:gd name="T30" fmla="*/ 123 w 170"/>
              <a:gd name="T31" fmla="*/ 0 h 284"/>
              <a:gd name="T32" fmla="*/ 104 w 170"/>
              <a:gd name="T33" fmla="*/ 19 h 284"/>
              <a:gd name="T34" fmla="*/ 85 w 170"/>
              <a:gd name="T35" fmla="*/ 57 h 284"/>
              <a:gd name="T36" fmla="*/ 95 w 170"/>
              <a:gd name="T37" fmla="*/ 75 h 284"/>
              <a:gd name="T38" fmla="*/ 114 w 170"/>
              <a:gd name="T39" fmla="*/ 94 h 284"/>
              <a:gd name="T40" fmla="*/ 132 w 170"/>
              <a:gd name="T41" fmla="*/ 94 h 284"/>
              <a:gd name="T42" fmla="*/ 151 w 170"/>
              <a:gd name="T43" fmla="*/ 104 h 284"/>
              <a:gd name="T44" fmla="*/ 170 w 170"/>
              <a:gd name="T45" fmla="*/ 104 h 284"/>
              <a:gd name="T46" fmla="*/ 161 w 170"/>
              <a:gd name="T47" fmla="*/ 132 h 284"/>
              <a:gd name="T48" fmla="*/ 170 w 170"/>
              <a:gd name="T49" fmla="*/ 151 h 284"/>
              <a:gd name="T50" fmla="*/ 170 w 170"/>
              <a:gd name="T51" fmla="*/ 170 h 284"/>
              <a:gd name="T52" fmla="*/ 170 w 170"/>
              <a:gd name="T53" fmla="*/ 180 h 284"/>
              <a:gd name="T54" fmla="*/ 132 w 170"/>
              <a:gd name="T55" fmla="*/ 189 h 284"/>
              <a:gd name="T56" fmla="*/ 132 w 170"/>
              <a:gd name="T57" fmla="*/ 189 h 284"/>
              <a:gd name="T58" fmla="*/ 142 w 170"/>
              <a:gd name="T59" fmla="*/ 199 h 284"/>
              <a:gd name="T60" fmla="*/ 142 w 170"/>
              <a:gd name="T61" fmla="*/ 208 h 284"/>
              <a:gd name="T62" fmla="*/ 123 w 170"/>
              <a:gd name="T63" fmla="*/ 208 h 284"/>
              <a:gd name="T64" fmla="*/ 132 w 170"/>
              <a:gd name="T65" fmla="*/ 227 h 284"/>
              <a:gd name="T66" fmla="*/ 132 w 170"/>
              <a:gd name="T67" fmla="*/ 274 h 284"/>
              <a:gd name="T68" fmla="*/ 132 w 170"/>
              <a:gd name="T69" fmla="*/ 284 h 284"/>
              <a:gd name="T70" fmla="*/ 123 w 170"/>
              <a:gd name="T71" fmla="*/ 265 h 284"/>
              <a:gd name="T72" fmla="*/ 132 w 170"/>
              <a:gd name="T73" fmla="*/ 255 h 284"/>
              <a:gd name="T74" fmla="*/ 114 w 170"/>
              <a:gd name="T75" fmla="*/ 255 h 284"/>
              <a:gd name="T76" fmla="*/ 114 w 170"/>
              <a:gd name="T77" fmla="*/ 255 h 284"/>
              <a:gd name="T78" fmla="*/ 104 w 170"/>
              <a:gd name="T79" fmla="*/ 255 h 284"/>
              <a:gd name="T80" fmla="*/ 95 w 170"/>
              <a:gd name="T81" fmla="*/ 255 h 284"/>
              <a:gd name="T82" fmla="*/ 85 w 170"/>
              <a:gd name="T83" fmla="*/ 255 h 284"/>
              <a:gd name="T84" fmla="*/ 85 w 170"/>
              <a:gd name="T85" fmla="*/ 246 h 284"/>
              <a:gd name="T86" fmla="*/ 47 w 170"/>
              <a:gd name="T87" fmla="*/ 217 h 284"/>
              <a:gd name="T88" fmla="*/ 47 w 170"/>
              <a:gd name="T89" fmla="*/ 217 h 284"/>
              <a:gd name="T90" fmla="*/ 47 w 170"/>
              <a:gd name="T91" fmla="*/ 217 h 284"/>
              <a:gd name="T92" fmla="*/ 28 w 170"/>
              <a:gd name="T93" fmla="*/ 208 h 284"/>
              <a:gd name="T94" fmla="*/ 0 w 170"/>
              <a:gd name="T95" fmla="*/ 189 h 284"/>
              <a:gd name="T96" fmla="*/ 0 w 170"/>
              <a:gd name="T97" fmla="*/ 161 h 284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70"/>
              <a:gd name="T148" fmla="*/ 0 h 284"/>
              <a:gd name="T149" fmla="*/ 170 w 170"/>
              <a:gd name="T150" fmla="*/ 284 h 284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70" h="284">
                <a:moveTo>
                  <a:pt x="0" y="161"/>
                </a:moveTo>
                <a:lnTo>
                  <a:pt x="9" y="161"/>
                </a:lnTo>
                <a:lnTo>
                  <a:pt x="19" y="151"/>
                </a:lnTo>
                <a:lnTo>
                  <a:pt x="19" y="123"/>
                </a:lnTo>
                <a:lnTo>
                  <a:pt x="19" y="104"/>
                </a:lnTo>
                <a:lnTo>
                  <a:pt x="19" y="94"/>
                </a:lnTo>
                <a:lnTo>
                  <a:pt x="9" y="85"/>
                </a:lnTo>
                <a:lnTo>
                  <a:pt x="19" y="75"/>
                </a:lnTo>
                <a:lnTo>
                  <a:pt x="19" y="66"/>
                </a:lnTo>
                <a:lnTo>
                  <a:pt x="28" y="66"/>
                </a:lnTo>
                <a:lnTo>
                  <a:pt x="38" y="66"/>
                </a:lnTo>
                <a:lnTo>
                  <a:pt x="38" y="57"/>
                </a:lnTo>
                <a:lnTo>
                  <a:pt x="47" y="47"/>
                </a:lnTo>
                <a:lnTo>
                  <a:pt x="57" y="28"/>
                </a:lnTo>
                <a:lnTo>
                  <a:pt x="57" y="19"/>
                </a:lnTo>
                <a:lnTo>
                  <a:pt x="66" y="19"/>
                </a:lnTo>
                <a:lnTo>
                  <a:pt x="76" y="9"/>
                </a:lnTo>
                <a:lnTo>
                  <a:pt x="85" y="9"/>
                </a:lnTo>
                <a:lnTo>
                  <a:pt x="114" y="0"/>
                </a:lnTo>
                <a:lnTo>
                  <a:pt x="123" y="0"/>
                </a:lnTo>
                <a:lnTo>
                  <a:pt x="104" y="9"/>
                </a:lnTo>
                <a:lnTo>
                  <a:pt x="104" y="19"/>
                </a:lnTo>
                <a:lnTo>
                  <a:pt x="85" y="38"/>
                </a:lnTo>
                <a:lnTo>
                  <a:pt x="85" y="57"/>
                </a:lnTo>
                <a:lnTo>
                  <a:pt x="95" y="66"/>
                </a:lnTo>
                <a:lnTo>
                  <a:pt x="95" y="75"/>
                </a:lnTo>
                <a:lnTo>
                  <a:pt x="95" y="85"/>
                </a:lnTo>
                <a:lnTo>
                  <a:pt x="114" y="94"/>
                </a:lnTo>
                <a:lnTo>
                  <a:pt x="132" y="94"/>
                </a:lnTo>
                <a:lnTo>
                  <a:pt x="132" y="113"/>
                </a:lnTo>
                <a:lnTo>
                  <a:pt x="151" y="104"/>
                </a:lnTo>
                <a:lnTo>
                  <a:pt x="170" y="104"/>
                </a:lnTo>
                <a:lnTo>
                  <a:pt x="161" y="132"/>
                </a:lnTo>
                <a:lnTo>
                  <a:pt x="161" y="142"/>
                </a:lnTo>
                <a:lnTo>
                  <a:pt x="170" y="151"/>
                </a:lnTo>
                <a:lnTo>
                  <a:pt x="161" y="161"/>
                </a:lnTo>
                <a:lnTo>
                  <a:pt x="170" y="170"/>
                </a:lnTo>
                <a:lnTo>
                  <a:pt x="170" y="180"/>
                </a:lnTo>
                <a:lnTo>
                  <a:pt x="161" y="180"/>
                </a:lnTo>
                <a:lnTo>
                  <a:pt x="132" y="189"/>
                </a:lnTo>
                <a:lnTo>
                  <a:pt x="132" y="199"/>
                </a:lnTo>
                <a:lnTo>
                  <a:pt x="142" y="199"/>
                </a:lnTo>
                <a:lnTo>
                  <a:pt x="142" y="208"/>
                </a:lnTo>
                <a:lnTo>
                  <a:pt x="123" y="208"/>
                </a:lnTo>
                <a:lnTo>
                  <a:pt x="123" y="217"/>
                </a:lnTo>
                <a:lnTo>
                  <a:pt x="132" y="227"/>
                </a:lnTo>
                <a:lnTo>
                  <a:pt x="132" y="246"/>
                </a:lnTo>
                <a:lnTo>
                  <a:pt x="132" y="274"/>
                </a:lnTo>
                <a:lnTo>
                  <a:pt x="132" y="284"/>
                </a:lnTo>
                <a:lnTo>
                  <a:pt x="123" y="284"/>
                </a:lnTo>
                <a:lnTo>
                  <a:pt x="123" y="265"/>
                </a:lnTo>
                <a:lnTo>
                  <a:pt x="132" y="255"/>
                </a:lnTo>
                <a:lnTo>
                  <a:pt x="123" y="255"/>
                </a:lnTo>
                <a:lnTo>
                  <a:pt x="114" y="255"/>
                </a:lnTo>
                <a:lnTo>
                  <a:pt x="104" y="255"/>
                </a:lnTo>
                <a:lnTo>
                  <a:pt x="95" y="255"/>
                </a:lnTo>
                <a:lnTo>
                  <a:pt x="85" y="255"/>
                </a:lnTo>
                <a:lnTo>
                  <a:pt x="85" y="246"/>
                </a:lnTo>
                <a:lnTo>
                  <a:pt x="57" y="217"/>
                </a:lnTo>
                <a:lnTo>
                  <a:pt x="47" y="217"/>
                </a:lnTo>
                <a:lnTo>
                  <a:pt x="28" y="208"/>
                </a:lnTo>
                <a:lnTo>
                  <a:pt x="0" y="199"/>
                </a:lnTo>
                <a:lnTo>
                  <a:pt x="0" y="189"/>
                </a:lnTo>
                <a:lnTo>
                  <a:pt x="0" y="161"/>
                </a:lnTo>
                <a:close/>
              </a:path>
            </a:pathLst>
          </a:custGeom>
          <a:noFill/>
          <a:ln>
            <a:solidFill>
              <a:schemeClr val="tx1"/>
            </a:solidFill>
            <a:headEnd/>
            <a:tailEnd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defTabSz="907277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0470" name="Freeform 12"/>
          <p:cNvSpPr>
            <a:spLocks/>
          </p:cNvSpPr>
          <p:nvPr/>
        </p:nvSpPr>
        <p:spPr bwMode="auto">
          <a:xfrm>
            <a:off x="1686939" y="3815387"/>
            <a:ext cx="168234" cy="238417"/>
          </a:xfrm>
          <a:custGeom>
            <a:avLst/>
            <a:gdLst>
              <a:gd name="T0" fmla="*/ 10 w 85"/>
              <a:gd name="T1" fmla="*/ 76 h 114"/>
              <a:gd name="T2" fmla="*/ 10 w 85"/>
              <a:gd name="T3" fmla="*/ 85 h 114"/>
              <a:gd name="T4" fmla="*/ 10 w 85"/>
              <a:gd name="T5" fmla="*/ 95 h 114"/>
              <a:gd name="T6" fmla="*/ 10 w 85"/>
              <a:gd name="T7" fmla="*/ 95 h 114"/>
              <a:gd name="T8" fmla="*/ 28 w 85"/>
              <a:gd name="T9" fmla="*/ 104 h 114"/>
              <a:gd name="T10" fmla="*/ 38 w 85"/>
              <a:gd name="T11" fmla="*/ 114 h 114"/>
              <a:gd name="T12" fmla="*/ 47 w 85"/>
              <a:gd name="T13" fmla="*/ 76 h 114"/>
              <a:gd name="T14" fmla="*/ 85 w 85"/>
              <a:gd name="T15" fmla="*/ 66 h 114"/>
              <a:gd name="T16" fmla="*/ 85 w 85"/>
              <a:gd name="T17" fmla="*/ 38 h 114"/>
              <a:gd name="T18" fmla="*/ 85 w 85"/>
              <a:gd name="T19" fmla="*/ 38 h 114"/>
              <a:gd name="T20" fmla="*/ 85 w 85"/>
              <a:gd name="T21" fmla="*/ 28 h 114"/>
              <a:gd name="T22" fmla="*/ 85 w 85"/>
              <a:gd name="T23" fmla="*/ 28 h 114"/>
              <a:gd name="T24" fmla="*/ 85 w 85"/>
              <a:gd name="T25" fmla="*/ 28 h 114"/>
              <a:gd name="T26" fmla="*/ 85 w 85"/>
              <a:gd name="T27" fmla="*/ 28 h 114"/>
              <a:gd name="T28" fmla="*/ 85 w 85"/>
              <a:gd name="T29" fmla="*/ 28 h 114"/>
              <a:gd name="T30" fmla="*/ 66 w 85"/>
              <a:gd name="T31" fmla="*/ 19 h 114"/>
              <a:gd name="T32" fmla="*/ 38 w 85"/>
              <a:gd name="T33" fmla="*/ 10 h 114"/>
              <a:gd name="T34" fmla="*/ 38 w 85"/>
              <a:gd name="T35" fmla="*/ 0 h 114"/>
              <a:gd name="T36" fmla="*/ 28 w 85"/>
              <a:gd name="T37" fmla="*/ 0 h 114"/>
              <a:gd name="T38" fmla="*/ 10 w 85"/>
              <a:gd name="T39" fmla="*/ 0 h 114"/>
              <a:gd name="T40" fmla="*/ 10 w 85"/>
              <a:gd name="T41" fmla="*/ 19 h 114"/>
              <a:gd name="T42" fmla="*/ 0 w 85"/>
              <a:gd name="T43" fmla="*/ 57 h 114"/>
              <a:gd name="T44" fmla="*/ 0 w 85"/>
              <a:gd name="T45" fmla="*/ 66 h 114"/>
              <a:gd name="T46" fmla="*/ 10 w 85"/>
              <a:gd name="T47" fmla="*/ 66 h 114"/>
              <a:gd name="T48" fmla="*/ 19 w 85"/>
              <a:gd name="T49" fmla="*/ 57 h 114"/>
              <a:gd name="T50" fmla="*/ 19 w 85"/>
              <a:gd name="T51" fmla="*/ 57 h 114"/>
              <a:gd name="T52" fmla="*/ 19 w 85"/>
              <a:gd name="T53" fmla="*/ 66 h 114"/>
              <a:gd name="T54" fmla="*/ 19 w 85"/>
              <a:gd name="T55" fmla="*/ 76 h 114"/>
              <a:gd name="T56" fmla="*/ 10 w 85"/>
              <a:gd name="T57" fmla="*/ 85 h 114"/>
              <a:gd name="T58" fmla="*/ 10 w 85"/>
              <a:gd name="T59" fmla="*/ 85 h 114"/>
              <a:gd name="T60" fmla="*/ 10 w 85"/>
              <a:gd name="T61" fmla="*/ 76 h 11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85"/>
              <a:gd name="T94" fmla="*/ 0 h 114"/>
              <a:gd name="T95" fmla="*/ 85 w 85"/>
              <a:gd name="T96" fmla="*/ 114 h 114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85" h="114">
                <a:moveTo>
                  <a:pt x="10" y="76"/>
                </a:moveTo>
                <a:lnTo>
                  <a:pt x="10" y="85"/>
                </a:lnTo>
                <a:lnTo>
                  <a:pt x="10" y="95"/>
                </a:lnTo>
                <a:lnTo>
                  <a:pt x="28" y="104"/>
                </a:lnTo>
                <a:lnTo>
                  <a:pt x="38" y="114"/>
                </a:lnTo>
                <a:lnTo>
                  <a:pt x="47" y="76"/>
                </a:lnTo>
                <a:lnTo>
                  <a:pt x="85" y="66"/>
                </a:lnTo>
                <a:lnTo>
                  <a:pt x="85" y="38"/>
                </a:lnTo>
                <a:lnTo>
                  <a:pt x="85" y="28"/>
                </a:lnTo>
                <a:lnTo>
                  <a:pt x="66" y="19"/>
                </a:lnTo>
                <a:lnTo>
                  <a:pt x="38" y="10"/>
                </a:lnTo>
                <a:lnTo>
                  <a:pt x="38" y="0"/>
                </a:lnTo>
                <a:lnTo>
                  <a:pt x="28" y="0"/>
                </a:lnTo>
                <a:lnTo>
                  <a:pt x="10" y="0"/>
                </a:lnTo>
                <a:lnTo>
                  <a:pt x="10" y="19"/>
                </a:lnTo>
                <a:lnTo>
                  <a:pt x="0" y="57"/>
                </a:lnTo>
                <a:lnTo>
                  <a:pt x="0" y="66"/>
                </a:lnTo>
                <a:lnTo>
                  <a:pt x="10" y="66"/>
                </a:lnTo>
                <a:lnTo>
                  <a:pt x="19" y="57"/>
                </a:lnTo>
                <a:lnTo>
                  <a:pt x="19" y="66"/>
                </a:lnTo>
                <a:lnTo>
                  <a:pt x="19" y="76"/>
                </a:lnTo>
                <a:lnTo>
                  <a:pt x="10" y="85"/>
                </a:lnTo>
                <a:lnTo>
                  <a:pt x="10" y="76"/>
                </a:lnTo>
                <a:close/>
              </a:path>
            </a:pathLst>
          </a:custGeom>
          <a:noFill/>
          <a:ln>
            <a:solidFill>
              <a:schemeClr val="tx1"/>
            </a:solidFill>
            <a:headEnd/>
            <a:tailEnd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defTabSz="907277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0471" name="Freeform 13"/>
          <p:cNvSpPr>
            <a:spLocks/>
          </p:cNvSpPr>
          <p:nvPr/>
        </p:nvSpPr>
        <p:spPr bwMode="auto">
          <a:xfrm>
            <a:off x="1686939" y="3873945"/>
            <a:ext cx="393865" cy="654602"/>
          </a:xfrm>
          <a:custGeom>
            <a:avLst/>
            <a:gdLst>
              <a:gd name="T0" fmla="*/ 161 w 199"/>
              <a:gd name="T1" fmla="*/ 294 h 313"/>
              <a:gd name="T2" fmla="*/ 85 w 199"/>
              <a:gd name="T3" fmla="*/ 256 h 313"/>
              <a:gd name="T4" fmla="*/ 47 w 199"/>
              <a:gd name="T5" fmla="*/ 171 h 313"/>
              <a:gd name="T6" fmla="*/ 28 w 199"/>
              <a:gd name="T7" fmla="*/ 124 h 313"/>
              <a:gd name="T8" fmla="*/ 19 w 199"/>
              <a:gd name="T9" fmla="*/ 114 h 313"/>
              <a:gd name="T10" fmla="*/ 0 w 199"/>
              <a:gd name="T11" fmla="*/ 95 h 313"/>
              <a:gd name="T12" fmla="*/ 0 w 199"/>
              <a:gd name="T13" fmla="*/ 86 h 313"/>
              <a:gd name="T14" fmla="*/ 0 w 199"/>
              <a:gd name="T15" fmla="*/ 76 h 313"/>
              <a:gd name="T16" fmla="*/ 0 w 199"/>
              <a:gd name="T17" fmla="*/ 67 h 313"/>
              <a:gd name="T18" fmla="*/ 10 w 199"/>
              <a:gd name="T19" fmla="*/ 57 h 313"/>
              <a:gd name="T20" fmla="*/ 10 w 199"/>
              <a:gd name="T21" fmla="*/ 48 h 313"/>
              <a:gd name="T22" fmla="*/ 10 w 199"/>
              <a:gd name="T23" fmla="*/ 67 h 313"/>
              <a:gd name="T24" fmla="*/ 28 w 199"/>
              <a:gd name="T25" fmla="*/ 76 h 313"/>
              <a:gd name="T26" fmla="*/ 47 w 199"/>
              <a:gd name="T27" fmla="*/ 48 h 313"/>
              <a:gd name="T28" fmla="*/ 85 w 199"/>
              <a:gd name="T29" fmla="*/ 10 h 313"/>
              <a:gd name="T30" fmla="*/ 85 w 199"/>
              <a:gd name="T31" fmla="*/ 0 h 313"/>
              <a:gd name="T32" fmla="*/ 95 w 199"/>
              <a:gd name="T33" fmla="*/ 0 h 313"/>
              <a:gd name="T34" fmla="*/ 123 w 199"/>
              <a:gd name="T35" fmla="*/ 38 h 313"/>
              <a:gd name="T36" fmla="*/ 133 w 199"/>
              <a:gd name="T37" fmla="*/ 38 h 313"/>
              <a:gd name="T38" fmla="*/ 142 w 199"/>
              <a:gd name="T39" fmla="*/ 38 h 313"/>
              <a:gd name="T40" fmla="*/ 152 w 199"/>
              <a:gd name="T41" fmla="*/ 38 h 313"/>
              <a:gd name="T42" fmla="*/ 161 w 199"/>
              <a:gd name="T43" fmla="*/ 38 h 313"/>
              <a:gd name="T44" fmla="*/ 170 w 199"/>
              <a:gd name="T45" fmla="*/ 38 h 313"/>
              <a:gd name="T46" fmla="*/ 161 w 199"/>
              <a:gd name="T47" fmla="*/ 67 h 313"/>
              <a:gd name="T48" fmla="*/ 170 w 199"/>
              <a:gd name="T49" fmla="*/ 67 h 313"/>
              <a:gd name="T50" fmla="*/ 133 w 199"/>
              <a:gd name="T51" fmla="*/ 76 h 313"/>
              <a:gd name="T52" fmla="*/ 123 w 199"/>
              <a:gd name="T53" fmla="*/ 105 h 313"/>
              <a:gd name="T54" fmla="*/ 114 w 199"/>
              <a:gd name="T55" fmla="*/ 133 h 313"/>
              <a:gd name="T56" fmla="*/ 123 w 199"/>
              <a:gd name="T57" fmla="*/ 161 h 313"/>
              <a:gd name="T58" fmla="*/ 133 w 199"/>
              <a:gd name="T59" fmla="*/ 161 h 313"/>
              <a:gd name="T60" fmla="*/ 152 w 199"/>
              <a:gd name="T61" fmla="*/ 171 h 313"/>
              <a:gd name="T62" fmla="*/ 152 w 199"/>
              <a:gd name="T63" fmla="*/ 161 h 313"/>
              <a:gd name="T64" fmla="*/ 161 w 199"/>
              <a:gd name="T65" fmla="*/ 161 h 313"/>
              <a:gd name="T66" fmla="*/ 161 w 199"/>
              <a:gd name="T67" fmla="*/ 190 h 313"/>
              <a:gd name="T68" fmla="*/ 170 w 199"/>
              <a:gd name="T69" fmla="*/ 190 h 313"/>
              <a:gd name="T70" fmla="*/ 180 w 199"/>
              <a:gd name="T71" fmla="*/ 190 h 313"/>
              <a:gd name="T72" fmla="*/ 189 w 199"/>
              <a:gd name="T73" fmla="*/ 209 h 313"/>
              <a:gd name="T74" fmla="*/ 189 w 199"/>
              <a:gd name="T75" fmla="*/ 247 h 313"/>
              <a:gd name="T76" fmla="*/ 189 w 199"/>
              <a:gd name="T77" fmla="*/ 266 h 313"/>
              <a:gd name="T78" fmla="*/ 199 w 199"/>
              <a:gd name="T79" fmla="*/ 284 h 313"/>
              <a:gd name="T80" fmla="*/ 189 w 199"/>
              <a:gd name="T81" fmla="*/ 284 h 313"/>
              <a:gd name="T82" fmla="*/ 170 w 199"/>
              <a:gd name="T83" fmla="*/ 313 h 313"/>
              <a:gd name="T84" fmla="*/ 170 w 199"/>
              <a:gd name="T85" fmla="*/ 303 h 313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99"/>
              <a:gd name="T130" fmla="*/ 0 h 313"/>
              <a:gd name="T131" fmla="*/ 199 w 199"/>
              <a:gd name="T132" fmla="*/ 313 h 313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99" h="313">
                <a:moveTo>
                  <a:pt x="170" y="303"/>
                </a:moveTo>
                <a:lnTo>
                  <a:pt x="161" y="294"/>
                </a:lnTo>
                <a:lnTo>
                  <a:pt x="123" y="275"/>
                </a:lnTo>
                <a:lnTo>
                  <a:pt x="85" y="256"/>
                </a:lnTo>
                <a:lnTo>
                  <a:pt x="76" y="228"/>
                </a:lnTo>
                <a:lnTo>
                  <a:pt x="47" y="171"/>
                </a:lnTo>
                <a:lnTo>
                  <a:pt x="47" y="152"/>
                </a:lnTo>
                <a:lnTo>
                  <a:pt x="28" y="124"/>
                </a:lnTo>
                <a:lnTo>
                  <a:pt x="19" y="114"/>
                </a:lnTo>
                <a:lnTo>
                  <a:pt x="10" y="105"/>
                </a:lnTo>
                <a:lnTo>
                  <a:pt x="0" y="95"/>
                </a:lnTo>
                <a:lnTo>
                  <a:pt x="0" y="86"/>
                </a:lnTo>
                <a:lnTo>
                  <a:pt x="0" y="76"/>
                </a:lnTo>
                <a:lnTo>
                  <a:pt x="0" y="67"/>
                </a:lnTo>
                <a:lnTo>
                  <a:pt x="0" y="57"/>
                </a:lnTo>
                <a:lnTo>
                  <a:pt x="10" y="57"/>
                </a:lnTo>
                <a:lnTo>
                  <a:pt x="10" y="48"/>
                </a:lnTo>
                <a:lnTo>
                  <a:pt x="10" y="57"/>
                </a:lnTo>
                <a:lnTo>
                  <a:pt x="10" y="67"/>
                </a:lnTo>
                <a:lnTo>
                  <a:pt x="28" y="76"/>
                </a:lnTo>
                <a:lnTo>
                  <a:pt x="38" y="86"/>
                </a:lnTo>
                <a:lnTo>
                  <a:pt x="47" y="48"/>
                </a:lnTo>
                <a:lnTo>
                  <a:pt x="85" y="38"/>
                </a:lnTo>
                <a:lnTo>
                  <a:pt x="85" y="10"/>
                </a:lnTo>
                <a:lnTo>
                  <a:pt x="85" y="0"/>
                </a:lnTo>
                <a:lnTo>
                  <a:pt x="95" y="0"/>
                </a:lnTo>
                <a:lnTo>
                  <a:pt x="123" y="29"/>
                </a:lnTo>
                <a:lnTo>
                  <a:pt x="123" y="38"/>
                </a:lnTo>
                <a:lnTo>
                  <a:pt x="133" y="38"/>
                </a:lnTo>
                <a:lnTo>
                  <a:pt x="142" y="38"/>
                </a:lnTo>
                <a:lnTo>
                  <a:pt x="152" y="38"/>
                </a:lnTo>
                <a:lnTo>
                  <a:pt x="161" y="38"/>
                </a:lnTo>
                <a:lnTo>
                  <a:pt x="170" y="38"/>
                </a:lnTo>
                <a:lnTo>
                  <a:pt x="161" y="48"/>
                </a:lnTo>
                <a:lnTo>
                  <a:pt x="161" y="67"/>
                </a:lnTo>
                <a:lnTo>
                  <a:pt x="170" y="67"/>
                </a:lnTo>
                <a:lnTo>
                  <a:pt x="170" y="76"/>
                </a:lnTo>
                <a:lnTo>
                  <a:pt x="133" y="76"/>
                </a:lnTo>
                <a:lnTo>
                  <a:pt x="123" y="86"/>
                </a:lnTo>
                <a:lnTo>
                  <a:pt x="123" y="105"/>
                </a:lnTo>
                <a:lnTo>
                  <a:pt x="114" y="124"/>
                </a:lnTo>
                <a:lnTo>
                  <a:pt x="114" y="133"/>
                </a:lnTo>
                <a:lnTo>
                  <a:pt x="123" y="152"/>
                </a:lnTo>
                <a:lnTo>
                  <a:pt x="123" y="161"/>
                </a:lnTo>
                <a:lnTo>
                  <a:pt x="133" y="161"/>
                </a:lnTo>
                <a:lnTo>
                  <a:pt x="142" y="171"/>
                </a:lnTo>
                <a:lnTo>
                  <a:pt x="152" y="171"/>
                </a:lnTo>
                <a:lnTo>
                  <a:pt x="152" y="161"/>
                </a:lnTo>
                <a:lnTo>
                  <a:pt x="161" y="161"/>
                </a:lnTo>
                <a:lnTo>
                  <a:pt x="161" y="171"/>
                </a:lnTo>
                <a:lnTo>
                  <a:pt x="161" y="190"/>
                </a:lnTo>
                <a:lnTo>
                  <a:pt x="170" y="190"/>
                </a:lnTo>
                <a:lnTo>
                  <a:pt x="180" y="190"/>
                </a:lnTo>
                <a:lnTo>
                  <a:pt x="180" y="199"/>
                </a:lnTo>
                <a:lnTo>
                  <a:pt x="189" y="209"/>
                </a:lnTo>
                <a:lnTo>
                  <a:pt x="189" y="237"/>
                </a:lnTo>
                <a:lnTo>
                  <a:pt x="189" y="247"/>
                </a:lnTo>
                <a:lnTo>
                  <a:pt x="189" y="256"/>
                </a:lnTo>
                <a:lnTo>
                  <a:pt x="189" y="266"/>
                </a:lnTo>
                <a:lnTo>
                  <a:pt x="189" y="275"/>
                </a:lnTo>
                <a:lnTo>
                  <a:pt x="199" y="284"/>
                </a:lnTo>
                <a:lnTo>
                  <a:pt x="189" y="284"/>
                </a:lnTo>
                <a:lnTo>
                  <a:pt x="189" y="313"/>
                </a:lnTo>
                <a:lnTo>
                  <a:pt x="170" y="313"/>
                </a:lnTo>
                <a:lnTo>
                  <a:pt x="180" y="313"/>
                </a:lnTo>
                <a:lnTo>
                  <a:pt x="170" y="303"/>
                </a:lnTo>
                <a:close/>
              </a:path>
            </a:pathLst>
          </a:custGeom>
          <a:noFill/>
          <a:ln>
            <a:solidFill>
              <a:schemeClr val="tx1"/>
            </a:solidFill>
            <a:headEnd/>
            <a:tailEnd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defTabSz="907277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0473" name="Freeform 15"/>
          <p:cNvSpPr>
            <a:spLocks/>
          </p:cNvSpPr>
          <p:nvPr/>
        </p:nvSpPr>
        <p:spPr bwMode="auto">
          <a:xfrm>
            <a:off x="2268830" y="4568284"/>
            <a:ext cx="261257" cy="296976"/>
          </a:xfrm>
          <a:custGeom>
            <a:avLst/>
            <a:gdLst>
              <a:gd name="T0" fmla="*/ 132 w 132"/>
              <a:gd name="T1" fmla="*/ 113 h 142"/>
              <a:gd name="T2" fmla="*/ 132 w 132"/>
              <a:gd name="T3" fmla="*/ 132 h 142"/>
              <a:gd name="T4" fmla="*/ 113 w 132"/>
              <a:gd name="T5" fmla="*/ 142 h 142"/>
              <a:gd name="T6" fmla="*/ 85 w 132"/>
              <a:gd name="T7" fmla="*/ 132 h 142"/>
              <a:gd name="T8" fmla="*/ 75 w 132"/>
              <a:gd name="T9" fmla="*/ 132 h 142"/>
              <a:gd name="T10" fmla="*/ 75 w 132"/>
              <a:gd name="T11" fmla="*/ 132 h 142"/>
              <a:gd name="T12" fmla="*/ 75 w 132"/>
              <a:gd name="T13" fmla="*/ 132 h 142"/>
              <a:gd name="T14" fmla="*/ 85 w 132"/>
              <a:gd name="T15" fmla="*/ 113 h 142"/>
              <a:gd name="T16" fmla="*/ 85 w 132"/>
              <a:gd name="T17" fmla="*/ 104 h 142"/>
              <a:gd name="T18" fmla="*/ 66 w 132"/>
              <a:gd name="T19" fmla="*/ 94 h 142"/>
              <a:gd name="T20" fmla="*/ 66 w 132"/>
              <a:gd name="T21" fmla="*/ 85 h 142"/>
              <a:gd name="T22" fmla="*/ 47 w 132"/>
              <a:gd name="T23" fmla="*/ 85 h 142"/>
              <a:gd name="T24" fmla="*/ 37 w 132"/>
              <a:gd name="T25" fmla="*/ 85 h 142"/>
              <a:gd name="T26" fmla="*/ 18 w 132"/>
              <a:gd name="T27" fmla="*/ 66 h 142"/>
              <a:gd name="T28" fmla="*/ 9 w 132"/>
              <a:gd name="T29" fmla="*/ 57 h 142"/>
              <a:gd name="T30" fmla="*/ 9 w 132"/>
              <a:gd name="T31" fmla="*/ 47 h 142"/>
              <a:gd name="T32" fmla="*/ 0 w 132"/>
              <a:gd name="T33" fmla="*/ 47 h 142"/>
              <a:gd name="T34" fmla="*/ 0 w 132"/>
              <a:gd name="T35" fmla="*/ 47 h 142"/>
              <a:gd name="T36" fmla="*/ 0 w 132"/>
              <a:gd name="T37" fmla="*/ 19 h 142"/>
              <a:gd name="T38" fmla="*/ 18 w 132"/>
              <a:gd name="T39" fmla="*/ 0 h 142"/>
              <a:gd name="T40" fmla="*/ 47 w 132"/>
              <a:gd name="T41" fmla="*/ 0 h 142"/>
              <a:gd name="T42" fmla="*/ 66 w 132"/>
              <a:gd name="T43" fmla="*/ 9 h 142"/>
              <a:gd name="T44" fmla="*/ 66 w 132"/>
              <a:gd name="T45" fmla="*/ 9 h 142"/>
              <a:gd name="T46" fmla="*/ 66 w 132"/>
              <a:gd name="T47" fmla="*/ 19 h 142"/>
              <a:gd name="T48" fmla="*/ 75 w 132"/>
              <a:gd name="T49" fmla="*/ 47 h 142"/>
              <a:gd name="T50" fmla="*/ 104 w 132"/>
              <a:gd name="T51" fmla="*/ 47 h 142"/>
              <a:gd name="T52" fmla="*/ 113 w 132"/>
              <a:gd name="T53" fmla="*/ 76 h 142"/>
              <a:gd name="T54" fmla="*/ 113 w 132"/>
              <a:gd name="T55" fmla="*/ 85 h 142"/>
              <a:gd name="T56" fmla="*/ 113 w 132"/>
              <a:gd name="T57" fmla="*/ 85 h 142"/>
              <a:gd name="T58" fmla="*/ 123 w 132"/>
              <a:gd name="T59" fmla="*/ 76 h 142"/>
              <a:gd name="T60" fmla="*/ 132 w 132"/>
              <a:gd name="T61" fmla="*/ 76 h 142"/>
              <a:gd name="T62" fmla="*/ 132 w 132"/>
              <a:gd name="T63" fmla="*/ 85 h 142"/>
              <a:gd name="T64" fmla="*/ 132 w 132"/>
              <a:gd name="T65" fmla="*/ 85 h 142"/>
              <a:gd name="T66" fmla="*/ 132 w 132"/>
              <a:gd name="T67" fmla="*/ 85 h 142"/>
              <a:gd name="T68" fmla="*/ 132 w 132"/>
              <a:gd name="T69" fmla="*/ 94 h 142"/>
              <a:gd name="T70" fmla="*/ 132 w 132"/>
              <a:gd name="T71" fmla="*/ 104 h 142"/>
              <a:gd name="T72" fmla="*/ 132 w 132"/>
              <a:gd name="T73" fmla="*/ 113 h 14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32"/>
              <a:gd name="T112" fmla="*/ 0 h 142"/>
              <a:gd name="T113" fmla="*/ 132 w 132"/>
              <a:gd name="T114" fmla="*/ 142 h 142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32" h="142">
                <a:moveTo>
                  <a:pt x="132" y="113"/>
                </a:moveTo>
                <a:lnTo>
                  <a:pt x="132" y="132"/>
                </a:lnTo>
                <a:lnTo>
                  <a:pt x="113" y="142"/>
                </a:lnTo>
                <a:lnTo>
                  <a:pt x="85" y="132"/>
                </a:lnTo>
                <a:lnTo>
                  <a:pt x="75" y="132"/>
                </a:lnTo>
                <a:lnTo>
                  <a:pt x="85" y="113"/>
                </a:lnTo>
                <a:lnTo>
                  <a:pt x="85" y="104"/>
                </a:lnTo>
                <a:lnTo>
                  <a:pt x="66" y="94"/>
                </a:lnTo>
                <a:lnTo>
                  <a:pt x="66" y="85"/>
                </a:lnTo>
                <a:lnTo>
                  <a:pt x="47" y="85"/>
                </a:lnTo>
                <a:lnTo>
                  <a:pt x="37" y="85"/>
                </a:lnTo>
                <a:lnTo>
                  <a:pt x="18" y="66"/>
                </a:lnTo>
                <a:lnTo>
                  <a:pt x="9" y="57"/>
                </a:lnTo>
                <a:lnTo>
                  <a:pt x="9" y="47"/>
                </a:lnTo>
                <a:lnTo>
                  <a:pt x="0" y="47"/>
                </a:lnTo>
                <a:lnTo>
                  <a:pt x="0" y="19"/>
                </a:lnTo>
                <a:lnTo>
                  <a:pt x="18" y="0"/>
                </a:lnTo>
                <a:lnTo>
                  <a:pt x="47" y="0"/>
                </a:lnTo>
                <a:lnTo>
                  <a:pt x="66" y="9"/>
                </a:lnTo>
                <a:lnTo>
                  <a:pt x="66" y="19"/>
                </a:lnTo>
                <a:lnTo>
                  <a:pt x="75" y="47"/>
                </a:lnTo>
                <a:lnTo>
                  <a:pt x="104" y="47"/>
                </a:lnTo>
                <a:lnTo>
                  <a:pt x="113" y="76"/>
                </a:lnTo>
                <a:lnTo>
                  <a:pt x="113" y="85"/>
                </a:lnTo>
                <a:lnTo>
                  <a:pt x="123" y="76"/>
                </a:lnTo>
                <a:lnTo>
                  <a:pt x="132" y="76"/>
                </a:lnTo>
                <a:lnTo>
                  <a:pt x="132" y="85"/>
                </a:lnTo>
                <a:lnTo>
                  <a:pt x="132" y="94"/>
                </a:lnTo>
                <a:lnTo>
                  <a:pt x="132" y="104"/>
                </a:lnTo>
                <a:lnTo>
                  <a:pt x="132" y="113"/>
                </a:lnTo>
                <a:close/>
              </a:path>
            </a:pathLst>
          </a:custGeom>
          <a:noFill/>
          <a:ln>
            <a:solidFill>
              <a:schemeClr val="tx1"/>
            </a:solidFill>
            <a:headEnd/>
            <a:tailEnd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defTabSz="907277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0474" name="Freeform 16"/>
          <p:cNvSpPr>
            <a:spLocks/>
          </p:cNvSpPr>
          <p:nvPr/>
        </p:nvSpPr>
        <p:spPr bwMode="auto">
          <a:xfrm>
            <a:off x="2454877" y="4963554"/>
            <a:ext cx="150421" cy="158945"/>
          </a:xfrm>
          <a:custGeom>
            <a:avLst/>
            <a:gdLst>
              <a:gd name="T0" fmla="*/ 10 w 76"/>
              <a:gd name="T1" fmla="*/ 0 h 76"/>
              <a:gd name="T2" fmla="*/ 29 w 76"/>
              <a:gd name="T3" fmla="*/ 0 h 76"/>
              <a:gd name="T4" fmla="*/ 66 w 76"/>
              <a:gd name="T5" fmla="*/ 38 h 76"/>
              <a:gd name="T6" fmla="*/ 76 w 76"/>
              <a:gd name="T7" fmla="*/ 47 h 76"/>
              <a:gd name="T8" fmla="*/ 76 w 76"/>
              <a:gd name="T9" fmla="*/ 47 h 76"/>
              <a:gd name="T10" fmla="*/ 76 w 76"/>
              <a:gd name="T11" fmla="*/ 57 h 76"/>
              <a:gd name="T12" fmla="*/ 66 w 76"/>
              <a:gd name="T13" fmla="*/ 76 h 76"/>
              <a:gd name="T14" fmla="*/ 38 w 76"/>
              <a:gd name="T15" fmla="*/ 76 h 76"/>
              <a:gd name="T16" fmla="*/ 10 w 76"/>
              <a:gd name="T17" fmla="*/ 66 h 76"/>
              <a:gd name="T18" fmla="*/ 0 w 76"/>
              <a:gd name="T19" fmla="*/ 57 h 76"/>
              <a:gd name="T20" fmla="*/ 0 w 76"/>
              <a:gd name="T21" fmla="*/ 57 h 76"/>
              <a:gd name="T22" fmla="*/ 0 w 76"/>
              <a:gd name="T23" fmla="*/ 0 h 76"/>
              <a:gd name="T24" fmla="*/ 0 w 76"/>
              <a:gd name="T25" fmla="*/ 0 h 76"/>
              <a:gd name="T26" fmla="*/ 10 w 76"/>
              <a:gd name="T27" fmla="*/ 0 h 7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76"/>
              <a:gd name="T43" fmla="*/ 0 h 76"/>
              <a:gd name="T44" fmla="*/ 76 w 76"/>
              <a:gd name="T45" fmla="*/ 76 h 7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76" h="76">
                <a:moveTo>
                  <a:pt x="10" y="0"/>
                </a:moveTo>
                <a:lnTo>
                  <a:pt x="29" y="0"/>
                </a:lnTo>
                <a:lnTo>
                  <a:pt x="66" y="38"/>
                </a:lnTo>
                <a:lnTo>
                  <a:pt x="76" y="47"/>
                </a:lnTo>
                <a:lnTo>
                  <a:pt x="76" y="57"/>
                </a:lnTo>
                <a:lnTo>
                  <a:pt x="66" y="76"/>
                </a:lnTo>
                <a:lnTo>
                  <a:pt x="38" y="76"/>
                </a:lnTo>
                <a:lnTo>
                  <a:pt x="10" y="66"/>
                </a:lnTo>
                <a:lnTo>
                  <a:pt x="0" y="57"/>
                </a:lnTo>
                <a:lnTo>
                  <a:pt x="0" y="0"/>
                </a:lnTo>
                <a:lnTo>
                  <a:pt x="10" y="0"/>
                </a:lnTo>
                <a:close/>
              </a:path>
            </a:pathLst>
          </a:custGeom>
          <a:noFill/>
          <a:ln>
            <a:solidFill>
              <a:schemeClr val="tx1"/>
            </a:solidFill>
            <a:headEnd/>
            <a:tailEnd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defTabSz="907277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0475" name="Freeform 17"/>
          <p:cNvSpPr>
            <a:spLocks/>
          </p:cNvSpPr>
          <p:nvPr/>
        </p:nvSpPr>
        <p:spPr bwMode="auto">
          <a:xfrm>
            <a:off x="2098617" y="4647756"/>
            <a:ext cx="451262" cy="1087517"/>
          </a:xfrm>
          <a:custGeom>
            <a:avLst/>
            <a:gdLst>
              <a:gd name="T0" fmla="*/ 218 w 228"/>
              <a:gd name="T1" fmla="*/ 104 h 520"/>
              <a:gd name="T2" fmla="*/ 228 w 228"/>
              <a:gd name="T3" fmla="*/ 66 h 520"/>
              <a:gd name="T4" fmla="*/ 218 w 228"/>
              <a:gd name="T5" fmla="*/ 75 h 520"/>
              <a:gd name="T6" fmla="*/ 218 w 228"/>
              <a:gd name="T7" fmla="*/ 94 h 520"/>
              <a:gd name="T8" fmla="*/ 161 w 228"/>
              <a:gd name="T9" fmla="*/ 94 h 520"/>
              <a:gd name="T10" fmla="*/ 171 w 228"/>
              <a:gd name="T11" fmla="*/ 75 h 520"/>
              <a:gd name="T12" fmla="*/ 152 w 228"/>
              <a:gd name="T13" fmla="*/ 47 h 520"/>
              <a:gd name="T14" fmla="*/ 104 w 228"/>
              <a:gd name="T15" fmla="*/ 28 h 520"/>
              <a:gd name="T16" fmla="*/ 86 w 228"/>
              <a:gd name="T17" fmla="*/ 9 h 520"/>
              <a:gd name="T18" fmla="*/ 67 w 228"/>
              <a:gd name="T19" fmla="*/ 19 h 520"/>
              <a:gd name="T20" fmla="*/ 38 w 228"/>
              <a:gd name="T21" fmla="*/ 9 h 520"/>
              <a:gd name="T22" fmla="*/ 29 w 228"/>
              <a:gd name="T23" fmla="*/ 19 h 520"/>
              <a:gd name="T24" fmla="*/ 29 w 228"/>
              <a:gd name="T25" fmla="*/ 28 h 520"/>
              <a:gd name="T26" fmla="*/ 10 w 228"/>
              <a:gd name="T27" fmla="*/ 56 h 520"/>
              <a:gd name="T28" fmla="*/ 19 w 228"/>
              <a:gd name="T29" fmla="*/ 94 h 520"/>
              <a:gd name="T30" fmla="*/ 0 w 228"/>
              <a:gd name="T31" fmla="*/ 132 h 520"/>
              <a:gd name="T32" fmla="*/ 10 w 228"/>
              <a:gd name="T33" fmla="*/ 151 h 520"/>
              <a:gd name="T34" fmla="*/ 10 w 228"/>
              <a:gd name="T35" fmla="*/ 208 h 520"/>
              <a:gd name="T36" fmla="*/ 19 w 228"/>
              <a:gd name="T37" fmla="*/ 246 h 520"/>
              <a:gd name="T38" fmla="*/ 10 w 228"/>
              <a:gd name="T39" fmla="*/ 265 h 520"/>
              <a:gd name="T40" fmla="*/ 19 w 228"/>
              <a:gd name="T41" fmla="*/ 312 h 520"/>
              <a:gd name="T42" fmla="*/ 19 w 228"/>
              <a:gd name="T43" fmla="*/ 359 h 520"/>
              <a:gd name="T44" fmla="*/ 48 w 228"/>
              <a:gd name="T45" fmla="*/ 397 h 520"/>
              <a:gd name="T46" fmla="*/ 48 w 228"/>
              <a:gd name="T47" fmla="*/ 397 h 520"/>
              <a:gd name="T48" fmla="*/ 48 w 228"/>
              <a:gd name="T49" fmla="*/ 445 h 520"/>
              <a:gd name="T50" fmla="*/ 48 w 228"/>
              <a:gd name="T51" fmla="*/ 492 h 520"/>
              <a:gd name="T52" fmla="*/ 86 w 228"/>
              <a:gd name="T53" fmla="*/ 520 h 520"/>
              <a:gd name="T54" fmla="*/ 133 w 228"/>
              <a:gd name="T55" fmla="*/ 520 h 520"/>
              <a:gd name="T56" fmla="*/ 114 w 228"/>
              <a:gd name="T57" fmla="*/ 501 h 520"/>
              <a:gd name="T58" fmla="*/ 123 w 228"/>
              <a:gd name="T59" fmla="*/ 473 h 520"/>
              <a:gd name="T60" fmla="*/ 142 w 228"/>
              <a:gd name="T61" fmla="*/ 445 h 520"/>
              <a:gd name="T62" fmla="*/ 123 w 228"/>
              <a:gd name="T63" fmla="*/ 435 h 520"/>
              <a:gd name="T64" fmla="*/ 123 w 228"/>
              <a:gd name="T65" fmla="*/ 397 h 520"/>
              <a:gd name="T66" fmla="*/ 123 w 228"/>
              <a:gd name="T67" fmla="*/ 388 h 520"/>
              <a:gd name="T68" fmla="*/ 133 w 228"/>
              <a:gd name="T69" fmla="*/ 369 h 520"/>
              <a:gd name="T70" fmla="*/ 142 w 228"/>
              <a:gd name="T71" fmla="*/ 369 h 520"/>
              <a:gd name="T72" fmla="*/ 123 w 228"/>
              <a:gd name="T73" fmla="*/ 350 h 520"/>
              <a:gd name="T74" fmla="*/ 114 w 228"/>
              <a:gd name="T75" fmla="*/ 331 h 520"/>
              <a:gd name="T76" fmla="*/ 133 w 228"/>
              <a:gd name="T77" fmla="*/ 331 h 520"/>
              <a:gd name="T78" fmla="*/ 152 w 228"/>
              <a:gd name="T79" fmla="*/ 331 h 520"/>
              <a:gd name="T80" fmla="*/ 180 w 228"/>
              <a:gd name="T81" fmla="*/ 293 h 520"/>
              <a:gd name="T82" fmla="*/ 218 w 228"/>
              <a:gd name="T83" fmla="*/ 255 h 520"/>
              <a:gd name="T84" fmla="*/ 209 w 228"/>
              <a:gd name="T85" fmla="*/ 236 h 520"/>
              <a:gd name="T86" fmla="*/ 180 w 228"/>
              <a:gd name="T87" fmla="*/ 208 h 520"/>
              <a:gd name="T88" fmla="*/ 180 w 228"/>
              <a:gd name="T89" fmla="*/ 142 h 520"/>
              <a:gd name="T90" fmla="*/ 228 w 228"/>
              <a:gd name="T91" fmla="*/ 94 h 520"/>
              <a:gd name="T92" fmla="*/ 228 w 228"/>
              <a:gd name="T93" fmla="*/ 66 h 520"/>
              <a:gd name="T94" fmla="*/ 218 w 228"/>
              <a:gd name="T95" fmla="*/ 75 h 520"/>
              <a:gd name="T96" fmla="*/ 228 w 228"/>
              <a:gd name="T97" fmla="*/ 66 h 520"/>
              <a:gd name="T98" fmla="*/ 218 w 228"/>
              <a:gd name="T99" fmla="*/ 104 h 520"/>
              <a:gd name="T100" fmla="*/ 180 w 228"/>
              <a:gd name="T101" fmla="*/ 151 h 520"/>
              <a:gd name="T102" fmla="*/ 180 w 228"/>
              <a:gd name="T103" fmla="*/ 151 h 52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228"/>
              <a:gd name="T157" fmla="*/ 0 h 520"/>
              <a:gd name="T158" fmla="*/ 228 w 228"/>
              <a:gd name="T159" fmla="*/ 520 h 520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228" h="520">
                <a:moveTo>
                  <a:pt x="180" y="142"/>
                </a:moveTo>
                <a:lnTo>
                  <a:pt x="199" y="113"/>
                </a:lnTo>
                <a:lnTo>
                  <a:pt x="218" y="104"/>
                </a:lnTo>
                <a:lnTo>
                  <a:pt x="228" y="94"/>
                </a:lnTo>
                <a:lnTo>
                  <a:pt x="228" y="75"/>
                </a:lnTo>
                <a:lnTo>
                  <a:pt x="228" y="66"/>
                </a:lnTo>
                <a:lnTo>
                  <a:pt x="218" y="66"/>
                </a:lnTo>
                <a:lnTo>
                  <a:pt x="218" y="75"/>
                </a:lnTo>
                <a:lnTo>
                  <a:pt x="218" y="85"/>
                </a:lnTo>
                <a:lnTo>
                  <a:pt x="218" y="94"/>
                </a:lnTo>
                <a:lnTo>
                  <a:pt x="199" y="104"/>
                </a:lnTo>
                <a:lnTo>
                  <a:pt x="171" y="94"/>
                </a:lnTo>
                <a:lnTo>
                  <a:pt x="161" y="94"/>
                </a:lnTo>
                <a:lnTo>
                  <a:pt x="171" y="75"/>
                </a:lnTo>
                <a:lnTo>
                  <a:pt x="171" y="66"/>
                </a:lnTo>
                <a:lnTo>
                  <a:pt x="152" y="56"/>
                </a:lnTo>
                <a:lnTo>
                  <a:pt x="152" y="47"/>
                </a:lnTo>
                <a:lnTo>
                  <a:pt x="133" y="47"/>
                </a:lnTo>
                <a:lnTo>
                  <a:pt x="123" y="47"/>
                </a:lnTo>
                <a:lnTo>
                  <a:pt x="104" y="28"/>
                </a:lnTo>
                <a:lnTo>
                  <a:pt x="95" y="19"/>
                </a:lnTo>
                <a:lnTo>
                  <a:pt x="86" y="9"/>
                </a:lnTo>
                <a:lnTo>
                  <a:pt x="76" y="9"/>
                </a:lnTo>
                <a:lnTo>
                  <a:pt x="67" y="9"/>
                </a:lnTo>
                <a:lnTo>
                  <a:pt x="67" y="19"/>
                </a:lnTo>
                <a:lnTo>
                  <a:pt x="57" y="19"/>
                </a:lnTo>
                <a:lnTo>
                  <a:pt x="38" y="9"/>
                </a:lnTo>
                <a:lnTo>
                  <a:pt x="38" y="0"/>
                </a:lnTo>
                <a:lnTo>
                  <a:pt x="29" y="19"/>
                </a:lnTo>
                <a:lnTo>
                  <a:pt x="29" y="28"/>
                </a:lnTo>
                <a:lnTo>
                  <a:pt x="29" y="38"/>
                </a:lnTo>
                <a:lnTo>
                  <a:pt x="19" y="47"/>
                </a:lnTo>
                <a:lnTo>
                  <a:pt x="10" y="56"/>
                </a:lnTo>
                <a:lnTo>
                  <a:pt x="10" y="85"/>
                </a:lnTo>
                <a:lnTo>
                  <a:pt x="19" y="94"/>
                </a:lnTo>
                <a:lnTo>
                  <a:pt x="10" y="104"/>
                </a:lnTo>
                <a:lnTo>
                  <a:pt x="0" y="123"/>
                </a:lnTo>
                <a:lnTo>
                  <a:pt x="0" y="132"/>
                </a:lnTo>
                <a:lnTo>
                  <a:pt x="10" y="142"/>
                </a:lnTo>
                <a:lnTo>
                  <a:pt x="10" y="151"/>
                </a:lnTo>
                <a:lnTo>
                  <a:pt x="0" y="161"/>
                </a:lnTo>
                <a:lnTo>
                  <a:pt x="10" y="180"/>
                </a:lnTo>
                <a:lnTo>
                  <a:pt x="10" y="208"/>
                </a:lnTo>
                <a:lnTo>
                  <a:pt x="19" y="217"/>
                </a:lnTo>
                <a:lnTo>
                  <a:pt x="19" y="246"/>
                </a:lnTo>
                <a:lnTo>
                  <a:pt x="10" y="255"/>
                </a:lnTo>
                <a:lnTo>
                  <a:pt x="10" y="265"/>
                </a:lnTo>
                <a:lnTo>
                  <a:pt x="19" y="293"/>
                </a:lnTo>
                <a:lnTo>
                  <a:pt x="19" y="303"/>
                </a:lnTo>
                <a:lnTo>
                  <a:pt x="19" y="312"/>
                </a:lnTo>
                <a:lnTo>
                  <a:pt x="29" y="350"/>
                </a:lnTo>
                <a:lnTo>
                  <a:pt x="29" y="359"/>
                </a:lnTo>
                <a:lnTo>
                  <a:pt x="19" y="359"/>
                </a:lnTo>
                <a:lnTo>
                  <a:pt x="48" y="397"/>
                </a:lnTo>
                <a:lnTo>
                  <a:pt x="48" y="407"/>
                </a:lnTo>
                <a:lnTo>
                  <a:pt x="57" y="426"/>
                </a:lnTo>
                <a:lnTo>
                  <a:pt x="48" y="445"/>
                </a:lnTo>
                <a:lnTo>
                  <a:pt x="48" y="454"/>
                </a:lnTo>
                <a:lnTo>
                  <a:pt x="48" y="473"/>
                </a:lnTo>
                <a:lnTo>
                  <a:pt x="48" y="492"/>
                </a:lnTo>
                <a:lnTo>
                  <a:pt x="67" y="501"/>
                </a:lnTo>
                <a:lnTo>
                  <a:pt x="76" y="511"/>
                </a:lnTo>
                <a:lnTo>
                  <a:pt x="86" y="520"/>
                </a:lnTo>
                <a:lnTo>
                  <a:pt x="133" y="520"/>
                </a:lnTo>
                <a:lnTo>
                  <a:pt x="123" y="520"/>
                </a:lnTo>
                <a:lnTo>
                  <a:pt x="114" y="501"/>
                </a:lnTo>
                <a:lnTo>
                  <a:pt x="114" y="492"/>
                </a:lnTo>
                <a:lnTo>
                  <a:pt x="123" y="482"/>
                </a:lnTo>
                <a:lnTo>
                  <a:pt x="123" y="473"/>
                </a:lnTo>
                <a:lnTo>
                  <a:pt x="142" y="454"/>
                </a:lnTo>
                <a:lnTo>
                  <a:pt x="142" y="445"/>
                </a:lnTo>
                <a:lnTo>
                  <a:pt x="133" y="435"/>
                </a:lnTo>
                <a:lnTo>
                  <a:pt x="123" y="435"/>
                </a:lnTo>
                <a:lnTo>
                  <a:pt x="104" y="426"/>
                </a:lnTo>
                <a:lnTo>
                  <a:pt x="104" y="416"/>
                </a:lnTo>
                <a:lnTo>
                  <a:pt x="123" y="397"/>
                </a:lnTo>
                <a:lnTo>
                  <a:pt x="133" y="388"/>
                </a:lnTo>
                <a:lnTo>
                  <a:pt x="123" y="388"/>
                </a:lnTo>
                <a:lnTo>
                  <a:pt x="123" y="369"/>
                </a:lnTo>
                <a:lnTo>
                  <a:pt x="133" y="369"/>
                </a:lnTo>
                <a:lnTo>
                  <a:pt x="133" y="359"/>
                </a:lnTo>
                <a:lnTo>
                  <a:pt x="133" y="369"/>
                </a:lnTo>
                <a:lnTo>
                  <a:pt x="142" y="369"/>
                </a:lnTo>
                <a:lnTo>
                  <a:pt x="142" y="350"/>
                </a:lnTo>
                <a:lnTo>
                  <a:pt x="133" y="350"/>
                </a:lnTo>
                <a:lnTo>
                  <a:pt x="123" y="350"/>
                </a:lnTo>
                <a:lnTo>
                  <a:pt x="114" y="340"/>
                </a:lnTo>
                <a:lnTo>
                  <a:pt x="114" y="331"/>
                </a:lnTo>
                <a:lnTo>
                  <a:pt x="133" y="331"/>
                </a:lnTo>
                <a:lnTo>
                  <a:pt x="152" y="331"/>
                </a:lnTo>
                <a:lnTo>
                  <a:pt x="142" y="322"/>
                </a:lnTo>
                <a:lnTo>
                  <a:pt x="142" y="303"/>
                </a:lnTo>
                <a:lnTo>
                  <a:pt x="180" y="293"/>
                </a:lnTo>
                <a:lnTo>
                  <a:pt x="199" y="293"/>
                </a:lnTo>
                <a:lnTo>
                  <a:pt x="218" y="265"/>
                </a:lnTo>
                <a:lnTo>
                  <a:pt x="218" y="255"/>
                </a:lnTo>
                <a:lnTo>
                  <a:pt x="209" y="246"/>
                </a:lnTo>
                <a:lnTo>
                  <a:pt x="209" y="236"/>
                </a:lnTo>
                <a:lnTo>
                  <a:pt x="199" y="227"/>
                </a:lnTo>
                <a:lnTo>
                  <a:pt x="180" y="208"/>
                </a:lnTo>
                <a:lnTo>
                  <a:pt x="180" y="151"/>
                </a:lnTo>
                <a:lnTo>
                  <a:pt x="180" y="142"/>
                </a:lnTo>
                <a:lnTo>
                  <a:pt x="199" y="113"/>
                </a:lnTo>
                <a:lnTo>
                  <a:pt x="218" y="104"/>
                </a:lnTo>
                <a:lnTo>
                  <a:pt x="228" y="94"/>
                </a:lnTo>
                <a:lnTo>
                  <a:pt x="228" y="75"/>
                </a:lnTo>
                <a:lnTo>
                  <a:pt x="228" y="66"/>
                </a:lnTo>
                <a:lnTo>
                  <a:pt x="218" y="66"/>
                </a:lnTo>
                <a:lnTo>
                  <a:pt x="218" y="75"/>
                </a:lnTo>
                <a:lnTo>
                  <a:pt x="218" y="66"/>
                </a:lnTo>
                <a:lnTo>
                  <a:pt x="228" y="66"/>
                </a:lnTo>
                <a:lnTo>
                  <a:pt x="228" y="75"/>
                </a:lnTo>
                <a:lnTo>
                  <a:pt x="228" y="94"/>
                </a:lnTo>
                <a:lnTo>
                  <a:pt x="218" y="104"/>
                </a:lnTo>
                <a:lnTo>
                  <a:pt x="199" y="113"/>
                </a:lnTo>
                <a:lnTo>
                  <a:pt x="180" y="142"/>
                </a:lnTo>
                <a:lnTo>
                  <a:pt x="180" y="151"/>
                </a:lnTo>
                <a:lnTo>
                  <a:pt x="180" y="208"/>
                </a:lnTo>
                <a:lnTo>
                  <a:pt x="180" y="151"/>
                </a:lnTo>
                <a:lnTo>
                  <a:pt x="180" y="142"/>
                </a:lnTo>
                <a:close/>
              </a:path>
            </a:pathLst>
          </a:custGeom>
          <a:noFill/>
          <a:ln>
            <a:solidFill>
              <a:schemeClr val="tx1"/>
            </a:solidFill>
            <a:headEnd/>
            <a:tailEnd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defTabSz="907277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0476" name="Freeform 18"/>
          <p:cNvSpPr>
            <a:spLocks/>
          </p:cNvSpPr>
          <p:nvPr/>
        </p:nvSpPr>
        <p:spPr bwMode="auto">
          <a:xfrm>
            <a:off x="768581" y="2686042"/>
            <a:ext cx="805543" cy="654602"/>
          </a:xfrm>
          <a:custGeom>
            <a:avLst/>
            <a:gdLst>
              <a:gd name="T0" fmla="*/ 398 w 407"/>
              <a:gd name="T1" fmla="*/ 209 h 313"/>
              <a:gd name="T2" fmla="*/ 379 w 407"/>
              <a:gd name="T3" fmla="*/ 190 h 313"/>
              <a:gd name="T4" fmla="*/ 332 w 407"/>
              <a:gd name="T5" fmla="*/ 237 h 313"/>
              <a:gd name="T6" fmla="*/ 294 w 407"/>
              <a:gd name="T7" fmla="*/ 247 h 313"/>
              <a:gd name="T8" fmla="*/ 246 w 407"/>
              <a:gd name="T9" fmla="*/ 161 h 313"/>
              <a:gd name="T10" fmla="*/ 265 w 407"/>
              <a:gd name="T11" fmla="*/ 114 h 313"/>
              <a:gd name="T12" fmla="*/ 227 w 407"/>
              <a:gd name="T13" fmla="*/ 86 h 313"/>
              <a:gd name="T14" fmla="*/ 190 w 407"/>
              <a:gd name="T15" fmla="*/ 57 h 313"/>
              <a:gd name="T16" fmla="*/ 161 w 407"/>
              <a:gd name="T17" fmla="*/ 19 h 313"/>
              <a:gd name="T18" fmla="*/ 123 w 407"/>
              <a:gd name="T19" fmla="*/ 10 h 313"/>
              <a:gd name="T20" fmla="*/ 123 w 407"/>
              <a:gd name="T21" fmla="*/ 19 h 313"/>
              <a:gd name="T22" fmla="*/ 38 w 407"/>
              <a:gd name="T23" fmla="*/ 0 h 313"/>
              <a:gd name="T24" fmla="*/ 10 w 407"/>
              <a:gd name="T25" fmla="*/ 0 h 313"/>
              <a:gd name="T26" fmla="*/ 0 w 407"/>
              <a:gd name="T27" fmla="*/ 0 h 313"/>
              <a:gd name="T28" fmla="*/ 0 w 407"/>
              <a:gd name="T29" fmla="*/ 29 h 313"/>
              <a:gd name="T30" fmla="*/ 10 w 407"/>
              <a:gd name="T31" fmla="*/ 48 h 313"/>
              <a:gd name="T32" fmla="*/ 10 w 407"/>
              <a:gd name="T33" fmla="*/ 76 h 313"/>
              <a:gd name="T34" fmla="*/ 19 w 407"/>
              <a:gd name="T35" fmla="*/ 105 h 313"/>
              <a:gd name="T36" fmla="*/ 38 w 407"/>
              <a:gd name="T37" fmla="*/ 105 h 313"/>
              <a:gd name="T38" fmla="*/ 48 w 407"/>
              <a:gd name="T39" fmla="*/ 142 h 313"/>
              <a:gd name="T40" fmla="*/ 66 w 407"/>
              <a:gd name="T41" fmla="*/ 161 h 313"/>
              <a:gd name="T42" fmla="*/ 66 w 407"/>
              <a:gd name="T43" fmla="*/ 142 h 313"/>
              <a:gd name="T44" fmla="*/ 57 w 407"/>
              <a:gd name="T45" fmla="*/ 124 h 313"/>
              <a:gd name="T46" fmla="*/ 48 w 407"/>
              <a:gd name="T47" fmla="*/ 95 h 313"/>
              <a:gd name="T48" fmla="*/ 38 w 407"/>
              <a:gd name="T49" fmla="*/ 48 h 313"/>
              <a:gd name="T50" fmla="*/ 29 w 407"/>
              <a:gd name="T51" fmla="*/ 10 h 313"/>
              <a:gd name="T52" fmla="*/ 48 w 407"/>
              <a:gd name="T53" fmla="*/ 48 h 313"/>
              <a:gd name="T54" fmla="*/ 48 w 407"/>
              <a:gd name="T55" fmla="*/ 67 h 313"/>
              <a:gd name="T56" fmla="*/ 57 w 407"/>
              <a:gd name="T57" fmla="*/ 76 h 313"/>
              <a:gd name="T58" fmla="*/ 76 w 407"/>
              <a:gd name="T59" fmla="*/ 95 h 313"/>
              <a:gd name="T60" fmla="*/ 85 w 407"/>
              <a:gd name="T61" fmla="*/ 124 h 313"/>
              <a:gd name="T62" fmla="*/ 123 w 407"/>
              <a:gd name="T63" fmla="*/ 171 h 313"/>
              <a:gd name="T64" fmla="*/ 123 w 407"/>
              <a:gd name="T65" fmla="*/ 190 h 313"/>
              <a:gd name="T66" fmla="*/ 123 w 407"/>
              <a:gd name="T67" fmla="*/ 199 h 313"/>
              <a:gd name="T68" fmla="*/ 123 w 407"/>
              <a:gd name="T69" fmla="*/ 209 h 313"/>
              <a:gd name="T70" fmla="*/ 152 w 407"/>
              <a:gd name="T71" fmla="*/ 247 h 313"/>
              <a:gd name="T72" fmla="*/ 218 w 407"/>
              <a:gd name="T73" fmla="*/ 284 h 313"/>
              <a:gd name="T74" fmla="*/ 284 w 407"/>
              <a:gd name="T75" fmla="*/ 284 h 313"/>
              <a:gd name="T76" fmla="*/ 303 w 407"/>
              <a:gd name="T77" fmla="*/ 313 h 313"/>
              <a:gd name="T78" fmla="*/ 313 w 407"/>
              <a:gd name="T79" fmla="*/ 294 h 313"/>
              <a:gd name="T80" fmla="*/ 332 w 407"/>
              <a:gd name="T81" fmla="*/ 284 h 313"/>
              <a:gd name="T82" fmla="*/ 332 w 407"/>
              <a:gd name="T83" fmla="*/ 275 h 313"/>
              <a:gd name="T84" fmla="*/ 341 w 407"/>
              <a:gd name="T85" fmla="*/ 256 h 313"/>
              <a:gd name="T86" fmla="*/ 369 w 407"/>
              <a:gd name="T87" fmla="*/ 247 h 313"/>
              <a:gd name="T88" fmla="*/ 379 w 407"/>
              <a:gd name="T89" fmla="*/ 256 h 31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407"/>
              <a:gd name="T136" fmla="*/ 0 h 313"/>
              <a:gd name="T137" fmla="*/ 407 w 407"/>
              <a:gd name="T138" fmla="*/ 313 h 313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407" h="313">
                <a:moveTo>
                  <a:pt x="388" y="247"/>
                </a:moveTo>
                <a:lnTo>
                  <a:pt x="398" y="209"/>
                </a:lnTo>
                <a:lnTo>
                  <a:pt x="407" y="190"/>
                </a:lnTo>
                <a:lnTo>
                  <a:pt x="379" y="190"/>
                </a:lnTo>
                <a:lnTo>
                  <a:pt x="360" y="190"/>
                </a:lnTo>
                <a:lnTo>
                  <a:pt x="341" y="218"/>
                </a:lnTo>
                <a:lnTo>
                  <a:pt x="332" y="237"/>
                </a:lnTo>
                <a:lnTo>
                  <a:pt x="322" y="237"/>
                </a:lnTo>
                <a:lnTo>
                  <a:pt x="294" y="247"/>
                </a:lnTo>
                <a:lnTo>
                  <a:pt x="265" y="247"/>
                </a:lnTo>
                <a:lnTo>
                  <a:pt x="246" y="199"/>
                </a:lnTo>
                <a:lnTo>
                  <a:pt x="246" y="161"/>
                </a:lnTo>
                <a:lnTo>
                  <a:pt x="256" y="124"/>
                </a:lnTo>
                <a:lnTo>
                  <a:pt x="265" y="114"/>
                </a:lnTo>
                <a:lnTo>
                  <a:pt x="256" y="114"/>
                </a:lnTo>
                <a:lnTo>
                  <a:pt x="237" y="105"/>
                </a:lnTo>
                <a:lnTo>
                  <a:pt x="227" y="86"/>
                </a:lnTo>
                <a:lnTo>
                  <a:pt x="218" y="48"/>
                </a:lnTo>
                <a:lnTo>
                  <a:pt x="199" y="48"/>
                </a:lnTo>
                <a:lnTo>
                  <a:pt x="190" y="57"/>
                </a:lnTo>
                <a:lnTo>
                  <a:pt x="171" y="57"/>
                </a:lnTo>
                <a:lnTo>
                  <a:pt x="171" y="38"/>
                </a:lnTo>
                <a:lnTo>
                  <a:pt x="161" y="19"/>
                </a:lnTo>
                <a:lnTo>
                  <a:pt x="152" y="10"/>
                </a:lnTo>
                <a:lnTo>
                  <a:pt x="133" y="10"/>
                </a:lnTo>
                <a:lnTo>
                  <a:pt x="123" y="10"/>
                </a:lnTo>
                <a:lnTo>
                  <a:pt x="123" y="19"/>
                </a:lnTo>
                <a:lnTo>
                  <a:pt x="76" y="19"/>
                </a:lnTo>
                <a:lnTo>
                  <a:pt x="38" y="0"/>
                </a:lnTo>
                <a:lnTo>
                  <a:pt x="29" y="0"/>
                </a:lnTo>
                <a:lnTo>
                  <a:pt x="10" y="0"/>
                </a:lnTo>
                <a:lnTo>
                  <a:pt x="0" y="0"/>
                </a:lnTo>
                <a:lnTo>
                  <a:pt x="0" y="10"/>
                </a:lnTo>
                <a:lnTo>
                  <a:pt x="0" y="29"/>
                </a:lnTo>
                <a:lnTo>
                  <a:pt x="10" y="38"/>
                </a:lnTo>
                <a:lnTo>
                  <a:pt x="10" y="48"/>
                </a:lnTo>
                <a:lnTo>
                  <a:pt x="19" y="67"/>
                </a:lnTo>
                <a:lnTo>
                  <a:pt x="10" y="76"/>
                </a:lnTo>
                <a:lnTo>
                  <a:pt x="10" y="86"/>
                </a:lnTo>
                <a:lnTo>
                  <a:pt x="19" y="105"/>
                </a:lnTo>
                <a:lnTo>
                  <a:pt x="29" y="105"/>
                </a:lnTo>
                <a:lnTo>
                  <a:pt x="38" y="105"/>
                </a:lnTo>
                <a:lnTo>
                  <a:pt x="38" y="124"/>
                </a:lnTo>
                <a:lnTo>
                  <a:pt x="38" y="133"/>
                </a:lnTo>
                <a:lnTo>
                  <a:pt x="48" y="142"/>
                </a:lnTo>
                <a:lnTo>
                  <a:pt x="48" y="152"/>
                </a:lnTo>
                <a:lnTo>
                  <a:pt x="66" y="161"/>
                </a:lnTo>
                <a:lnTo>
                  <a:pt x="76" y="161"/>
                </a:lnTo>
                <a:lnTo>
                  <a:pt x="76" y="152"/>
                </a:lnTo>
                <a:lnTo>
                  <a:pt x="66" y="142"/>
                </a:lnTo>
                <a:lnTo>
                  <a:pt x="57" y="133"/>
                </a:lnTo>
                <a:lnTo>
                  <a:pt x="57" y="124"/>
                </a:lnTo>
                <a:lnTo>
                  <a:pt x="57" y="114"/>
                </a:lnTo>
                <a:lnTo>
                  <a:pt x="48" y="95"/>
                </a:lnTo>
                <a:lnTo>
                  <a:pt x="48" y="76"/>
                </a:lnTo>
                <a:lnTo>
                  <a:pt x="38" y="57"/>
                </a:lnTo>
                <a:lnTo>
                  <a:pt x="38" y="48"/>
                </a:lnTo>
                <a:lnTo>
                  <a:pt x="29" y="48"/>
                </a:lnTo>
                <a:lnTo>
                  <a:pt x="29" y="29"/>
                </a:lnTo>
                <a:lnTo>
                  <a:pt x="29" y="10"/>
                </a:lnTo>
                <a:lnTo>
                  <a:pt x="38" y="10"/>
                </a:lnTo>
                <a:lnTo>
                  <a:pt x="48" y="38"/>
                </a:lnTo>
                <a:lnTo>
                  <a:pt x="48" y="48"/>
                </a:lnTo>
                <a:lnTo>
                  <a:pt x="57" y="48"/>
                </a:lnTo>
                <a:lnTo>
                  <a:pt x="48" y="57"/>
                </a:lnTo>
                <a:lnTo>
                  <a:pt x="48" y="67"/>
                </a:lnTo>
                <a:lnTo>
                  <a:pt x="57" y="67"/>
                </a:lnTo>
                <a:lnTo>
                  <a:pt x="57" y="76"/>
                </a:lnTo>
                <a:lnTo>
                  <a:pt x="66" y="76"/>
                </a:lnTo>
                <a:lnTo>
                  <a:pt x="76" y="95"/>
                </a:lnTo>
                <a:lnTo>
                  <a:pt x="85" y="105"/>
                </a:lnTo>
                <a:lnTo>
                  <a:pt x="85" y="124"/>
                </a:lnTo>
                <a:lnTo>
                  <a:pt x="95" y="133"/>
                </a:lnTo>
                <a:lnTo>
                  <a:pt x="104" y="142"/>
                </a:lnTo>
                <a:lnTo>
                  <a:pt x="123" y="171"/>
                </a:lnTo>
                <a:lnTo>
                  <a:pt x="123" y="180"/>
                </a:lnTo>
                <a:lnTo>
                  <a:pt x="123" y="190"/>
                </a:lnTo>
                <a:lnTo>
                  <a:pt x="123" y="199"/>
                </a:lnTo>
                <a:lnTo>
                  <a:pt x="123" y="209"/>
                </a:lnTo>
                <a:lnTo>
                  <a:pt x="123" y="228"/>
                </a:lnTo>
                <a:lnTo>
                  <a:pt x="142" y="237"/>
                </a:lnTo>
                <a:lnTo>
                  <a:pt x="152" y="247"/>
                </a:lnTo>
                <a:lnTo>
                  <a:pt x="171" y="256"/>
                </a:lnTo>
                <a:lnTo>
                  <a:pt x="180" y="266"/>
                </a:lnTo>
                <a:lnTo>
                  <a:pt x="218" y="284"/>
                </a:lnTo>
                <a:lnTo>
                  <a:pt x="256" y="294"/>
                </a:lnTo>
                <a:lnTo>
                  <a:pt x="265" y="284"/>
                </a:lnTo>
                <a:lnTo>
                  <a:pt x="284" y="284"/>
                </a:lnTo>
                <a:lnTo>
                  <a:pt x="294" y="294"/>
                </a:lnTo>
                <a:lnTo>
                  <a:pt x="303" y="303"/>
                </a:lnTo>
                <a:lnTo>
                  <a:pt x="303" y="313"/>
                </a:lnTo>
                <a:lnTo>
                  <a:pt x="313" y="303"/>
                </a:lnTo>
                <a:lnTo>
                  <a:pt x="313" y="294"/>
                </a:lnTo>
                <a:lnTo>
                  <a:pt x="322" y="284"/>
                </a:lnTo>
                <a:lnTo>
                  <a:pt x="332" y="284"/>
                </a:lnTo>
                <a:lnTo>
                  <a:pt x="332" y="275"/>
                </a:lnTo>
                <a:lnTo>
                  <a:pt x="332" y="266"/>
                </a:lnTo>
                <a:lnTo>
                  <a:pt x="332" y="256"/>
                </a:lnTo>
                <a:lnTo>
                  <a:pt x="341" y="256"/>
                </a:lnTo>
                <a:lnTo>
                  <a:pt x="360" y="256"/>
                </a:lnTo>
                <a:lnTo>
                  <a:pt x="369" y="256"/>
                </a:lnTo>
                <a:lnTo>
                  <a:pt x="369" y="247"/>
                </a:lnTo>
                <a:lnTo>
                  <a:pt x="379" y="247"/>
                </a:lnTo>
                <a:lnTo>
                  <a:pt x="379" y="256"/>
                </a:lnTo>
                <a:lnTo>
                  <a:pt x="388" y="247"/>
                </a:lnTo>
                <a:close/>
              </a:path>
            </a:pathLst>
          </a:custGeom>
          <a:noFill/>
          <a:ln>
            <a:solidFill>
              <a:schemeClr val="tx1"/>
            </a:solidFill>
            <a:headEnd/>
            <a:tailEnd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defTabSz="907277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0477" name="Freeform 19"/>
          <p:cNvSpPr>
            <a:spLocks/>
          </p:cNvSpPr>
          <p:nvPr/>
        </p:nvSpPr>
        <p:spPr bwMode="auto">
          <a:xfrm>
            <a:off x="2023407" y="4507634"/>
            <a:ext cx="376052" cy="1346848"/>
          </a:xfrm>
          <a:custGeom>
            <a:avLst/>
            <a:gdLst>
              <a:gd name="T0" fmla="*/ 114 w 190"/>
              <a:gd name="T1" fmla="*/ 578 h 644"/>
              <a:gd name="T2" fmla="*/ 95 w 190"/>
              <a:gd name="T3" fmla="*/ 559 h 644"/>
              <a:gd name="T4" fmla="*/ 86 w 190"/>
              <a:gd name="T5" fmla="*/ 521 h 644"/>
              <a:gd name="T6" fmla="*/ 86 w 190"/>
              <a:gd name="T7" fmla="*/ 474 h 644"/>
              <a:gd name="T8" fmla="*/ 86 w 190"/>
              <a:gd name="T9" fmla="*/ 464 h 644"/>
              <a:gd name="T10" fmla="*/ 57 w 190"/>
              <a:gd name="T11" fmla="*/ 426 h 644"/>
              <a:gd name="T12" fmla="*/ 67 w 190"/>
              <a:gd name="T13" fmla="*/ 417 h 644"/>
              <a:gd name="T14" fmla="*/ 57 w 190"/>
              <a:gd name="T15" fmla="*/ 360 h 644"/>
              <a:gd name="T16" fmla="*/ 48 w 190"/>
              <a:gd name="T17" fmla="*/ 332 h 644"/>
              <a:gd name="T18" fmla="*/ 57 w 190"/>
              <a:gd name="T19" fmla="*/ 313 h 644"/>
              <a:gd name="T20" fmla="*/ 48 w 190"/>
              <a:gd name="T21" fmla="*/ 265 h 644"/>
              <a:gd name="T22" fmla="*/ 48 w 190"/>
              <a:gd name="T23" fmla="*/ 218 h 644"/>
              <a:gd name="T24" fmla="*/ 48 w 190"/>
              <a:gd name="T25" fmla="*/ 171 h 644"/>
              <a:gd name="T26" fmla="*/ 48 w 190"/>
              <a:gd name="T27" fmla="*/ 152 h 644"/>
              <a:gd name="T28" fmla="*/ 67 w 190"/>
              <a:gd name="T29" fmla="*/ 105 h 644"/>
              <a:gd name="T30" fmla="*/ 67 w 190"/>
              <a:gd name="T31" fmla="*/ 86 h 644"/>
              <a:gd name="T32" fmla="*/ 48 w 190"/>
              <a:gd name="T33" fmla="*/ 67 h 644"/>
              <a:gd name="T34" fmla="*/ 29 w 190"/>
              <a:gd name="T35" fmla="*/ 10 h 644"/>
              <a:gd name="T36" fmla="*/ 10 w 190"/>
              <a:gd name="T37" fmla="*/ 10 h 644"/>
              <a:gd name="T38" fmla="*/ 19 w 190"/>
              <a:gd name="T39" fmla="*/ 29 h 644"/>
              <a:gd name="T40" fmla="*/ 19 w 190"/>
              <a:gd name="T41" fmla="*/ 114 h 644"/>
              <a:gd name="T42" fmla="*/ 19 w 190"/>
              <a:gd name="T43" fmla="*/ 161 h 644"/>
              <a:gd name="T44" fmla="*/ 19 w 190"/>
              <a:gd name="T45" fmla="*/ 199 h 644"/>
              <a:gd name="T46" fmla="*/ 29 w 190"/>
              <a:gd name="T47" fmla="*/ 275 h 644"/>
              <a:gd name="T48" fmla="*/ 19 w 190"/>
              <a:gd name="T49" fmla="*/ 322 h 644"/>
              <a:gd name="T50" fmla="*/ 29 w 190"/>
              <a:gd name="T51" fmla="*/ 370 h 644"/>
              <a:gd name="T52" fmla="*/ 29 w 190"/>
              <a:gd name="T53" fmla="*/ 398 h 644"/>
              <a:gd name="T54" fmla="*/ 48 w 190"/>
              <a:gd name="T55" fmla="*/ 436 h 644"/>
              <a:gd name="T56" fmla="*/ 38 w 190"/>
              <a:gd name="T57" fmla="*/ 417 h 644"/>
              <a:gd name="T58" fmla="*/ 57 w 190"/>
              <a:gd name="T59" fmla="*/ 417 h 644"/>
              <a:gd name="T60" fmla="*/ 57 w 190"/>
              <a:gd name="T61" fmla="*/ 455 h 644"/>
              <a:gd name="T62" fmla="*/ 48 w 190"/>
              <a:gd name="T63" fmla="*/ 455 h 644"/>
              <a:gd name="T64" fmla="*/ 48 w 190"/>
              <a:gd name="T65" fmla="*/ 464 h 644"/>
              <a:gd name="T66" fmla="*/ 38 w 190"/>
              <a:gd name="T67" fmla="*/ 502 h 644"/>
              <a:gd name="T68" fmla="*/ 57 w 190"/>
              <a:gd name="T69" fmla="*/ 512 h 644"/>
              <a:gd name="T70" fmla="*/ 48 w 190"/>
              <a:gd name="T71" fmla="*/ 521 h 644"/>
              <a:gd name="T72" fmla="*/ 57 w 190"/>
              <a:gd name="T73" fmla="*/ 540 h 644"/>
              <a:gd name="T74" fmla="*/ 67 w 190"/>
              <a:gd name="T75" fmla="*/ 549 h 644"/>
              <a:gd name="T76" fmla="*/ 86 w 190"/>
              <a:gd name="T77" fmla="*/ 578 h 644"/>
              <a:gd name="T78" fmla="*/ 95 w 190"/>
              <a:gd name="T79" fmla="*/ 587 h 644"/>
              <a:gd name="T80" fmla="*/ 95 w 190"/>
              <a:gd name="T81" fmla="*/ 597 h 644"/>
              <a:gd name="T82" fmla="*/ 105 w 190"/>
              <a:gd name="T83" fmla="*/ 606 h 644"/>
              <a:gd name="T84" fmla="*/ 161 w 190"/>
              <a:gd name="T85" fmla="*/ 635 h 644"/>
              <a:gd name="T86" fmla="*/ 171 w 190"/>
              <a:gd name="T87" fmla="*/ 587 h 644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90"/>
              <a:gd name="T133" fmla="*/ 0 h 644"/>
              <a:gd name="T134" fmla="*/ 190 w 190"/>
              <a:gd name="T135" fmla="*/ 644 h 644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90" h="644">
                <a:moveTo>
                  <a:pt x="124" y="587"/>
                </a:moveTo>
                <a:lnTo>
                  <a:pt x="124" y="587"/>
                </a:lnTo>
                <a:lnTo>
                  <a:pt x="114" y="578"/>
                </a:lnTo>
                <a:lnTo>
                  <a:pt x="114" y="568"/>
                </a:lnTo>
                <a:lnTo>
                  <a:pt x="95" y="559"/>
                </a:lnTo>
                <a:lnTo>
                  <a:pt x="86" y="559"/>
                </a:lnTo>
                <a:lnTo>
                  <a:pt x="86" y="540"/>
                </a:lnTo>
                <a:lnTo>
                  <a:pt x="86" y="521"/>
                </a:lnTo>
                <a:lnTo>
                  <a:pt x="95" y="512"/>
                </a:lnTo>
                <a:lnTo>
                  <a:pt x="95" y="493"/>
                </a:lnTo>
                <a:lnTo>
                  <a:pt x="86" y="474"/>
                </a:lnTo>
                <a:lnTo>
                  <a:pt x="86" y="464"/>
                </a:lnTo>
                <a:lnTo>
                  <a:pt x="67" y="426"/>
                </a:lnTo>
                <a:lnTo>
                  <a:pt x="57" y="426"/>
                </a:lnTo>
                <a:lnTo>
                  <a:pt x="67" y="426"/>
                </a:lnTo>
                <a:lnTo>
                  <a:pt x="67" y="417"/>
                </a:lnTo>
                <a:lnTo>
                  <a:pt x="57" y="379"/>
                </a:lnTo>
                <a:lnTo>
                  <a:pt x="57" y="370"/>
                </a:lnTo>
                <a:lnTo>
                  <a:pt x="57" y="360"/>
                </a:lnTo>
                <a:lnTo>
                  <a:pt x="48" y="332"/>
                </a:lnTo>
                <a:lnTo>
                  <a:pt x="57" y="322"/>
                </a:lnTo>
                <a:lnTo>
                  <a:pt x="57" y="313"/>
                </a:lnTo>
                <a:lnTo>
                  <a:pt x="57" y="284"/>
                </a:lnTo>
                <a:lnTo>
                  <a:pt x="57" y="275"/>
                </a:lnTo>
                <a:lnTo>
                  <a:pt x="48" y="265"/>
                </a:lnTo>
                <a:lnTo>
                  <a:pt x="38" y="247"/>
                </a:lnTo>
                <a:lnTo>
                  <a:pt x="38" y="237"/>
                </a:lnTo>
                <a:lnTo>
                  <a:pt x="48" y="218"/>
                </a:lnTo>
                <a:lnTo>
                  <a:pt x="38" y="209"/>
                </a:lnTo>
                <a:lnTo>
                  <a:pt x="38" y="190"/>
                </a:lnTo>
                <a:lnTo>
                  <a:pt x="48" y="171"/>
                </a:lnTo>
                <a:lnTo>
                  <a:pt x="57" y="161"/>
                </a:lnTo>
                <a:lnTo>
                  <a:pt x="48" y="152"/>
                </a:lnTo>
                <a:lnTo>
                  <a:pt x="48" y="123"/>
                </a:lnTo>
                <a:lnTo>
                  <a:pt x="57" y="114"/>
                </a:lnTo>
                <a:lnTo>
                  <a:pt x="67" y="105"/>
                </a:lnTo>
                <a:lnTo>
                  <a:pt x="67" y="95"/>
                </a:lnTo>
                <a:lnTo>
                  <a:pt x="67" y="86"/>
                </a:lnTo>
                <a:lnTo>
                  <a:pt x="57" y="86"/>
                </a:lnTo>
                <a:lnTo>
                  <a:pt x="48" y="86"/>
                </a:lnTo>
                <a:lnTo>
                  <a:pt x="48" y="67"/>
                </a:lnTo>
                <a:lnTo>
                  <a:pt x="38" y="57"/>
                </a:lnTo>
                <a:lnTo>
                  <a:pt x="29" y="38"/>
                </a:lnTo>
                <a:lnTo>
                  <a:pt x="29" y="10"/>
                </a:lnTo>
                <a:lnTo>
                  <a:pt x="19" y="0"/>
                </a:lnTo>
                <a:lnTo>
                  <a:pt x="10" y="10"/>
                </a:lnTo>
                <a:lnTo>
                  <a:pt x="0" y="10"/>
                </a:lnTo>
                <a:lnTo>
                  <a:pt x="19" y="29"/>
                </a:lnTo>
                <a:lnTo>
                  <a:pt x="10" y="86"/>
                </a:lnTo>
                <a:lnTo>
                  <a:pt x="10" y="95"/>
                </a:lnTo>
                <a:lnTo>
                  <a:pt x="19" y="114"/>
                </a:lnTo>
                <a:lnTo>
                  <a:pt x="19" y="123"/>
                </a:lnTo>
                <a:lnTo>
                  <a:pt x="19" y="142"/>
                </a:lnTo>
                <a:lnTo>
                  <a:pt x="19" y="161"/>
                </a:lnTo>
                <a:lnTo>
                  <a:pt x="10" y="180"/>
                </a:lnTo>
                <a:lnTo>
                  <a:pt x="19" y="199"/>
                </a:lnTo>
                <a:lnTo>
                  <a:pt x="19" y="228"/>
                </a:lnTo>
                <a:lnTo>
                  <a:pt x="29" y="265"/>
                </a:lnTo>
                <a:lnTo>
                  <a:pt x="29" y="275"/>
                </a:lnTo>
                <a:lnTo>
                  <a:pt x="19" y="294"/>
                </a:lnTo>
                <a:lnTo>
                  <a:pt x="19" y="313"/>
                </a:lnTo>
                <a:lnTo>
                  <a:pt x="19" y="322"/>
                </a:lnTo>
                <a:lnTo>
                  <a:pt x="10" y="332"/>
                </a:lnTo>
                <a:lnTo>
                  <a:pt x="10" y="341"/>
                </a:lnTo>
                <a:lnTo>
                  <a:pt x="29" y="370"/>
                </a:lnTo>
                <a:lnTo>
                  <a:pt x="29" y="389"/>
                </a:lnTo>
                <a:lnTo>
                  <a:pt x="29" y="398"/>
                </a:lnTo>
                <a:lnTo>
                  <a:pt x="38" y="445"/>
                </a:lnTo>
                <a:lnTo>
                  <a:pt x="48" y="445"/>
                </a:lnTo>
                <a:lnTo>
                  <a:pt x="48" y="436"/>
                </a:lnTo>
                <a:lnTo>
                  <a:pt x="48" y="417"/>
                </a:lnTo>
                <a:lnTo>
                  <a:pt x="38" y="417"/>
                </a:lnTo>
                <a:lnTo>
                  <a:pt x="48" y="417"/>
                </a:lnTo>
                <a:lnTo>
                  <a:pt x="57" y="417"/>
                </a:lnTo>
                <a:lnTo>
                  <a:pt x="57" y="436"/>
                </a:lnTo>
                <a:lnTo>
                  <a:pt x="57" y="445"/>
                </a:lnTo>
                <a:lnTo>
                  <a:pt x="57" y="455"/>
                </a:lnTo>
                <a:lnTo>
                  <a:pt x="48" y="455"/>
                </a:lnTo>
                <a:lnTo>
                  <a:pt x="48" y="464"/>
                </a:lnTo>
                <a:lnTo>
                  <a:pt x="48" y="474"/>
                </a:lnTo>
                <a:lnTo>
                  <a:pt x="38" y="483"/>
                </a:lnTo>
                <a:lnTo>
                  <a:pt x="38" y="502"/>
                </a:lnTo>
                <a:lnTo>
                  <a:pt x="57" y="502"/>
                </a:lnTo>
                <a:lnTo>
                  <a:pt x="57" y="512"/>
                </a:lnTo>
                <a:lnTo>
                  <a:pt x="57" y="521"/>
                </a:lnTo>
                <a:lnTo>
                  <a:pt x="48" y="521"/>
                </a:lnTo>
                <a:lnTo>
                  <a:pt x="57" y="540"/>
                </a:lnTo>
                <a:lnTo>
                  <a:pt x="67" y="540"/>
                </a:lnTo>
                <a:lnTo>
                  <a:pt x="67" y="549"/>
                </a:lnTo>
                <a:lnTo>
                  <a:pt x="86" y="578"/>
                </a:lnTo>
                <a:lnTo>
                  <a:pt x="95" y="578"/>
                </a:lnTo>
                <a:lnTo>
                  <a:pt x="95" y="587"/>
                </a:lnTo>
                <a:lnTo>
                  <a:pt x="95" y="597"/>
                </a:lnTo>
                <a:lnTo>
                  <a:pt x="105" y="606"/>
                </a:lnTo>
                <a:lnTo>
                  <a:pt x="133" y="625"/>
                </a:lnTo>
                <a:lnTo>
                  <a:pt x="152" y="635"/>
                </a:lnTo>
                <a:lnTo>
                  <a:pt x="161" y="635"/>
                </a:lnTo>
                <a:lnTo>
                  <a:pt x="180" y="644"/>
                </a:lnTo>
                <a:lnTo>
                  <a:pt x="190" y="644"/>
                </a:lnTo>
                <a:lnTo>
                  <a:pt x="171" y="587"/>
                </a:lnTo>
                <a:lnTo>
                  <a:pt x="124" y="587"/>
                </a:lnTo>
                <a:close/>
              </a:path>
            </a:pathLst>
          </a:custGeom>
          <a:noFill/>
          <a:ln>
            <a:solidFill>
              <a:schemeClr val="tx1"/>
            </a:solidFill>
            <a:headEnd/>
            <a:tailEnd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defTabSz="907277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0478" name="Freeform 20"/>
          <p:cNvSpPr>
            <a:spLocks/>
          </p:cNvSpPr>
          <p:nvPr/>
        </p:nvSpPr>
        <p:spPr bwMode="auto">
          <a:xfrm>
            <a:off x="768581" y="2686042"/>
            <a:ext cx="1031174" cy="911842"/>
          </a:xfrm>
          <a:custGeom>
            <a:avLst/>
            <a:gdLst>
              <a:gd name="T0" fmla="*/ 511 w 521"/>
              <a:gd name="T1" fmla="*/ 436 h 436"/>
              <a:gd name="T2" fmla="*/ 511 w 521"/>
              <a:gd name="T3" fmla="*/ 417 h 436"/>
              <a:gd name="T4" fmla="*/ 483 w 521"/>
              <a:gd name="T5" fmla="*/ 417 h 436"/>
              <a:gd name="T6" fmla="*/ 483 w 521"/>
              <a:gd name="T7" fmla="*/ 426 h 436"/>
              <a:gd name="T8" fmla="*/ 474 w 521"/>
              <a:gd name="T9" fmla="*/ 436 h 436"/>
              <a:gd name="T10" fmla="*/ 455 w 521"/>
              <a:gd name="T11" fmla="*/ 417 h 436"/>
              <a:gd name="T12" fmla="*/ 436 w 521"/>
              <a:gd name="T13" fmla="*/ 408 h 436"/>
              <a:gd name="T14" fmla="*/ 407 w 521"/>
              <a:gd name="T15" fmla="*/ 389 h 436"/>
              <a:gd name="T16" fmla="*/ 407 w 521"/>
              <a:gd name="T17" fmla="*/ 398 h 436"/>
              <a:gd name="T18" fmla="*/ 388 w 521"/>
              <a:gd name="T19" fmla="*/ 360 h 436"/>
              <a:gd name="T20" fmla="*/ 360 w 521"/>
              <a:gd name="T21" fmla="*/ 332 h 436"/>
              <a:gd name="T22" fmla="*/ 332 w 521"/>
              <a:gd name="T23" fmla="*/ 322 h 436"/>
              <a:gd name="T24" fmla="*/ 303 w 521"/>
              <a:gd name="T25" fmla="*/ 294 h 436"/>
              <a:gd name="T26" fmla="*/ 237 w 521"/>
              <a:gd name="T27" fmla="*/ 294 h 436"/>
              <a:gd name="T28" fmla="*/ 152 w 521"/>
              <a:gd name="T29" fmla="*/ 247 h 436"/>
              <a:gd name="T30" fmla="*/ 123 w 521"/>
              <a:gd name="T31" fmla="*/ 209 h 436"/>
              <a:gd name="T32" fmla="*/ 123 w 521"/>
              <a:gd name="T33" fmla="*/ 190 h 436"/>
              <a:gd name="T34" fmla="*/ 114 w 521"/>
              <a:gd name="T35" fmla="*/ 152 h 436"/>
              <a:gd name="T36" fmla="*/ 76 w 521"/>
              <a:gd name="T37" fmla="*/ 105 h 436"/>
              <a:gd name="T38" fmla="*/ 57 w 521"/>
              <a:gd name="T39" fmla="*/ 76 h 436"/>
              <a:gd name="T40" fmla="*/ 48 w 521"/>
              <a:gd name="T41" fmla="*/ 57 h 436"/>
              <a:gd name="T42" fmla="*/ 48 w 521"/>
              <a:gd name="T43" fmla="*/ 10 h 436"/>
              <a:gd name="T44" fmla="*/ 38 w 521"/>
              <a:gd name="T45" fmla="*/ 48 h 436"/>
              <a:gd name="T46" fmla="*/ 57 w 521"/>
              <a:gd name="T47" fmla="*/ 133 h 436"/>
              <a:gd name="T48" fmla="*/ 76 w 521"/>
              <a:gd name="T49" fmla="*/ 152 h 436"/>
              <a:gd name="T50" fmla="*/ 48 w 521"/>
              <a:gd name="T51" fmla="*/ 152 h 436"/>
              <a:gd name="T52" fmla="*/ 38 w 521"/>
              <a:gd name="T53" fmla="*/ 124 h 436"/>
              <a:gd name="T54" fmla="*/ 29 w 521"/>
              <a:gd name="T55" fmla="*/ 105 h 436"/>
              <a:gd name="T56" fmla="*/ 10 w 521"/>
              <a:gd name="T57" fmla="*/ 86 h 436"/>
              <a:gd name="T58" fmla="*/ 10 w 521"/>
              <a:gd name="T59" fmla="*/ 48 h 436"/>
              <a:gd name="T60" fmla="*/ 0 w 521"/>
              <a:gd name="T61" fmla="*/ 10 h 436"/>
              <a:gd name="T62" fmla="*/ 0 w 521"/>
              <a:gd name="T63" fmla="*/ 0 h 436"/>
              <a:gd name="T64" fmla="*/ 38 w 521"/>
              <a:gd name="T65" fmla="*/ 0 h 436"/>
              <a:gd name="T66" fmla="*/ 123 w 521"/>
              <a:gd name="T67" fmla="*/ 19 h 436"/>
              <a:gd name="T68" fmla="*/ 142 w 521"/>
              <a:gd name="T69" fmla="*/ 10 h 436"/>
              <a:gd name="T70" fmla="*/ 171 w 521"/>
              <a:gd name="T71" fmla="*/ 38 h 436"/>
              <a:gd name="T72" fmla="*/ 218 w 521"/>
              <a:gd name="T73" fmla="*/ 48 h 436"/>
              <a:gd name="T74" fmla="*/ 246 w 521"/>
              <a:gd name="T75" fmla="*/ 142 h 436"/>
              <a:gd name="T76" fmla="*/ 322 w 521"/>
              <a:gd name="T77" fmla="*/ 237 h 436"/>
              <a:gd name="T78" fmla="*/ 350 w 521"/>
              <a:gd name="T79" fmla="*/ 199 h 436"/>
              <a:gd name="T80" fmla="*/ 407 w 521"/>
              <a:gd name="T81" fmla="*/ 190 h 436"/>
              <a:gd name="T82" fmla="*/ 369 w 521"/>
              <a:gd name="T83" fmla="*/ 256 h 436"/>
              <a:gd name="T84" fmla="*/ 369 w 521"/>
              <a:gd name="T85" fmla="*/ 284 h 436"/>
              <a:gd name="T86" fmla="*/ 426 w 521"/>
              <a:gd name="T87" fmla="*/ 284 h 436"/>
              <a:gd name="T88" fmla="*/ 436 w 521"/>
              <a:gd name="T89" fmla="*/ 341 h 436"/>
              <a:gd name="T90" fmla="*/ 445 w 521"/>
              <a:gd name="T91" fmla="*/ 408 h 436"/>
              <a:gd name="T92" fmla="*/ 502 w 521"/>
              <a:gd name="T93" fmla="*/ 398 h 436"/>
              <a:gd name="T94" fmla="*/ 521 w 521"/>
              <a:gd name="T95" fmla="*/ 417 h 4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521"/>
              <a:gd name="T145" fmla="*/ 0 h 436"/>
              <a:gd name="T146" fmla="*/ 521 w 521"/>
              <a:gd name="T147" fmla="*/ 436 h 4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521" h="436">
                <a:moveTo>
                  <a:pt x="521" y="417"/>
                </a:moveTo>
                <a:lnTo>
                  <a:pt x="521" y="426"/>
                </a:lnTo>
                <a:lnTo>
                  <a:pt x="511" y="436"/>
                </a:lnTo>
                <a:lnTo>
                  <a:pt x="511" y="426"/>
                </a:lnTo>
                <a:lnTo>
                  <a:pt x="511" y="417"/>
                </a:lnTo>
                <a:lnTo>
                  <a:pt x="502" y="408"/>
                </a:lnTo>
                <a:lnTo>
                  <a:pt x="492" y="408"/>
                </a:lnTo>
                <a:lnTo>
                  <a:pt x="483" y="417"/>
                </a:lnTo>
                <a:lnTo>
                  <a:pt x="474" y="426"/>
                </a:lnTo>
                <a:lnTo>
                  <a:pt x="483" y="426"/>
                </a:lnTo>
                <a:lnTo>
                  <a:pt x="483" y="436"/>
                </a:lnTo>
                <a:lnTo>
                  <a:pt x="474" y="436"/>
                </a:lnTo>
                <a:lnTo>
                  <a:pt x="474" y="426"/>
                </a:lnTo>
                <a:lnTo>
                  <a:pt x="464" y="426"/>
                </a:lnTo>
                <a:lnTo>
                  <a:pt x="455" y="417"/>
                </a:lnTo>
                <a:lnTo>
                  <a:pt x="426" y="408"/>
                </a:lnTo>
                <a:lnTo>
                  <a:pt x="436" y="408"/>
                </a:lnTo>
                <a:lnTo>
                  <a:pt x="426" y="398"/>
                </a:lnTo>
                <a:lnTo>
                  <a:pt x="417" y="389"/>
                </a:lnTo>
                <a:lnTo>
                  <a:pt x="407" y="389"/>
                </a:lnTo>
                <a:lnTo>
                  <a:pt x="417" y="398"/>
                </a:lnTo>
                <a:lnTo>
                  <a:pt x="407" y="398"/>
                </a:lnTo>
                <a:lnTo>
                  <a:pt x="398" y="398"/>
                </a:lnTo>
                <a:lnTo>
                  <a:pt x="407" y="379"/>
                </a:lnTo>
                <a:lnTo>
                  <a:pt x="407" y="370"/>
                </a:lnTo>
                <a:lnTo>
                  <a:pt x="388" y="360"/>
                </a:lnTo>
                <a:lnTo>
                  <a:pt x="379" y="341"/>
                </a:lnTo>
                <a:lnTo>
                  <a:pt x="379" y="332"/>
                </a:lnTo>
                <a:lnTo>
                  <a:pt x="360" y="332"/>
                </a:lnTo>
                <a:lnTo>
                  <a:pt x="341" y="332"/>
                </a:lnTo>
                <a:lnTo>
                  <a:pt x="332" y="322"/>
                </a:lnTo>
                <a:lnTo>
                  <a:pt x="322" y="322"/>
                </a:lnTo>
                <a:lnTo>
                  <a:pt x="303" y="313"/>
                </a:lnTo>
                <a:lnTo>
                  <a:pt x="303" y="294"/>
                </a:lnTo>
                <a:lnTo>
                  <a:pt x="284" y="284"/>
                </a:lnTo>
                <a:lnTo>
                  <a:pt x="265" y="284"/>
                </a:lnTo>
                <a:lnTo>
                  <a:pt x="256" y="294"/>
                </a:lnTo>
                <a:lnTo>
                  <a:pt x="237" y="294"/>
                </a:lnTo>
                <a:lnTo>
                  <a:pt x="199" y="275"/>
                </a:lnTo>
                <a:lnTo>
                  <a:pt x="190" y="266"/>
                </a:lnTo>
                <a:lnTo>
                  <a:pt x="171" y="256"/>
                </a:lnTo>
                <a:lnTo>
                  <a:pt x="152" y="247"/>
                </a:lnTo>
                <a:lnTo>
                  <a:pt x="133" y="228"/>
                </a:lnTo>
                <a:lnTo>
                  <a:pt x="123" y="209"/>
                </a:lnTo>
                <a:lnTo>
                  <a:pt x="123" y="199"/>
                </a:lnTo>
                <a:lnTo>
                  <a:pt x="123" y="190"/>
                </a:lnTo>
                <a:lnTo>
                  <a:pt x="123" y="180"/>
                </a:lnTo>
                <a:lnTo>
                  <a:pt x="123" y="171"/>
                </a:lnTo>
                <a:lnTo>
                  <a:pt x="114" y="152"/>
                </a:lnTo>
                <a:lnTo>
                  <a:pt x="85" y="124"/>
                </a:lnTo>
                <a:lnTo>
                  <a:pt x="85" y="105"/>
                </a:lnTo>
                <a:lnTo>
                  <a:pt x="76" y="105"/>
                </a:lnTo>
                <a:lnTo>
                  <a:pt x="76" y="95"/>
                </a:lnTo>
                <a:lnTo>
                  <a:pt x="66" y="76"/>
                </a:lnTo>
                <a:lnTo>
                  <a:pt x="57" y="76"/>
                </a:lnTo>
                <a:lnTo>
                  <a:pt x="57" y="67"/>
                </a:lnTo>
                <a:lnTo>
                  <a:pt x="48" y="67"/>
                </a:lnTo>
                <a:lnTo>
                  <a:pt x="48" y="57"/>
                </a:lnTo>
                <a:lnTo>
                  <a:pt x="57" y="48"/>
                </a:lnTo>
                <a:lnTo>
                  <a:pt x="48" y="48"/>
                </a:lnTo>
                <a:lnTo>
                  <a:pt x="48" y="29"/>
                </a:lnTo>
                <a:lnTo>
                  <a:pt x="48" y="10"/>
                </a:lnTo>
                <a:lnTo>
                  <a:pt x="29" y="10"/>
                </a:lnTo>
                <a:lnTo>
                  <a:pt x="29" y="38"/>
                </a:lnTo>
                <a:lnTo>
                  <a:pt x="29" y="48"/>
                </a:lnTo>
                <a:lnTo>
                  <a:pt x="38" y="48"/>
                </a:lnTo>
                <a:lnTo>
                  <a:pt x="48" y="76"/>
                </a:lnTo>
                <a:lnTo>
                  <a:pt x="48" y="95"/>
                </a:lnTo>
                <a:lnTo>
                  <a:pt x="57" y="133"/>
                </a:lnTo>
                <a:lnTo>
                  <a:pt x="66" y="142"/>
                </a:lnTo>
                <a:lnTo>
                  <a:pt x="76" y="152"/>
                </a:lnTo>
                <a:lnTo>
                  <a:pt x="76" y="161"/>
                </a:lnTo>
                <a:lnTo>
                  <a:pt x="66" y="161"/>
                </a:lnTo>
                <a:lnTo>
                  <a:pt x="48" y="152"/>
                </a:lnTo>
                <a:lnTo>
                  <a:pt x="48" y="142"/>
                </a:lnTo>
                <a:lnTo>
                  <a:pt x="38" y="133"/>
                </a:lnTo>
                <a:lnTo>
                  <a:pt x="38" y="124"/>
                </a:lnTo>
                <a:lnTo>
                  <a:pt x="38" y="114"/>
                </a:lnTo>
                <a:lnTo>
                  <a:pt x="29" y="105"/>
                </a:lnTo>
                <a:lnTo>
                  <a:pt x="10" y="95"/>
                </a:lnTo>
                <a:lnTo>
                  <a:pt x="10" y="86"/>
                </a:lnTo>
                <a:lnTo>
                  <a:pt x="10" y="76"/>
                </a:lnTo>
                <a:lnTo>
                  <a:pt x="19" y="67"/>
                </a:lnTo>
                <a:lnTo>
                  <a:pt x="19" y="57"/>
                </a:lnTo>
                <a:lnTo>
                  <a:pt x="10" y="48"/>
                </a:lnTo>
                <a:lnTo>
                  <a:pt x="0" y="38"/>
                </a:lnTo>
                <a:lnTo>
                  <a:pt x="0" y="29"/>
                </a:lnTo>
                <a:lnTo>
                  <a:pt x="0" y="10"/>
                </a:lnTo>
                <a:lnTo>
                  <a:pt x="0" y="0"/>
                </a:lnTo>
                <a:lnTo>
                  <a:pt x="10" y="0"/>
                </a:lnTo>
                <a:lnTo>
                  <a:pt x="29" y="0"/>
                </a:lnTo>
                <a:lnTo>
                  <a:pt x="38" y="0"/>
                </a:lnTo>
                <a:lnTo>
                  <a:pt x="76" y="19"/>
                </a:lnTo>
                <a:lnTo>
                  <a:pt x="123" y="19"/>
                </a:lnTo>
                <a:lnTo>
                  <a:pt x="123" y="10"/>
                </a:lnTo>
                <a:lnTo>
                  <a:pt x="142" y="10"/>
                </a:lnTo>
                <a:lnTo>
                  <a:pt x="152" y="10"/>
                </a:lnTo>
                <a:lnTo>
                  <a:pt x="152" y="19"/>
                </a:lnTo>
                <a:lnTo>
                  <a:pt x="161" y="29"/>
                </a:lnTo>
                <a:lnTo>
                  <a:pt x="171" y="38"/>
                </a:lnTo>
                <a:lnTo>
                  <a:pt x="171" y="57"/>
                </a:lnTo>
                <a:lnTo>
                  <a:pt x="190" y="57"/>
                </a:lnTo>
                <a:lnTo>
                  <a:pt x="199" y="48"/>
                </a:lnTo>
                <a:lnTo>
                  <a:pt x="218" y="48"/>
                </a:lnTo>
                <a:lnTo>
                  <a:pt x="227" y="86"/>
                </a:lnTo>
                <a:lnTo>
                  <a:pt x="227" y="105"/>
                </a:lnTo>
                <a:lnTo>
                  <a:pt x="256" y="114"/>
                </a:lnTo>
                <a:lnTo>
                  <a:pt x="246" y="142"/>
                </a:lnTo>
                <a:lnTo>
                  <a:pt x="246" y="199"/>
                </a:lnTo>
                <a:lnTo>
                  <a:pt x="265" y="247"/>
                </a:lnTo>
                <a:lnTo>
                  <a:pt x="284" y="247"/>
                </a:lnTo>
                <a:lnTo>
                  <a:pt x="322" y="237"/>
                </a:lnTo>
                <a:lnTo>
                  <a:pt x="332" y="237"/>
                </a:lnTo>
                <a:lnTo>
                  <a:pt x="332" y="228"/>
                </a:lnTo>
                <a:lnTo>
                  <a:pt x="350" y="199"/>
                </a:lnTo>
                <a:lnTo>
                  <a:pt x="350" y="190"/>
                </a:lnTo>
                <a:lnTo>
                  <a:pt x="388" y="190"/>
                </a:lnTo>
                <a:lnTo>
                  <a:pt x="407" y="190"/>
                </a:lnTo>
                <a:lnTo>
                  <a:pt x="398" y="209"/>
                </a:lnTo>
                <a:lnTo>
                  <a:pt x="388" y="256"/>
                </a:lnTo>
                <a:lnTo>
                  <a:pt x="369" y="256"/>
                </a:lnTo>
                <a:lnTo>
                  <a:pt x="369" y="266"/>
                </a:lnTo>
                <a:lnTo>
                  <a:pt x="369" y="284"/>
                </a:lnTo>
                <a:lnTo>
                  <a:pt x="379" y="284"/>
                </a:lnTo>
                <a:lnTo>
                  <a:pt x="426" y="284"/>
                </a:lnTo>
                <a:lnTo>
                  <a:pt x="445" y="303"/>
                </a:lnTo>
                <a:lnTo>
                  <a:pt x="445" y="313"/>
                </a:lnTo>
                <a:lnTo>
                  <a:pt x="436" y="341"/>
                </a:lnTo>
                <a:lnTo>
                  <a:pt x="436" y="351"/>
                </a:lnTo>
                <a:lnTo>
                  <a:pt x="426" y="360"/>
                </a:lnTo>
                <a:lnTo>
                  <a:pt x="426" y="379"/>
                </a:lnTo>
                <a:lnTo>
                  <a:pt x="445" y="408"/>
                </a:lnTo>
                <a:lnTo>
                  <a:pt x="464" y="408"/>
                </a:lnTo>
                <a:lnTo>
                  <a:pt x="474" y="408"/>
                </a:lnTo>
                <a:lnTo>
                  <a:pt x="483" y="398"/>
                </a:lnTo>
                <a:lnTo>
                  <a:pt x="502" y="398"/>
                </a:lnTo>
                <a:lnTo>
                  <a:pt x="521" y="408"/>
                </a:lnTo>
                <a:lnTo>
                  <a:pt x="521" y="417"/>
                </a:lnTo>
                <a:close/>
              </a:path>
            </a:pathLst>
          </a:custGeom>
          <a:noFill/>
          <a:ln>
            <a:solidFill>
              <a:schemeClr val="tx1"/>
            </a:solidFill>
            <a:headEnd/>
            <a:tailEnd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defTabSz="907277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0479" name="Freeform 21"/>
          <p:cNvSpPr>
            <a:spLocks/>
          </p:cNvSpPr>
          <p:nvPr/>
        </p:nvSpPr>
        <p:spPr bwMode="auto">
          <a:xfrm>
            <a:off x="2361854" y="5735273"/>
            <a:ext cx="130629" cy="119209"/>
          </a:xfrm>
          <a:custGeom>
            <a:avLst/>
            <a:gdLst>
              <a:gd name="T0" fmla="*/ 0 w 66"/>
              <a:gd name="T1" fmla="*/ 10 h 57"/>
              <a:gd name="T2" fmla="*/ 19 w 66"/>
              <a:gd name="T3" fmla="*/ 29 h 57"/>
              <a:gd name="T4" fmla="*/ 38 w 66"/>
              <a:gd name="T5" fmla="*/ 38 h 57"/>
              <a:gd name="T6" fmla="*/ 57 w 66"/>
              <a:gd name="T7" fmla="*/ 38 h 57"/>
              <a:gd name="T8" fmla="*/ 66 w 66"/>
              <a:gd name="T9" fmla="*/ 48 h 57"/>
              <a:gd name="T10" fmla="*/ 66 w 66"/>
              <a:gd name="T11" fmla="*/ 48 h 57"/>
              <a:gd name="T12" fmla="*/ 47 w 66"/>
              <a:gd name="T13" fmla="*/ 48 h 57"/>
              <a:gd name="T14" fmla="*/ 28 w 66"/>
              <a:gd name="T15" fmla="*/ 57 h 57"/>
              <a:gd name="T16" fmla="*/ 19 w 66"/>
              <a:gd name="T17" fmla="*/ 57 h 57"/>
              <a:gd name="T18" fmla="*/ 19 w 66"/>
              <a:gd name="T19" fmla="*/ 57 h 57"/>
              <a:gd name="T20" fmla="*/ 19 w 66"/>
              <a:gd name="T21" fmla="*/ 57 h 57"/>
              <a:gd name="T22" fmla="*/ 0 w 66"/>
              <a:gd name="T23" fmla="*/ 0 h 57"/>
              <a:gd name="T24" fmla="*/ 0 w 66"/>
              <a:gd name="T25" fmla="*/ 10 h 5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6"/>
              <a:gd name="T40" fmla="*/ 0 h 57"/>
              <a:gd name="T41" fmla="*/ 66 w 66"/>
              <a:gd name="T42" fmla="*/ 57 h 5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6" h="57">
                <a:moveTo>
                  <a:pt x="0" y="10"/>
                </a:moveTo>
                <a:lnTo>
                  <a:pt x="19" y="29"/>
                </a:lnTo>
                <a:lnTo>
                  <a:pt x="38" y="38"/>
                </a:lnTo>
                <a:lnTo>
                  <a:pt x="57" y="38"/>
                </a:lnTo>
                <a:lnTo>
                  <a:pt x="66" y="48"/>
                </a:lnTo>
                <a:lnTo>
                  <a:pt x="47" y="48"/>
                </a:lnTo>
                <a:lnTo>
                  <a:pt x="28" y="57"/>
                </a:lnTo>
                <a:lnTo>
                  <a:pt x="19" y="57"/>
                </a:lnTo>
                <a:lnTo>
                  <a:pt x="0" y="0"/>
                </a:lnTo>
                <a:lnTo>
                  <a:pt x="0" y="10"/>
                </a:lnTo>
                <a:close/>
              </a:path>
            </a:pathLst>
          </a:custGeom>
          <a:ln>
            <a:headEnd/>
            <a:tailEnd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defTabSz="907277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0480" name="Freeform 22"/>
          <p:cNvSpPr>
            <a:spLocks/>
          </p:cNvSpPr>
          <p:nvPr/>
        </p:nvSpPr>
        <p:spPr bwMode="auto">
          <a:xfrm>
            <a:off x="2605298" y="3855123"/>
            <a:ext cx="55418" cy="58559"/>
          </a:xfrm>
          <a:custGeom>
            <a:avLst/>
            <a:gdLst>
              <a:gd name="T0" fmla="*/ 0 w 28"/>
              <a:gd name="T1" fmla="*/ 28 h 28"/>
              <a:gd name="T2" fmla="*/ 9 w 28"/>
              <a:gd name="T3" fmla="*/ 28 h 28"/>
              <a:gd name="T4" fmla="*/ 28 w 28"/>
              <a:gd name="T5" fmla="*/ 28 h 28"/>
              <a:gd name="T6" fmla="*/ 28 w 28"/>
              <a:gd name="T7" fmla="*/ 9 h 28"/>
              <a:gd name="T8" fmla="*/ 28 w 28"/>
              <a:gd name="T9" fmla="*/ 9 h 28"/>
              <a:gd name="T10" fmla="*/ 28 w 28"/>
              <a:gd name="T11" fmla="*/ 9 h 28"/>
              <a:gd name="T12" fmla="*/ 28 w 28"/>
              <a:gd name="T13" fmla="*/ 9 h 28"/>
              <a:gd name="T14" fmla="*/ 9 w 28"/>
              <a:gd name="T15" fmla="*/ 0 h 28"/>
              <a:gd name="T16" fmla="*/ 0 w 28"/>
              <a:gd name="T17" fmla="*/ 0 h 28"/>
              <a:gd name="T18" fmla="*/ 0 w 28"/>
              <a:gd name="T19" fmla="*/ 0 h 28"/>
              <a:gd name="T20" fmla="*/ 0 w 28"/>
              <a:gd name="T21" fmla="*/ 19 h 28"/>
              <a:gd name="T22" fmla="*/ 0 w 28"/>
              <a:gd name="T23" fmla="*/ 19 h 28"/>
              <a:gd name="T24" fmla="*/ 0 w 28"/>
              <a:gd name="T25" fmla="*/ 28 h 2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8"/>
              <a:gd name="T40" fmla="*/ 0 h 28"/>
              <a:gd name="T41" fmla="*/ 28 w 28"/>
              <a:gd name="T42" fmla="*/ 28 h 2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8" h="28">
                <a:moveTo>
                  <a:pt x="0" y="28"/>
                </a:moveTo>
                <a:lnTo>
                  <a:pt x="9" y="28"/>
                </a:lnTo>
                <a:lnTo>
                  <a:pt x="28" y="28"/>
                </a:lnTo>
                <a:lnTo>
                  <a:pt x="28" y="9"/>
                </a:lnTo>
                <a:lnTo>
                  <a:pt x="9" y="0"/>
                </a:lnTo>
                <a:lnTo>
                  <a:pt x="0" y="0"/>
                </a:lnTo>
                <a:lnTo>
                  <a:pt x="0" y="19"/>
                </a:lnTo>
                <a:lnTo>
                  <a:pt x="0" y="28"/>
                </a:lnTo>
                <a:close/>
              </a:path>
            </a:pathLst>
          </a:custGeom>
          <a:ln>
            <a:headEnd/>
            <a:tailEnd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defTabSz="907277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0481" name="Freeform 23"/>
          <p:cNvSpPr>
            <a:spLocks/>
          </p:cNvSpPr>
          <p:nvPr/>
        </p:nvSpPr>
        <p:spPr bwMode="auto">
          <a:xfrm>
            <a:off x="1631521" y="3022754"/>
            <a:ext cx="298862" cy="119209"/>
          </a:xfrm>
          <a:custGeom>
            <a:avLst/>
            <a:gdLst>
              <a:gd name="T0" fmla="*/ 47 w 151"/>
              <a:gd name="T1" fmla="*/ 10 h 57"/>
              <a:gd name="T2" fmla="*/ 47 w 151"/>
              <a:gd name="T3" fmla="*/ 10 h 57"/>
              <a:gd name="T4" fmla="*/ 47 w 151"/>
              <a:gd name="T5" fmla="*/ 10 h 57"/>
              <a:gd name="T6" fmla="*/ 47 w 151"/>
              <a:gd name="T7" fmla="*/ 10 h 57"/>
              <a:gd name="T8" fmla="*/ 38 w 151"/>
              <a:gd name="T9" fmla="*/ 10 h 57"/>
              <a:gd name="T10" fmla="*/ 38 w 151"/>
              <a:gd name="T11" fmla="*/ 10 h 57"/>
              <a:gd name="T12" fmla="*/ 19 w 151"/>
              <a:gd name="T13" fmla="*/ 19 h 57"/>
              <a:gd name="T14" fmla="*/ 9 w 151"/>
              <a:gd name="T15" fmla="*/ 19 h 57"/>
              <a:gd name="T16" fmla="*/ 9 w 151"/>
              <a:gd name="T17" fmla="*/ 29 h 57"/>
              <a:gd name="T18" fmla="*/ 0 w 151"/>
              <a:gd name="T19" fmla="*/ 29 h 57"/>
              <a:gd name="T20" fmla="*/ 0 w 151"/>
              <a:gd name="T21" fmla="*/ 19 h 57"/>
              <a:gd name="T22" fmla="*/ 9 w 151"/>
              <a:gd name="T23" fmla="*/ 19 h 57"/>
              <a:gd name="T24" fmla="*/ 9 w 151"/>
              <a:gd name="T25" fmla="*/ 19 h 57"/>
              <a:gd name="T26" fmla="*/ 9 w 151"/>
              <a:gd name="T27" fmla="*/ 10 h 57"/>
              <a:gd name="T28" fmla="*/ 38 w 151"/>
              <a:gd name="T29" fmla="*/ 0 h 57"/>
              <a:gd name="T30" fmla="*/ 56 w 151"/>
              <a:gd name="T31" fmla="*/ 0 h 57"/>
              <a:gd name="T32" fmla="*/ 75 w 151"/>
              <a:gd name="T33" fmla="*/ 10 h 57"/>
              <a:gd name="T34" fmla="*/ 94 w 151"/>
              <a:gd name="T35" fmla="*/ 19 h 57"/>
              <a:gd name="T36" fmla="*/ 113 w 151"/>
              <a:gd name="T37" fmla="*/ 29 h 57"/>
              <a:gd name="T38" fmla="*/ 132 w 151"/>
              <a:gd name="T39" fmla="*/ 38 h 57"/>
              <a:gd name="T40" fmla="*/ 132 w 151"/>
              <a:gd name="T41" fmla="*/ 38 h 57"/>
              <a:gd name="T42" fmla="*/ 132 w 151"/>
              <a:gd name="T43" fmla="*/ 38 h 57"/>
              <a:gd name="T44" fmla="*/ 142 w 151"/>
              <a:gd name="T45" fmla="*/ 48 h 57"/>
              <a:gd name="T46" fmla="*/ 151 w 151"/>
              <a:gd name="T47" fmla="*/ 48 h 57"/>
              <a:gd name="T48" fmla="*/ 151 w 151"/>
              <a:gd name="T49" fmla="*/ 57 h 57"/>
              <a:gd name="T50" fmla="*/ 151 w 151"/>
              <a:gd name="T51" fmla="*/ 57 h 57"/>
              <a:gd name="T52" fmla="*/ 142 w 151"/>
              <a:gd name="T53" fmla="*/ 57 h 57"/>
              <a:gd name="T54" fmla="*/ 142 w 151"/>
              <a:gd name="T55" fmla="*/ 57 h 57"/>
              <a:gd name="T56" fmla="*/ 142 w 151"/>
              <a:gd name="T57" fmla="*/ 57 h 57"/>
              <a:gd name="T58" fmla="*/ 123 w 151"/>
              <a:gd name="T59" fmla="*/ 57 h 57"/>
              <a:gd name="T60" fmla="*/ 113 w 151"/>
              <a:gd name="T61" fmla="*/ 57 h 57"/>
              <a:gd name="T62" fmla="*/ 104 w 151"/>
              <a:gd name="T63" fmla="*/ 57 h 57"/>
              <a:gd name="T64" fmla="*/ 104 w 151"/>
              <a:gd name="T65" fmla="*/ 57 h 57"/>
              <a:gd name="T66" fmla="*/ 113 w 151"/>
              <a:gd name="T67" fmla="*/ 48 h 57"/>
              <a:gd name="T68" fmla="*/ 113 w 151"/>
              <a:gd name="T69" fmla="*/ 48 h 57"/>
              <a:gd name="T70" fmla="*/ 94 w 151"/>
              <a:gd name="T71" fmla="*/ 48 h 57"/>
              <a:gd name="T72" fmla="*/ 94 w 151"/>
              <a:gd name="T73" fmla="*/ 29 h 57"/>
              <a:gd name="T74" fmla="*/ 75 w 151"/>
              <a:gd name="T75" fmla="*/ 29 h 57"/>
              <a:gd name="T76" fmla="*/ 75 w 151"/>
              <a:gd name="T77" fmla="*/ 29 h 57"/>
              <a:gd name="T78" fmla="*/ 75 w 151"/>
              <a:gd name="T79" fmla="*/ 19 h 57"/>
              <a:gd name="T80" fmla="*/ 56 w 151"/>
              <a:gd name="T81" fmla="*/ 19 h 57"/>
              <a:gd name="T82" fmla="*/ 47 w 151"/>
              <a:gd name="T83" fmla="*/ 19 h 57"/>
              <a:gd name="T84" fmla="*/ 38 w 151"/>
              <a:gd name="T85" fmla="*/ 19 h 57"/>
              <a:gd name="T86" fmla="*/ 47 w 151"/>
              <a:gd name="T87" fmla="*/ 19 h 57"/>
              <a:gd name="T88" fmla="*/ 47 w 151"/>
              <a:gd name="T89" fmla="*/ 10 h 57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51"/>
              <a:gd name="T136" fmla="*/ 0 h 57"/>
              <a:gd name="T137" fmla="*/ 151 w 151"/>
              <a:gd name="T138" fmla="*/ 57 h 57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51" h="57">
                <a:moveTo>
                  <a:pt x="47" y="10"/>
                </a:moveTo>
                <a:lnTo>
                  <a:pt x="47" y="10"/>
                </a:lnTo>
                <a:lnTo>
                  <a:pt x="38" y="10"/>
                </a:lnTo>
                <a:lnTo>
                  <a:pt x="19" y="19"/>
                </a:lnTo>
                <a:lnTo>
                  <a:pt x="9" y="19"/>
                </a:lnTo>
                <a:lnTo>
                  <a:pt x="9" y="29"/>
                </a:lnTo>
                <a:lnTo>
                  <a:pt x="0" y="29"/>
                </a:lnTo>
                <a:lnTo>
                  <a:pt x="0" y="19"/>
                </a:lnTo>
                <a:lnTo>
                  <a:pt x="9" y="19"/>
                </a:lnTo>
                <a:lnTo>
                  <a:pt x="9" y="10"/>
                </a:lnTo>
                <a:lnTo>
                  <a:pt x="38" y="0"/>
                </a:lnTo>
                <a:lnTo>
                  <a:pt x="56" y="0"/>
                </a:lnTo>
                <a:lnTo>
                  <a:pt x="75" y="10"/>
                </a:lnTo>
                <a:lnTo>
                  <a:pt x="94" y="19"/>
                </a:lnTo>
                <a:lnTo>
                  <a:pt x="113" y="29"/>
                </a:lnTo>
                <a:lnTo>
                  <a:pt x="132" y="38"/>
                </a:lnTo>
                <a:lnTo>
                  <a:pt x="142" y="48"/>
                </a:lnTo>
                <a:lnTo>
                  <a:pt x="151" y="48"/>
                </a:lnTo>
                <a:lnTo>
                  <a:pt x="151" y="57"/>
                </a:lnTo>
                <a:lnTo>
                  <a:pt x="142" y="57"/>
                </a:lnTo>
                <a:lnTo>
                  <a:pt x="123" y="57"/>
                </a:lnTo>
                <a:lnTo>
                  <a:pt x="113" y="57"/>
                </a:lnTo>
                <a:lnTo>
                  <a:pt x="104" y="57"/>
                </a:lnTo>
                <a:lnTo>
                  <a:pt x="113" y="48"/>
                </a:lnTo>
                <a:lnTo>
                  <a:pt x="94" y="48"/>
                </a:lnTo>
                <a:lnTo>
                  <a:pt x="94" y="29"/>
                </a:lnTo>
                <a:lnTo>
                  <a:pt x="75" y="29"/>
                </a:lnTo>
                <a:lnTo>
                  <a:pt x="75" y="19"/>
                </a:lnTo>
                <a:lnTo>
                  <a:pt x="56" y="19"/>
                </a:lnTo>
                <a:lnTo>
                  <a:pt x="47" y="19"/>
                </a:lnTo>
                <a:lnTo>
                  <a:pt x="38" y="19"/>
                </a:lnTo>
                <a:lnTo>
                  <a:pt x="47" y="19"/>
                </a:lnTo>
                <a:lnTo>
                  <a:pt x="47" y="10"/>
                </a:lnTo>
                <a:close/>
              </a:path>
            </a:pathLst>
          </a:custGeom>
          <a:noFill/>
          <a:ln>
            <a:solidFill>
              <a:schemeClr val="tx1"/>
            </a:solidFill>
            <a:headEnd/>
            <a:tailEnd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defTabSz="907277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0482" name="Freeform 24"/>
          <p:cNvSpPr>
            <a:spLocks/>
          </p:cNvSpPr>
          <p:nvPr/>
        </p:nvSpPr>
        <p:spPr bwMode="auto">
          <a:xfrm>
            <a:off x="1799755" y="3181699"/>
            <a:ext cx="75210" cy="39736"/>
          </a:xfrm>
          <a:custGeom>
            <a:avLst/>
            <a:gdLst>
              <a:gd name="T0" fmla="*/ 0 w 38"/>
              <a:gd name="T1" fmla="*/ 0 h 19"/>
              <a:gd name="T2" fmla="*/ 19 w 38"/>
              <a:gd name="T3" fmla="*/ 0 h 19"/>
              <a:gd name="T4" fmla="*/ 28 w 38"/>
              <a:gd name="T5" fmla="*/ 10 h 19"/>
              <a:gd name="T6" fmla="*/ 38 w 38"/>
              <a:gd name="T7" fmla="*/ 19 h 19"/>
              <a:gd name="T8" fmla="*/ 38 w 38"/>
              <a:gd name="T9" fmla="*/ 19 h 19"/>
              <a:gd name="T10" fmla="*/ 28 w 38"/>
              <a:gd name="T11" fmla="*/ 19 h 19"/>
              <a:gd name="T12" fmla="*/ 19 w 38"/>
              <a:gd name="T13" fmla="*/ 19 h 19"/>
              <a:gd name="T14" fmla="*/ 9 w 38"/>
              <a:gd name="T15" fmla="*/ 19 h 19"/>
              <a:gd name="T16" fmla="*/ 9 w 38"/>
              <a:gd name="T17" fmla="*/ 10 h 19"/>
              <a:gd name="T18" fmla="*/ 0 w 38"/>
              <a:gd name="T19" fmla="*/ 10 h 19"/>
              <a:gd name="T20" fmla="*/ 0 w 38"/>
              <a:gd name="T21" fmla="*/ 0 h 1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8"/>
              <a:gd name="T34" fmla="*/ 0 h 19"/>
              <a:gd name="T35" fmla="*/ 38 w 38"/>
              <a:gd name="T36" fmla="*/ 19 h 1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8" h="19">
                <a:moveTo>
                  <a:pt x="0" y="0"/>
                </a:moveTo>
                <a:lnTo>
                  <a:pt x="19" y="0"/>
                </a:lnTo>
                <a:lnTo>
                  <a:pt x="28" y="10"/>
                </a:lnTo>
                <a:lnTo>
                  <a:pt x="38" y="19"/>
                </a:lnTo>
                <a:lnTo>
                  <a:pt x="28" y="19"/>
                </a:lnTo>
                <a:lnTo>
                  <a:pt x="19" y="19"/>
                </a:lnTo>
                <a:lnTo>
                  <a:pt x="9" y="19"/>
                </a:lnTo>
                <a:lnTo>
                  <a:pt x="9" y="10"/>
                </a:lnTo>
                <a:lnTo>
                  <a:pt x="0" y="1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chemeClr val="tx1"/>
            </a:solidFill>
            <a:headEnd/>
            <a:tailEnd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defTabSz="907277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0483" name="Freeform 25"/>
          <p:cNvSpPr>
            <a:spLocks/>
          </p:cNvSpPr>
          <p:nvPr/>
        </p:nvSpPr>
        <p:spPr bwMode="auto">
          <a:xfrm>
            <a:off x="1631521" y="3518411"/>
            <a:ext cx="168234" cy="79472"/>
          </a:xfrm>
          <a:custGeom>
            <a:avLst/>
            <a:gdLst>
              <a:gd name="T0" fmla="*/ 0 w 85"/>
              <a:gd name="T1" fmla="*/ 19 h 38"/>
              <a:gd name="T2" fmla="*/ 0 w 85"/>
              <a:gd name="T3" fmla="*/ 10 h 38"/>
              <a:gd name="T4" fmla="*/ 0 w 85"/>
              <a:gd name="T5" fmla="*/ 0 h 38"/>
              <a:gd name="T6" fmla="*/ 9 w 85"/>
              <a:gd name="T7" fmla="*/ 0 h 38"/>
              <a:gd name="T8" fmla="*/ 9 w 85"/>
              <a:gd name="T9" fmla="*/ 0 h 38"/>
              <a:gd name="T10" fmla="*/ 19 w 85"/>
              <a:gd name="T11" fmla="*/ 0 h 38"/>
              <a:gd name="T12" fmla="*/ 19 w 85"/>
              <a:gd name="T13" fmla="*/ 10 h 38"/>
              <a:gd name="T14" fmla="*/ 28 w 85"/>
              <a:gd name="T15" fmla="*/ 10 h 38"/>
              <a:gd name="T16" fmla="*/ 38 w 85"/>
              <a:gd name="T17" fmla="*/ 10 h 38"/>
              <a:gd name="T18" fmla="*/ 47 w 85"/>
              <a:gd name="T19" fmla="*/ 0 h 38"/>
              <a:gd name="T20" fmla="*/ 66 w 85"/>
              <a:gd name="T21" fmla="*/ 0 h 38"/>
              <a:gd name="T22" fmla="*/ 85 w 85"/>
              <a:gd name="T23" fmla="*/ 10 h 38"/>
              <a:gd name="T24" fmla="*/ 85 w 85"/>
              <a:gd name="T25" fmla="*/ 19 h 38"/>
              <a:gd name="T26" fmla="*/ 85 w 85"/>
              <a:gd name="T27" fmla="*/ 19 h 38"/>
              <a:gd name="T28" fmla="*/ 85 w 85"/>
              <a:gd name="T29" fmla="*/ 19 h 38"/>
              <a:gd name="T30" fmla="*/ 85 w 85"/>
              <a:gd name="T31" fmla="*/ 19 h 38"/>
              <a:gd name="T32" fmla="*/ 85 w 85"/>
              <a:gd name="T33" fmla="*/ 28 h 38"/>
              <a:gd name="T34" fmla="*/ 75 w 85"/>
              <a:gd name="T35" fmla="*/ 38 h 38"/>
              <a:gd name="T36" fmla="*/ 75 w 85"/>
              <a:gd name="T37" fmla="*/ 38 h 38"/>
              <a:gd name="T38" fmla="*/ 75 w 85"/>
              <a:gd name="T39" fmla="*/ 28 h 38"/>
              <a:gd name="T40" fmla="*/ 75 w 85"/>
              <a:gd name="T41" fmla="*/ 28 h 38"/>
              <a:gd name="T42" fmla="*/ 75 w 85"/>
              <a:gd name="T43" fmla="*/ 19 h 38"/>
              <a:gd name="T44" fmla="*/ 75 w 85"/>
              <a:gd name="T45" fmla="*/ 19 h 38"/>
              <a:gd name="T46" fmla="*/ 75 w 85"/>
              <a:gd name="T47" fmla="*/ 19 h 38"/>
              <a:gd name="T48" fmla="*/ 66 w 85"/>
              <a:gd name="T49" fmla="*/ 10 h 38"/>
              <a:gd name="T50" fmla="*/ 56 w 85"/>
              <a:gd name="T51" fmla="*/ 10 h 38"/>
              <a:gd name="T52" fmla="*/ 47 w 85"/>
              <a:gd name="T53" fmla="*/ 19 h 38"/>
              <a:gd name="T54" fmla="*/ 38 w 85"/>
              <a:gd name="T55" fmla="*/ 28 h 38"/>
              <a:gd name="T56" fmla="*/ 38 w 85"/>
              <a:gd name="T57" fmla="*/ 28 h 38"/>
              <a:gd name="T58" fmla="*/ 47 w 85"/>
              <a:gd name="T59" fmla="*/ 28 h 38"/>
              <a:gd name="T60" fmla="*/ 47 w 85"/>
              <a:gd name="T61" fmla="*/ 28 h 38"/>
              <a:gd name="T62" fmla="*/ 47 w 85"/>
              <a:gd name="T63" fmla="*/ 28 h 38"/>
              <a:gd name="T64" fmla="*/ 47 w 85"/>
              <a:gd name="T65" fmla="*/ 38 h 38"/>
              <a:gd name="T66" fmla="*/ 38 w 85"/>
              <a:gd name="T67" fmla="*/ 38 h 38"/>
              <a:gd name="T68" fmla="*/ 38 w 85"/>
              <a:gd name="T69" fmla="*/ 38 h 38"/>
              <a:gd name="T70" fmla="*/ 38 w 85"/>
              <a:gd name="T71" fmla="*/ 28 h 38"/>
              <a:gd name="T72" fmla="*/ 38 w 85"/>
              <a:gd name="T73" fmla="*/ 28 h 38"/>
              <a:gd name="T74" fmla="*/ 28 w 85"/>
              <a:gd name="T75" fmla="*/ 28 h 38"/>
              <a:gd name="T76" fmla="*/ 19 w 85"/>
              <a:gd name="T77" fmla="*/ 19 h 38"/>
              <a:gd name="T78" fmla="*/ 9 w 85"/>
              <a:gd name="T79" fmla="*/ 19 h 38"/>
              <a:gd name="T80" fmla="*/ 9 w 85"/>
              <a:gd name="T81" fmla="*/ 19 h 38"/>
              <a:gd name="T82" fmla="*/ 0 w 85"/>
              <a:gd name="T83" fmla="*/ 19 h 38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85"/>
              <a:gd name="T127" fmla="*/ 0 h 38"/>
              <a:gd name="T128" fmla="*/ 85 w 85"/>
              <a:gd name="T129" fmla="*/ 38 h 38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85" h="38">
                <a:moveTo>
                  <a:pt x="0" y="19"/>
                </a:moveTo>
                <a:lnTo>
                  <a:pt x="0" y="10"/>
                </a:lnTo>
                <a:lnTo>
                  <a:pt x="0" y="0"/>
                </a:lnTo>
                <a:lnTo>
                  <a:pt x="9" y="0"/>
                </a:lnTo>
                <a:lnTo>
                  <a:pt x="19" y="0"/>
                </a:lnTo>
                <a:lnTo>
                  <a:pt x="19" y="10"/>
                </a:lnTo>
                <a:lnTo>
                  <a:pt x="28" y="10"/>
                </a:lnTo>
                <a:lnTo>
                  <a:pt x="38" y="10"/>
                </a:lnTo>
                <a:lnTo>
                  <a:pt x="47" y="0"/>
                </a:lnTo>
                <a:lnTo>
                  <a:pt x="66" y="0"/>
                </a:lnTo>
                <a:lnTo>
                  <a:pt x="85" y="10"/>
                </a:lnTo>
                <a:lnTo>
                  <a:pt x="85" y="19"/>
                </a:lnTo>
                <a:lnTo>
                  <a:pt x="85" y="28"/>
                </a:lnTo>
                <a:lnTo>
                  <a:pt x="75" y="38"/>
                </a:lnTo>
                <a:lnTo>
                  <a:pt x="75" y="28"/>
                </a:lnTo>
                <a:lnTo>
                  <a:pt x="75" y="19"/>
                </a:lnTo>
                <a:lnTo>
                  <a:pt x="66" y="10"/>
                </a:lnTo>
                <a:lnTo>
                  <a:pt x="56" y="10"/>
                </a:lnTo>
                <a:lnTo>
                  <a:pt x="47" y="19"/>
                </a:lnTo>
                <a:lnTo>
                  <a:pt x="38" y="28"/>
                </a:lnTo>
                <a:lnTo>
                  <a:pt x="47" y="28"/>
                </a:lnTo>
                <a:lnTo>
                  <a:pt x="47" y="38"/>
                </a:lnTo>
                <a:lnTo>
                  <a:pt x="38" y="38"/>
                </a:lnTo>
                <a:lnTo>
                  <a:pt x="38" y="28"/>
                </a:lnTo>
                <a:lnTo>
                  <a:pt x="28" y="28"/>
                </a:lnTo>
                <a:lnTo>
                  <a:pt x="19" y="19"/>
                </a:lnTo>
                <a:lnTo>
                  <a:pt x="9" y="19"/>
                </a:lnTo>
                <a:lnTo>
                  <a:pt x="0" y="19"/>
                </a:lnTo>
                <a:close/>
              </a:path>
            </a:pathLst>
          </a:custGeom>
          <a:noFill/>
          <a:ln>
            <a:solidFill>
              <a:schemeClr val="tx1"/>
            </a:solidFill>
            <a:headEnd/>
            <a:tailEnd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defTabSz="907277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0485" name="Freeform 27"/>
          <p:cNvSpPr>
            <a:spLocks/>
          </p:cNvSpPr>
          <p:nvPr/>
        </p:nvSpPr>
        <p:spPr bwMode="auto">
          <a:xfrm>
            <a:off x="1518706" y="3319730"/>
            <a:ext cx="130629" cy="158945"/>
          </a:xfrm>
          <a:custGeom>
            <a:avLst/>
            <a:gdLst>
              <a:gd name="T0" fmla="*/ 66 w 66"/>
              <a:gd name="T1" fmla="*/ 10 h 76"/>
              <a:gd name="T2" fmla="*/ 66 w 66"/>
              <a:gd name="T3" fmla="*/ 10 h 76"/>
              <a:gd name="T4" fmla="*/ 57 w 66"/>
              <a:gd name="T5" fmla="*/ 38 h 76"/>
              <a:gd name="T6" fmla="*/ 57 w 66"/>
              <a:gd name="T7" fmla="*/ 48 h 76"/>
              <a:gd name="T8" fmla="*/ 47 w 66"/>
              <a:gd name="T9" fmla="*/ 57 h 76"/>
              <a:gd name="T10" fmla="*/ 47 w 66"/>
              <a:gd name="T11" fmla="*/ 67 h 76"/>
              <a:gd name="T12" fmla="*/ 57 w 66"/>
              <a:gd name="T13" fmla="*/ 76 h 76"/>
              <a:gd name="T14" fmla="*/ 57 w 66"/>
              <a:gd name="T15" fmla="*/ 76 h 76"/>
              <a:gd name="T16" fmla="*/ 38 w 66"/>
              <a:gd name="T17" fmla="*/ 76 h 76"/>
              <a:gd name="T18" fmla="*/ 28 w 66"/>
              <a:gd name="T19" fmla="*/ 67 h 76"/>
              <a:gd name="T20" fmla="*/ 9 w 66"/>
              <a:gd name="T21" fmla="*/ 48 h 76"/>
              <a:gd name="T22" fmla="*/ 0 w 66"/>
              <a:gd name="T23" fmla="*/ 38 h 76"/>
              <a:gd name="T24" fmla="*/ 0 w 66"/>
              <a:gd name="T25" fmla="*/ 38 h 76"/>
              <a:gd name="T26" fmla="*/ 0 w 66"/>
              <a:gd name="T27" fmla="*/ 38 h 76"/>
              <a:gd name="T28" fmla="*/ 9 w 66"/>
              <a:gd name="T29" fmla="*/ 38 h 76"/>
              <a:gd name="T30" fmla="*/ 9 w 66"/>
              <a:gd name="T31" fmla="*/ 19 h 76"/>
              <a:gd name="T32" fmla="*/ 19 w 66"/>
              <a:gd name="T33" fmla="*/ 19 h 76"/>
              <a:gd name="T34" fmla="*/ 28 w 66"/>
              <a:gd name="T35" fmla="*/ 19 h 76"/>
              <a:gd name="T36" fmla="*/ 28 w 66"/>
              <a:gd name="T37" fmla="*/ 19 h 76"/>
              <a:gd name="T38" fmla="*/ 38 w 66"/>
              <a:gd name="T39" fmla="*/ 10 h 76"/>
              <a:gd name="T40" fmla="*/ 47 w 66"/>
              <a:gd name="T41" fmla="*/ 10 h 76"/>
              <a:gd name="T42" fmla="*/ 57 w 66"/>
              <a:gd name="T43" fmla="*/ 0 h 76"/>
              <a:gd name="T44" fmla="*/ 66 w 66"/>
              <a:gd name="T45" fmla="*/ 0 h 76"/>
              <a:gd name="T46" fmla="*/ 66 w 66"/>
              <a:gd name="T47" fmla="*/ 10 h 7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66"/>
              <a:gd name="T73" fmla="*/ 0 h 76"/>
              <a:gd name="T74" fmla="*/ 66 w 66"/>
              <a:gd name="T75" fmla="*/ 76 h 7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66" h="76">
                <a:moveTo>
                  <a:pt x="66" y="10"/>
                </a:moveTo>
                <a:lnTo>
                  <a:pt x="66" y="10"/>
                </a:lnTo>
                <a:lnTo>
                  <a:pt x="57" y="38"/>
                </a:lnTo>
                <a:lnTo>
                  <a:pt x="57" y="48"/>
                </a:lnTo>
                <a:lnTo>
                  <a:pt x="47" y="57"/>
                </a:lnTo>
                <a:lnTo>
                  <a:pt x="47" y="67"/>
                </a:lnTo>
                <a:lnTo>
                  <a:pt x="57" y="76"/>
                </a:lnTo>
                <a:lnTo>
                  <a:pt x="38" y="76"/>
                </a:lnTo>
                <a:lnTo>
                  <a:pt x="28" y="67"/>
                </a:lnTo>
                <a:lnTo>
                  <a:pt x="9" y="48"/>
                </a:lnTo>
                <a:lnTo>
                  <a:pt x="0" y="38"/>
                </a:lnTo>
                <a:lnTo>
                  <a:pt x="9" y="38"/>
                </a:lnTo>
                <a:lnTo>
                  <a:pt x="9" y="19"/>
                </a:lnTo>
                <a:lnTo>
                  <a:pt x="19" y="19"/>
                </a:lnTo>
                <a:lnTo>
                  <a:pt x="28" y="19"/>
                </a:lnTo>
                <a:lnTo>
                  <a:pt x="38" y="10"/>
                </a:lnTo>
                <a:lnTo>
                  <a:pt x="47" y="10"/>
                </a:lnTo>
                <a:lnTo>
                  <a:pt x="57" y="0"/>
                </a:lnTo>
                <a:lnTo>
                  <a:pt x="66" y="0"/>
                </a:lnTo>
                <a:lnTo>
                  <a:pt x="66" y="10"/>
                </a:lnTo>
                <a:close/>
              </a:path>
            </a:pathLst>
          </a:custGeom>
          <a:noFill/>
          <a:ln>
            <a:solidFill>
              <a:schemeClr val="tx1"/>
            </a:solidFill>
            <a:headEnd/>
            <a:tailEnd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defTabSz="907277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0486" name="Freeform 28"/>
          <p:cNvSpPr>
            <a:spLocks/>
          </p:cNvSpPr>
          <p:nvPr/>
        </p:nvSpPr>
        <p:spPr bwMode="auto">
          <a:xfrm>
            <a:off x="1461308" y="3279994"/>
            <a:ext cx="188026" cy="119209"/>
          </a:xfrm>
          <a:custGeom>
            <a:avLst/>
            <a:gdLst>
              <a:gd name="T0" fmla="*/ 95 w 95"/>
              <a:gd name="T1" fmla="*/ 19 h 57"/>
              <a:gd name="T2" fmla="*/ 86 w 95"/>
              <a:gd name="T3" fmla="*/ 29 h 57"/>
              <a:gd name="T4" fmla="*/ 76 w 95"/>
              <a:gd name="T5" fmla="*/ 29 h 57"/>
              <a:gd name="T6" fmla="*/ 67 w 95"/>
              <a:gd name="T7" fmla="*/ 29 h 57"/>
              <a:gd name="T8" fmla="*/ 57 w 95"/>
              <a:gd name="T9" fmla="*/ 38 h 57"/>
              <a:gd name="T10" fmla="*/ 48 w 95"/>
              <a:gd name="T11" fmla="*/ 38 h 57"/>
              <a:gd name="T12" fmla="*/ 38 w 95"/>
              <a:gd name="T13" fmla="*/ 48 h 57"/>
              <a:gd name="T14" fmla="*/ 38 w 95"/>
              <a:gd name="T15" fmla="*/ 48 h 57"/>
              <a:gd name="T16" fmla="*/ 38 w 95"/>
              <a:gd name="T17" fmla="*/ 57 h 57"/>
              <a:gd name="T18" fmla="*/ 29 w 95"/>
              <a:gd name="T19" fmla="*/ 57 h 57"/>
              <a:gd name="T20" fmla="*/ 29 w 95"/>
              <a:gd name="T21" fmla="*/ 57 h 57"/>
              <a:gd name="T22" fmla="*/ 29 w 95"/>
              <a:gd name="T23" fmla="*/ 57 h 57"/>
              <a:gd name="T24" fmla="*/ 29 w 95"/>
              <a:gd name="T25" fmla="*/ 48 h 57"/>
              <a:gd name="T26" fmla="*/ 29 w 95"/>
              <a:gd name="T27" fmla="*/ 48 h 57"/>
              <a:gd name="T28" fmla="*/ 29 w 95"/>
              <a:gd name="T29" fmla="*/ 48 h 57"/>
              <a:gd name="T30" fmla="*/ 29 w 95"/>
              <a:gd name="T31" fmla="*/ 38 h 57"/>
              <a:gd name="T32" fmla="*/ 10 w 95"/>
              <a:gd name="T33" fmla="*/ 38 h 57"/>
              <a:gd name="T34" fmla="*/ 0 w 95"/>
              <a:gd name="T35" fmla="*/ 38 h 57"/>
              <a:gd name="T36" fmla="*/ 0 w 95"/>
              <a:gd name="T37" fmla="*/ 38 h 57"/>
              <a:gd name="T38" fmla="*/ 0 w 95"/>
              <a:gd name="T39" fmla="*/ 29 h 57"/>
              <a:gd name="T40" fmla="*/ 19 w 95"/>
              <a:gd name="T41" fmla="*/ 0 h 57"/>
              <a:gd name="T42" fmla="*/ 29 w 95"/>
              <a:gd name="T43" fmla="*/ 0 h 57"/>
              <a:gd name="T44" fmla="*/ 29 w 95"/>
              <a:gd name="T45" fmla="*/ 0 h 57"/>
              <a:gd name="T46" fmla="*/ 76 w 95"/>
              <a:gd name="T47" fmla="*/ 0 h 57"/>
              <a:gd name="T48" fmla="*/ 76 w 95"/>
              <a:gd name="T49" fmla="*/ 0 h 57"/>
              <a:gd name="T50" fmla="*/ 76 w 95"/>
              <a:gd name="T51" fmla="*/ 0 h 57"/>
              <a:gd name="T52" fmla="*/ 95 w 95"/>
              <a:gd name="T53" fmla="*/ 19 h 57"/>
              <a:gd name="T54" fmla="*/ 95 w 95"/>
              <a:gd name="T55" fmla="*/ 19 h 57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95"/>
              <a:gd name="T85" fmla="*/ 0 h 57"/>
              <a:gd name="T86" fmla="*/ 95 w 95"/>
              <a:gd name="T87" fmla="*/ 57 h 57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95" h="57">
                <a:moveTo>
                  <a:pt x="95" y="19"/>
                </a:moveTo>
                <a:lnTo>
                  <a:pt x="86" y="29"/>
                </a:lnTo>
                <a:lnTo>
                  <a:pt x="76" y="29"/>
                </a:lnTo>
                <a:lnTo>
                  <a:pt x="67" y="29"/>
                </a:lnTo>
                <a:lnTo>
                  <a:pt x="57" y="38"/>
                </a:lnTo>
                <a:lnTo>
                  <a:pt x="48" y="38"/>
                </a:lnTo>
                <a:lnTo>
                  <a:pt x="38" y="48"/>
                </a:lnTo>
                <a:lnTo>
                  <a:pt x="38" y="57"/>
                </a:lnTo>
                <a:lnTo>
                  <a:pt x="29" y="57"/>
                </a:lnTo>
                <a:lnTo>
                  <a:pt x="29" y="48"/>
                </a:lnTo>
                <a:lnTo>
                  <a:pt x="29" y="38"/>
                </a:lnTo>
                <a:lnTo>
                  <a:pt x="10" y="38"/>
                </a:lnTo>
                <a:lnTo>
                  <a:pt x="0" y="38"/>
                </a:lnTo>
                <a:lnTo>
                  <a:pt x="0" y="29"/>
                </a:lnTo>
                <a:lnTo>
                  <a:pt x="19" y="0"/>
                </a:lnTo>
                <a:lnTo>
                  <a:pt x="29" y="0"/>
                </a:lnTo>
                <a:lnTo>
                  <a:pt x="76" y="0"/>
                </a:lnTo>
                <a:lnTo>
                  <a:pt x="95" y="19"/>
                </a:lnTo>
                <a:close/>
              </a:path>
            </a:pathLst>
          </a:custGeom>
          <a:noFill/>
          <a:ln>
            <a:headEnd/>
            <a:tailEnd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defTabSz="907277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0487" name="Freeform 29"/>
          <p:cNvSpPr>
            <a:spLocks/>
          </p:cNvSpPr>
          <p:nvPr/>
        </p:nvSpPr>
        <p:spPr bwMode="auto">
          <a:xfrm>
            <a:off x="1388077" y="3221435"/>
            <a:ext cx="130629" cy="138031"/>
          </a:xfrm>
          <a:custGeom>
            <a:avLst/>
            <a:gdLst>
              <a:gd name="T0" fmla="*/ 56 w 66"/>
              <a:gd name="T1" fmla="*/ 28 h 66"/>
              <a:gd name="T2" fmla="*/ 56 w 66"/>
              <a:gd name="T3" fmla="*/ 28 h 66"/>
              <a:gd name="T4" fmla="*/ 47 w 66"/>
              <a:gd name="T5" fmla="*/ 28 h 66"/>
              <a:gd name="T6" fmla="*/ 47 w 66"/>
              <a:gd name="T7" fmla="*/ 28 h 66"/>
              <a:gd name="T8" fmla="*/ 47 w 66"/>
              <a:gd name="T9" fmla="*/ 0 h 66"/>
              <a:gd name="T10" fmla="*/ 47 w 66"/>
              <a:gd name="T11" fmla="*/ 0 h 66"/>
              <a:gd name="T12" fmla="*/ 28 w 66"/>
              <a:gd name="T13" fmla="*/ 0 h 66"/>
              <a:gd name="T14" fmla="*/ 19 w 66"/>
              <a:gd name="T15" fmla="*/ 0 h 66"/>
              <a:gd name="T16" fmla="*/ 19 w 66"/>
              <a:gd name="T17" fmla="*/ 10 h 66"/>
              <a:gd name="T18" fmla="*/ 19 w 66"/>
              <a:gd name="T19" fmla="*/ 10 h 66"/>
              <a:gd name="T20" fmla="*/ 19 w 66"/>
              <a:gd name="T21" fmla="*/ 10 h 66"/>
              <a:gd name="T22" fmla="*/ 19 w 66"/>
              <a:gd name="T23" fmla="*/ 19 h 66"/>
              <a:gd name="T24" fmla="*/ 19 w 66"/>
              <a:gd name="T25" fmla="*/ 28 h 66"/>
              <a:gd name="T26" fmla="*/ 19 w 66"/>
              <a:gd name="T27" fmla="*/ 28 h 66"/>
              <a:gd name="T28" fmla="*/ 19 w 66"/>
              <a:gd name="T29" fmla="*/ 28 h 66"/>
              <a:gd name="T30" fmla="*/ 9 w 66"/>
              <a:gd name="T31" fmla="*/ 28 h 66"/>
              <a:gd name="T32" fmla="*/ 0 w 66"/>
              <a:gd name="T33" fmla="*/ 38 h 66"/>
              <a:gd name="T34" fmla="*/ 0 w 66"/>
              <a:gd name="T35" fmla="*/ 57 h 66"/>
              <a:gd name="T36" fmla="*/ 0 w 66"/>
              <a:gd name="T37" fmla="*/ 66 h 66"/>
              <a:gd name="T38" fmla="*/ 9 w 66"/>
              <a:gd name="T39" fmla="*/ 66 h 66"/>
              <a:gd name="T40" fmla="*/ 19 w 66"/>
              <a:gd name="T41" fmla="*/ 66 h 66"/>
              <a:gd name="T42" fmla="*/ 19 w 66"/>
              <a:gd name="T43" fmla="*/ 66 h 66"/>
              <a:gd name="T44" fmla="*/ 28 w 66"/>
              <a:gd name="T45" fmla="*/ 66 h 66"/>
              <a:gd name="T46" fmla="*/ 28 w 66"/>
              <a:gd name="T47" fmla="*/ 66 h 66"/>
              <a:gd name="T48" fmla="*/ 37 w 66"/>
              <a:gd name="T49" fmla="*/ 66 h 66"/>
              <a:gd name="T50" fmla="*/ 37 w 66"/>
              <a:gd name="T51" fmla="*/ 66 h 66"/>
              <a:gd name="T52" fmla="*/ 37 w 66"/>
              <a:gd name="T53" fmla="*/ 66 h 66"/>
              <a:gd name="T54" fmla="*/ 37 w 66"/>
              <a:gd name="T55" fmla="*/ 66 h 66"/>
              <a:gd name="T56" fmla="*/ 37 w 66"/>
              <a:gd name="T57" fmla="*/ 57 h 66"/>
              <a:gd name="T58" fmla="*/ 56 w 66"/>
              <a:gd name="T59" fmla="*/ 28 h 66"/>
              <a:gd name="T60" fmla="*/ 66 w 66"/>
              <a:gd name="T61" fmla="*/ 28 h 66"/>
              <a:gd name="T62" fmla="*/ 66 w 66"/>
              <a:gd name="T63" fmla="*/ 28 h 66"/>
              <a:gd name="T64" fmla="*/ 56 w 66"/>
              <a:gd name="T65" fmla="*/ 28 h 6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6"/>
              <a:gd name="T100" fmla="*/ 0 h 66"/>
              <a:gd name="T101" fmla="*/ 66 w 66"/>
              <a:gd name="T102" fmla="*/ 66 h 6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6" h="66">
                <a:moveTo>
                  <a:pt x="56" y="28"/>
                </a:moveTo>
                <a:lnTo>
                  <a:pt x="56" y="28"/>
                </a:lnTo>
                <a:lnTo>
                  <a:pt x="47" y="28"/>
                </a:lnTo>
                <a:lnTo>
                  <a:pt x="47" y="0"/>
                </a:lnTo>
                <a:lnTo>
                  <a:pt x="28" y="0"/>
                </a:lnTo>
                <a:lnTo>
                  <a:pt x="19" y="0"/>
                </a:lnTo>
                <a:lnTo>
                  <a:pt x="19" y="10"/>
                </a:lnTo>
                <a:lnTo>
                  <a:pt x="19" y="19"/>
                </a:lnTo>
                <a:lnTo>
                  <a:pt x="19" y="28"/>
                </a:lnTo>
                <a:lnTo>
                  <a:pt x="9" y="28"/>
                </a:lnTo>
                <a:lnTo>
                  <a:pt x="0" y="38"/>
                </a:lnTo>
                <a:lnTo>
                  <a:pt x="0" y="57"/>
                </a:lnTo>
                <a:lnTo>
                  <a:pt x="0" y="66"/>
                </a:lnTo>
                <a:lnTo>
                  <a:pt x="9" y="66"/>
                </a:lnTo>
                <a:lnTo>
                  <a:pt x="19" y="66"/>
                </a:lnTo>
                <a:lnTo>
                  <a:pt x="28" y="66"/>
                </a:lnTo>
                <a:lnTo>
                  <a:pt x="37" y="66"/>
                </a:lnTo>
                <a:lnTo>
                  <a:pt x="37" y="57"/>
                </a:lnTo>
                <a:lnTo>
                  <a:pt x="56" y="28"/>
                </a:lnTo>
                <a:lnTo>
                  <a:pt x="66" y="28"/>
                </a:lnTo>
                <a:lnTo>
                  <a:pt x="56" y="28"/>
                </a:lnTo>
                <a:close/>
              </a:path>
            </a:pathLst>
          </a:custGeom>
          <a:noFill/>
          <a:ln>
            <a:solidFill>
              <a:schemeClr val="tx1"/>
            </a:solidFill>
            <a:headEnd/>
            <a:tailEnd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defTabSz="907277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0488" name="Freeform 30"/>
          <p:cNvSpPr>
            <a:spLocks/>
          </p:cNvSpPr>
          <p:nvPr/>
        </p:nvSpPr>
        <p:spPr bwMode="auto">
          <a:xfrm>
            <a:off x="1912570" y="3141963"/>
            <a:ext cx="93023" cy="60650"/>
          </a:xfrm>
          <a:custGeom>
            <a:avLst/>
            <a:gdLst>
              <a:gd name="T0" fmla="*/ 47 w 47"/>
              <a:gd name="T1" fmla="*/ 29 h 29"/>
              <a:gd name="T2" fmla="*/ 19 w 47"/>
              <a:gd name="T3" fmla="*/ 29 h 29"/>
              <a:gd name="T4" fmla="*/ 19 w 47"/>
              <a:gd name="T5" fmla="*/ 29 h 29"/>
              <a:gd name="T6" fmla="*/ 0 w 47"/>
              <a:gd name="T7" fmla="*/ 29 h 29"/>
              <a:gd name="T8" fmla="*/ 0 w 47"/>
              <a:gd name="T9" fmla="*/ 19 h 29"/>
              <a:gd name="T10" fmla="*/ 0 w 47"/>
              <a:gd name="T11" fmla="*/ 19 h 29"/>
              <a:gd name="T12" fmla="*/ 19 w 47"/>
              <a:gd name="T13" fmla="*/ 19 h 29"/>
              <a:gd name="T14" fmla="*/ 28 w 47"/>
              <a:gd name="T15" fmla="*/ 19 h 29"/>
              <a:gd name="T16" fmla="*/ 28 w 47"/>
              <a:gd name="T17" fmla="*/ 19 h 29"/>
              <a:gd name="T18" fmla="*/ 28 w 47"/>
              <a:gd name="T19" fmla="*/ 19 h 29"/>
              <a:gd name="T20" fmla="*/ 28 w 47"/>
              <a:gd name="T21" fmla="*/ 10 h 29"/>
              <a:gd name="T22" fmla="*/ 28 w 47"/>
              <a:gd name="T23" fmla="*/ 10 h 29"/>
              <a:gd name="T24" fmla="*/ 28 w 47"/>
              <a:gd name="T25" fmla="*/ 10 h 29"/>
              <a:gd name="T26" fmla="*/ 28 w 47"/>
              <a:gd name="T27" fmla="*/ 10 h 29"/>
              <a:gd name="T28" fmla="*/ 28 w 47"/>
              <a:gd name="T29" fmla="*/ 0 h 29"/>
              <a:gd name="T30" fmla="*/ 38 w 47"/>
              <a:gd name="T31" fmla="*/ 0 h 29"/>
              <a:gd name="T32" fmla="*/ 47 w 47"/>
              <a:gd name="T33" fmla="*/ 0 h 29"/>
              <a:gd name="T34" fmla="*/ 47 w 47"/>
              <a:gd name="T35" fmla="*/ 0 h 29"/>
              <a:gd name="T36" fmla="*/ 47 w 47"/>
              <a:gd name="T37" fmla="*/ 10 h 29"/>
              <a:gd name="T38" fmla="*/ 47 w 47"/>
              <a:gd name="T39" fmla="*/ 19 h 29"/>
              <a:gd name="T40" fmla="*/ 38 w 47"/>
              <a:gd name="T41" fmla="*/ 29 h 29"/>
              <a:gd name="T42" fmla="*/ 38 w 47"/>
              <a:gd name="T43" fmla="*/ 29 h 29"/>
              <a:gd name="T44" fmla="*/ 47 w 47"/>
              <a:gd name="T45" fmla="*/ 29 h 29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47"/>
              <a:gd name="T70" fmla="*/ 0 h 29"/>
              <a:gd name="T71" fmla="*/ 47 w 47"/>
              <a:gd name="T72" fmla="*/ 29 h 29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47" h="29">
                <a:moveTo>
                  <a:pt x="47" y="29"/>
                </a:moveTo>
                <a:lnTo>
                  <a:pt x="19" y="29"/>
                </a:lnTo>
                <a:lnTo>
                  <a:pt x="0" y="29"/>
                </a:lnTo>
                <a:lnTo>
                  <a:pt x="0" y="19"/>
                </a:lnTo>
                <a:lnTo>
                  <a:pt x="19" y="19"/>
                </a:lnTo>
                <a:lnTo>
                  <a:pt x="28" y="19"/>
                </a:lnTo>
                <a:lnTo>
                  <a:pt x="28" y="10"/>
                </a:lnTo>
                <a:lnTo>
                  <a:pt x="28" y="0"/>
                </a:lnTo>
                <a:lnTo>
                  <a:pt x="38" y="0"/>
                </a:lnTo>
                <a:lnTo>
                  <a:pt x="47" y="0"/>
                </a:lnTo>
                <a:lnTo>
                  <a:pt x="47" y="10"/>
                </a:lnTo>
                <a:lnTo>
                  <a:pt x="47" y="19"/>
                </a:lnTo>
                <a:lnTo>
                  <a:pt x="38" y="29"/>
                </a:lnTo>
                <a:lnTo>
                  <a:pt x="47" y="29"/>
                </a:lnTo>
                <a:close/>
              </a:path>
            </a:pathLst>
          </a:custGeom>
          <a:noFill/>
          <a:ln>
            <a:solidFill>
              <a:schemeClr val="tx1"/>
            </a:solidFill>
            <a:headEnd/>
            <a:tailEnd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defTabSz="907277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0489" name="Freeform 31"/>
          <p:cNvSpPr>
            <a:spLocks/>
          </p:cNvSpPr>
          <p:nvPr/>
        </p:nvSpPr>
        <p:spPr bwMode="auto">
          <a:xfrm>
            <a:off x="1481100" y="3202613"/>
            <a:ext cx="37605" cy="77381"/>
          </a:xfrm>
          <a:custGeom>
            <a:avLst/>
            <a:gdLst>
              <a:gd name="T0" fmla="*/ 9 w 19"/>
              <a:gd name="T1" fmla="*/ 9 h 37"/>
              <a:gd name="T2" fmla="*/ 9 w 19"/>
              <a:gd name="T3" fmla="*/ 9 h 37"/>
              <a:gd name="T4" fmla="*/ 9 w 19"/>
              <a:gd name="T5" fmla="*/ 19 h 37"/>
              <a:gd name="T6" fmla="*/ 9 w 19"/>
              <a:gd name="T7" fmla="*/ 19 h 37"/>
              <a:gd name="T8" fmla="*/ 9 w 19"/>
              <a:gd name="T9" fmla="*/ 37 h 37"/>
              <a:gd name="T10" fmla="*/ 9 w 19"/>
              <a:gd name="T11" fmla="*/ 37 h 37"/>
              <a:gd name="T12" fmla="*/ 0 w 19"/>
              <a:gd name="T13" fmla="*/ 37 h 37"/>
              <a:gd name="T14" fmla="*/ 0 w 19"/>
              <a:gd name="T15" fmla="*/ 37 h 37"/>
              <a:gd name="T16" fmla="*/ 0 w 19"/>
              <a:gd name="T17" fmla="*/ 9 h 37"/>
              <a:gd name="T18" fmla="*/ 0 w 19"/>
              <a:gd name="T19" fmla="*/ 9 h 37"/>
              <a:gd name="T20" fmla="*/ 9 w 19"/>
              <a:gd name="T21" fmla="*/ 9 h 37"/>
              <a:gd name="T22" fmla="*/ 9 w 19"/>
              <a:gd name="T23" fmla="*/ 0 h 37"/>
              <a:gd name="T24" fmla="*/ 19 w 19"/>
              <a:gd name="T25" fmla="*/ 0 h 37"/>
              <a:gd name="T26" fmla="*/ 19 w 19"/>
              <a:gd name="T27" fmla="*/ 9 h 37"/>
              <a:gd name="T28" fmla="*/ 19 w 19"/>
              <a:gd name="T29" fmla="*/ 9 h 37"/>
              <a:gd name="T30" fmla="*/ 9 w 19"/>
              <a:gd name="T31" fmla="*/ 9 h 3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9"/>
              <a:gd name="T49" fmla="*/ 0 h 37"/>
              <a:gd name="T50" fmla="*/ 19 w 19"/>
              <a:gd name="T51" fmla="*/ 37 h 3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9" h="37">
                <a:moveTo>
                  <a:pt x="9" y="9"/>
                </a:moveTo>
                <a:lnTo>
                  <a:pt x="9" y="9"/>
                </a:lnTo>
                <a:lnTo>
                  <a:pt x="9" y="19"/>
                </a:lnTo>
                <a:lnTo>
                  <a:pt x="9" y="37"/>
                </a:lnTo>
                <a:lnTo>
                  <a:pt x="0" y="37"/>
                </a:lnTo>
                <a:lnTo>
                  <a:pt x="0" y="9"/>
                </a:lnTo>
                <a:lnTo>
                  <a:pt x="9" y="9"/>
                </a:lnTo>
                <a:lnTo>
                  <a:pt x="9" y="0"/>
                </a:lnTo>
                <a:lnTo>
                  <a:pt x="19" y="0"/>
                </a:lnTo>
                <a:lnTo>
                  <a:pt x="19" y="9"/>
                </a:lnTo>
                <a:lnTo>
                  <a:pt x="9" y="9"/>
                </a:lnTo>
                <a:close/>
              </a:path>
            </a:pathLst>
          </a:custGeom>
          <a:ln>
            <a:headEnd/>
            <a:tailEnd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defTabSz="907277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0490" name="Freeform 32"/>
          <p:cNvSpPr>
            <a:spLocks/>
          </p:cNvSpPr>
          <p:nvPr/>
        </p:nvSpPr>
        <p:spPr bwMode="auto">
          <a:xfrm>
            <a:off x="1987781" y="3141963"/>
            <a:ext cx="110836" cy="79472"/>
          </a:xfrm>
          <a:custGeom>
            <a:avLst/>
            <a:gdLst>
              <a:gd name="T0" fmla="*/ 0 w 56"/>
              <a:gd name="T1" fmla="*/ 29 h 38"/>
              <a:gd name="T2" fmla="*/ 9 w 56"/>
              <a:gd name="T3" fmla="*/ 19 h 38"/>
              <a:gd name="T4" fmla="*/ 9 w 56"/>
              <a:gd name="T5" fmla="*/ 10 h 38"/>
              <a:gd name="T6" fmla="*/ 9 w 56"/>
              <a:gd name="T7" fmla="*/ 0 h 38"/>
              <a:gd name="T8" fmla="*/ 9 w 56"/>
              <a:gd name="T9" fmla="*/ 0 h 38"/>
              <a:gd name="T10" fmla="*/ 18 w 56"/>
              <a:gd name="T11" fmla="*/ 0 h 38"/>
              <a:gd name="T12" fmla="*/ 28 w 56"/>
              <a:gd name="T13" fmla="*/ 0 h 38"/>
              <a:gd name="T14" fmla="*/ 28 w 56"/>
              <a:gd name="T15" fmla="*/ 0 h 38"/>
              <a:gd name="T16" fmla="*/ 28 w 56"/>
              <a:gd name="T17" fmla="*/ 0 h 38"/>
              <a:gd name="T18" fmla="*/ 37 w 56"/>
              <a:gd name="T19" fmla="*/ 10 h 38"/>
              <a:gd name="T20" fmla="*/ 37 w 56"/>
              <a:gd name="T21" fmla="*/ 19 h 38"/>
              <a:gd name="T22" fmla="*/ 56 w 56"/>
              <a:gd name="T23" fmla="*/ 19 h 38"/>
              <a:gd name="T24" fmla="*/ 56 w 56"/>
              <a:gd name="T25" fmla="*/ 29 h 38"/>
              <a:gd name="T26" fmla="*/ 56 w 56"/>
              <a:gd name="T27" fmla="*/ 29 h 38"/>
              <a:gd name="T28" fmla="*/ 56 w 56"/>
              <a:gd name="T29" fmla="*/ 29 h 38"/>
              <a:gd name="T30" fmla="*/ 47 w 56"/>
              <a:gd name="T31" fmla="*/ 29 h 38"/>
              <a:gd name="T32" fmla="*/ 47 w 56"/>
              <a:gd name="T33" fmla="*/ 29 h 38"/>
              <a:gd name="T34" fmla="*/ 28 w 56"/>
              <a:gd name="T35" fmla="*/ 29 h 38"/>
              <a:gd name="T36" fmla="*/ 28 w 56"/>
              <a:gd name="T37" fmla="*/ 29 h 38"/>
              <a:gd name="T38" fmla="*/ 28 w 56"/>
              <a:gd name="T39" fmla="*/ 29 h 38"/>
              <a:gd name="T40" fmla="*/ 18 w 56"/>
              <a:gd name="T41" fmla="*/ 29 h 38"/>
              <a:gd name="T42" fmla="*/ 9 w 56"/>
              <a:gd name="T43" fmla="*/ 38 h 38"/>
              <a:gd name="T44" fmla="*/ 9 w 56"/>
              <a:gd name="T45" fmla="*/ 38 h 38"/>
              <a:gd name="T46" fmla="*/ 9 w 56"/>
              <a:gd name="T47" fmla="*/ 38 h 38"/>
              <a:gd name="T48" fmla="*/ 9 w 56"/>
              <a:gd name="T49" fmla="*/ 29 h 38"/>
              <a:gd name="T50" fmla="*/ 0 w 56"/>
              <a:gd name="T51" fmla="*/ 29 h 3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56"/>
              <a:gd name="T79" fmla="*/ 0 h 38"/>
              <a:gd name="T80" fmla="*/ 56 w 56"/>
              <a:gd name="T81" fmla="*/ 38 h 3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56" h="38">
                <a:moveTo>
                  <a:pt x="0" y="29"/>
                </a:moveTo>
                <a:lnTo>
                  <a:pt x="9" y="19"/>
                </a:lnTo>
                <a:lnTo>
                  <a:pt x="9" y="10"/>
                </a:lnTo>
                <a:lnTo>
                  <a:pt x="9" y="0"/>
                </a:lnTo>
                <a:lnTo>
                  <a:pt x="18" y="0"/>
                </a:lnTo>
                <a:lnTo>
                  <a:pt x="28" y="0"/>
                </a:lnTo>
                <a:lnTo>
                  <a:pt x="37" y="10"/>
                </a:lnTo>
                <a:lnTo>
                  <a:pt x="37" y="19"/>
                </a:lnTo>
                <a:lnTo>
                  <a:pt x="56" y="19"/>
                </a:lnTo>
                <a:lnTo>
                  <a:pt x="56" y="29"/>
                </a:lnTo>
                <a:lnTo>
                  <a:pt x="47" y="29"/>
                </a:lnTo>
                <a:lnTo>
                  <a:pt x="28" y="29"/>
                </a:lnTo>
                <a:lnTo>
                  <a:pt x="18" y="29"/>
                </a:lnTo>
                <a:lnTo>
                  <a:pt x="9" y="38"/>
                </a:lnTo>
                <a:lnTo>
                  <a:pt x="9" y="29"/>
                </a:lnTo>
                <a:lnTo>
                  <a:pt x="0" y="29"/>
                </a:lnTo>
                <a:close/>
              </a:path>
            </a:pathLst>
          </a:custGeom>
          <a:noFill/>
          <a:ln>
            <a:solidFill>
              <a:schemeClr val="tx1"/>
            </a:solidFill>
            <a:headEnd/>
            <a:tailEnd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defTabSz="907277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5868" name="Oval 208"/>
          <p:cNvSpPr>
            <a:spLocks noChangeArrowheads="1"/>
          </p:cNvSpPr>
          <p:nvPr/>
        </p:nvSpPr>
        <p:spPr bwMode="auto">
          <a:xfrm flipV="1">
            <a:off x="7381875" y="2679700"/>
            <a:ext cx="76200" cy="76200"/>
          </a:xfrm>
          <a:prstGeom prst="ellipse">
            <a:avLst/>
          </a:prstGeom>
          <a:solidFill>
            <a:srgbClr val="008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rot="10800000" wrap="none" lIns="90643" tIns="45329" rIns="90643" bIns="45329" anchor="ctr"/>
          <a:lstStyle/>
          <a:p>
            <a:pPr algn="ctr" defTabSz="906463"/>
            <a:endParaRPr lang="pt-BR">
              <a:solidFill>
                <a:srgbClr val="FFFFFF"/>
              </a:solidFill>
            </a:endParaRPr>
          </a:p>
        </p:txBody>
      </p:sp>
      <p:sp>
        <p:nvSpPr>
          <p:cNvPr id="75869" name="Rectangle 2"/>
          <p:cNvSpPr>
            <a:spLocks noChangeArrowheads="1"/>
          </p:cNvSpPr>
          <p:nvPr/>
        </p:nvSpPr>
        <p:spPr bwMode="auto">
          <a:xfrm>
            <a:off x="26988" y="44450"/>
            <a:ext cx="9086850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1227" tIns="45618" rIns="91227" bIns="45618" anchor="ctr"/>
          <a:lstStyle/>
          <a:p>
            <a:pPr algn="ctr" defTabSz="906463" eaLnBrk="0" hangingPunct="0"/>
            <a:endParaRPr lang="pt-BR" sz="3600" b="1" i="1" dirty="0">
              <a:solidFill>
                <a:srgbClr val="FFE114"/>
              </a:solidFill>
            </a:endParaRPr>
          </a:p>
        </p:txBody>
      </p:sp>
      <p:sp>
        <p:nvSpPr>
          <p:cNvPr id="75870" name="Line Callout 2 239"/>
          <p:cNvSpPr>
            <a:spLocks/>
          </p:cNvSpPr>
          <p:nvPr/>
        </p:nvSpPr>
        <p:spPr bwMode="auto">
          <a:xfrm>
            <a:off x="1995488" y="2671763"/>
            <a:ext cx="1296000" cy="282575"/>
          </a:xfrm>
          <a:prstGeom prst="borderCallout2">
            <a:avLst>
              <a:gd name="adj1" fmla="val 47778"/>
              <a:gd name="adj2" fmla="val -366"/>
              <a:gd name="adj3" fmla="val 80097"/>
              <a:gd name="adj4" fmla="val -43588"/>
              <a:gd name="adj5" fmla="val -135310"/>
              <a:gd name="adj6" fmla="val -88958"/>
            </a:avLst>
          </a:prstGeom>
          <a:noFill/>
          <a:ln w="3175" algn="ctr">
            <a:solidFill>
              <a:schemeClr val="tx1"/>
            </a:solidFill>
            <a:round/>
            <a:headEnd/>
            <a:tailEnd/>
          </a:ln>
        </p:spPr>
        <p:txBody>
          <a:bodyPr wrap="none" lIns="90730" tIns="45369" rIns="90730" bIns="45369" anchor="ctr"/>
          <a:lstStyle/>
          <a:p>
            <a:pPr algn="ctr" defTabSz="906463" eaLnBrk="0" hangingPunct="0">
              <a:spcBef>
                <a:spcPct val="50000"/>
              </a:spcBef>
            </a:pPr>
            <a:r>
              <a:rPr lang="pt-BR" sz="1400" b="1" dirty="0" smtClean="0"/>
              <a:t>Estados Unidos</a:t>
            </a:r>
            <a:endParaRPr lang="pt-BR" sz="1400" b="1" dirty="0"/>
          </a:p>
        </p:txBody>
      </p:sp>
      <p:sp>
        <p:nvSpPr>
          <p:cNvPr id="75871" name="Text Box 213"/>
          <p:cNvSpPr txBox="1">
            <a:spLocks noChangeArrowheads="1"/>
          </p:cNvSpPr>
          <p:nvPr/>
        </p:nvSpPr>
        <p:spPr bwMode="auto">
          <a:xfrm>
            <a:off x="6537325" y="6629400"/>
            <a:ext cx="1825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643" tIns="45329" rIns="90643" bIns="45329">
            <a:spAutoFit/>
          </a:bodyPr>
          <a:lstStyle/>
          <a:p>
            <a:pPr defTabSz="906463"/>
            <a:endParaRPr lang="pt-BR" sz="1200" i="1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8" name="Line Callout 2 227"/>
          <p:cNvSpPr/>
          <p:nvPr/>
        </p:nvSpPr>
        <p:spPr bwMode="auto">
          <a:xfrm>
            <a:off x="5997575" y="3686175"/>
            <a:ext cx="900113" cy="284163"/>
          </a:xfrm>
          <a:prstGeom prst="borderCallout2">
            <a:avLst>
              <a:gd name="adj1" fmla="val 47778"/>
              <a:gd name="adj2" fmla="val -365"/>
              <a:gd name="adj3" fmla="val 46317"/>
              <a:gd name="adj4" fmla="val -31468"/>
              <a:gd name="adj5" fmla="val -288412"/>
              <a:gd name="adj6" fmla="val 37672"/>
            </a:avLst>
          </a:prstGeom>
          <a:noFill/>
          <a:ln w="3175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lIns="90730" tIns="45369" rIns="90730" bIns="45369" anchor="ctr"/>
          <a:lstStyle/>
          <a:p>
            <a:pPr algn="ctr" defTabSz="907277" eaLnBrk="0" hangingPunct="0">
              <a:spcBef>
                <a:spcPct val="50000"/>
              </a:spcBef>
              <a:defRPr/>
            </a:pPr>
            <a:r>
              <a:rPr lang="pt-BR" sz="1400" b="1" dirty="0" err="1" smtClean="0"/>
              <a:t>India</a:t>
            </a:r>
            <a:endParaRPr lang="pt-BR" sz="1200" b="1" dirty="0"/>
          </a:p>
        </p:txBody>
      </p:sp>
      <p:sp>
        <p:nvSpPr>
          <p:cNvPr id="229" name="Line Callout 2 228"/>
          <p:cNvSpPr/>
          <p:nvPr/>
        </p:nvSpPr>
        <p:spPr bwMode="auto">
          <a:xfrm>
            <a:off x="7916863" y="2786063"/>
            <a:ext cx="901700" cy="282575"/>
          </a:xfrm>
          <a:prstGeom prst="borderCallout2">
            <a:avLst>
              <a:gd name="adj1" fmla="val 47778"/>
              <a:gd name="adj2" fmla="val -365"/>
              <a:gd name="adj3" fmla="val 46317"/>
              <a:gd name="adj4" fmla="val -31468"/>
              <a:gd name="adj5" fmla="val -15328"/>
              <a:gd name="adj6" fmla="val -53238"/>
            </a:avLst>
          </a:prstGeom>
          <a:noFill/>
          <a:ln w="3175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lIns="90730" tIns="45369" rIns="90730" bIns="45369" anchor="ctr"/>
          <a:lstStyle/>
          <a:p>
            <a:pPr algn="ctr" defTabSz="907277" eaLnBrk="0" hangingPunct="0">
              <a:spcBef>
                <a:spcPct val="50000"/>
              </a:spcBef>
              <a:defRPr/>
            </a:pPr>
            <a:r>
              <a:rPr lang="pt-BR" sz="1400" b="1" dirty="0" smtClean="0"/>
              <a:t>China</a:t>
            </a:r>
            <a:endParaRPr lang="pt-BR" sz="1200" b="1" dirty="0"/>
          </a:p>
        </p:txBody>
      </p:sp>
      <p:sp>
        <p:nvSpPr>
          <p:cNvPr id="75874" name="Oval 208"/>
          <p:cNvSpPr>
            <a:spLocks noChangeArrowheads="1"/>
          </p:cNvSpPr>
          <p:nvPr/>
        </p:nvSpPr>
        <p:spPr bwMode="auto">
          <a:xfrm flipV="1">
            <a:off x="1649413" y="2374900"/>
            <a:ext cx="76200" cy="76200"/>
          </a:xfrm>
          <a:prstGeom prst="ellipse">
            <a:avLst/>
          </a:prstGeom>
          <a:solidFill>
            <a:srgbClr val="00B0F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rot="10800000" wrap="none" lIns="90643" tIns="45329" rIns="90643" bIns="45329" anchor="ctr"/>
          <a:lstStyle/>
          <a:p>
            <a:pPr algn="ctr" defTabSz="906463"/>
            <a:endParaRPr lang="pt-BR">
              <a:solidFill>
                <a:srgbClr val="FFFFFF"/>
              </a:solidFill>
            </a:endParaRPr>
          </a:p>
        </p:txBody>
      </p:sp>
      <p:sp>
        <p:nvSpPr>
          <p:cNvPr id="75875" name="Oval 208"/>
          <p:cNvSpPr>
            <a:spLocks noChangeArrowheads="1"/>
          </p:cNvSpPr>
          <p:nvPr/>
        </p:nvSpPr>
        <p:spPr bwMode="auto">
          <a:xfrm flipV="1">
            <a:off x="3492500" y="5384800"/>
            <a:ext cx="76200" cy="76200"/>
          </a:xfrm>
          <a:prstGeom prst="ellipse">
            <a:avLst/>
          </a:prstGeom>
          <a:solidFill>
            <a:srgbClr val="00B0F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rot="10800000" wrap="none" lIns="90643" tIns="45329" rIns="90643" bIns="45329" anchor="ctr"/>
          <a:lstStyle/>
          <a:p>
            <a:pPr algn="ctr" defTabSz="906463"/>
            <a:endParaRPr lang="pt-BR">
              <a:solidFill>
                <a:srgbClr val="FFFFFF"/>
              </a:solidFill>
            </a:endParaRPr>
          </a:p>
        </p:txBody>
      </p:sp>
      <p:sp>
        <p:nvSpPr>
          <p:cNvPr id="75876" name="Oval 208"/>
          <p:cNvSpPr>
            <a:spLocks noChangeArrowheads="1"/>
          </p:cNvSpPr>
          <p:nvPr/>
        </p:nvSpPr>
        <p:spPr bwMode="auto">
          <a:xfrm flipV="1">
            <a:off x="3492500" y="5718175"/>
            <a:ext cx="76200" cy="7620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rot="10800000" wrap="none" lIns="90643" tIns="45329" rIns="90643" bIns="45329" anchor="ctr"/>
          <a:lstStyle/>
          <a:p>
            <a:pPr algn="ctr" defTabSz="906463"/>
            <a:endParaRPr lang="pt-BR">
              <a:solidFill>
                <a:srgbClr val="FFFFFF"/>
              </a:solidFill>
            </a:endParaRPr>
          </a:p>
        </p:txBody>
      </p:sp>
      <p:sp>
        <p:nvSpPr>
          <p:cNvPr id="75877" name="Oval 208"/>
          <p:cNvSpPr>
            <a:spLocks noChangeArrowheads="1"/>
          </p:cNvSpPr>
          <p:nvPr/>
        </p:nvSpPr>
        <p:spPr bwMode="auto">
          <a:xfrm flipV="1">
            <a:off x="3492500" y="6021388"/>
            <a:ext cx="76200" cy="76200"/>
          </a:xfrm>
          <a:prstGeom prst="ellipse">
            <a:avLst/>
          </a:prstGeom>
          <a:solidFill>
            <a:srgbClr val="008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rot="10800000" wrap="none" lIns="90643" tIns="45329" rIns="90643" bIns="45329" anchor="ctr"/>
          <a:lstStyle/>
          <a:p>
            <a:pPr algn="ctr" defTabSz="906463"/>
            <a:endParaRPr lang="pt-BR">
              <a:solidFill>
                <a:srgbClr val="FFFF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21100" y="5248275"/>
            <a:ext cx="1722438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 err="1">
                <a:latin typeface="+mj-lt"/>
              </a:rPr>
              <a:t>piperita</a:t>
            </a:r>
            <a:endParaRPr lang="en-US" sz="1600" dirty="0">
              <a:latin typeface="+mj-lt"/>
            </a:endParaRPr>
          </a:p>
        </p:txBody>
      </p:sp>
      <p:sp>
        <p:nvSpPr>
          <p:cNvPr id="218" name="TextBox 217"/>
          <p:cNvSpPr txBox="1"/>
          <p:nvPr/>
        </p:nvSpPr>
        <p:spPr>
          <a:xfrm>
            <a:off x="3740150" y="5586413"/>
            <a:ext cx="1722438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 err="1">
                <a:latin typeface="+mj-lt"/>
              </a:rPr>
              <a:t>arvensis</a:t>
            </a:r>
            <a:endParaRPr lang="en-US" sz="1600" dirty="0">
              <a:latin typeface="+mj-lt"/>
            </a:endParaRPr>
          </a:p>
        </p:txBody>
      </p:sp>
      <p:sp>
        <p:nvSpPr>
          <p:cNvPr id="219" name="TextBox 218"/>
          <p:cNvSpPr txBox="1"/>
          <p:nvPr/>
        </p:nvSpPr>
        <p:spPr>
          <a:xfrm>
            <a:off x="3762375" y="5889625"/>
            <a:ext cx="1722438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latin typeface="+mj-lt"/>
              </a:rPr>
              <a:t>spearmint</a:t>
            </a:r>
          </a:p>
        </p:txBody>
      </p:sp>
      <p:sp>
        <p:nvSpPr>
          <p:cNvPr id="75881" name="Oval 208"/>
          <p:cNvSpPr>
            <a:spLocks noChangeArrowheads="1"/>
          </p:cNvSpPr>
          <p:nvPr/>
        </p:nvSpPr>
        <p:spPr bwMode="auto">
          <a:xfrm flipV="1">
            <a:off x="6408738" y="2967038"/>
            <a:ext cx="76200" cy="76200"/>
          </a:xfrm>
          <a:prstGeom prst="ellipse">
            <a:avLst/>
          </a:prstGeom>
          <a:solidFill>
            <a:srgbClr val="00B0F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rot="10800000" wrap="none" lIns="90643" tIns="45329" rIns="90643" bIns="45329" anchor="ctr"/>
          <a:lstStyle/>
          <a:p>
            <a:pPr algn="ctr" defTabSz="906463"/>
            <a:endParaRPr lang="pt-BR">
              <a:solidFill>
                <a:srgbClr val="FFFFFF"/>
              </a:solidFill>
            </a:endParaRPr>
          </a:p>
        </p:txBody>
      </p:sp>
      <p:sp>
        <p:nvSpPr>
          <p:cNvPr id="75882" name="Oval 208"/>
          <p:cNvSpPr>
            <a:spLocks noChangeArrowheads="1"/>
          </p:cNvSpPr>
          <p:nvPr/>
        </p:nvSpPr>
        <p:spPr bwMode="auto">
          <a:xfrm flipV="1">
            <a:off x="892175" y="2276475"/>
            <a:ext cx="76200" cy="76200"/>
          </a:xfrm>
          <a:prstGeom prst="ellipse">
            <a:avLst/>
          </a:prstGeom>
          <a:solidFill>
            <a:srgbClr val="008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rot="10800000" wrap="none" lIns="90643" tIns="45329" rIns="90643" bIns="45329" anchor="ctr"/>
          <a:lstStyle/>
          <a:p>
            <a:pPr algn="ctr" defTabSz="906463"/>
            <a:endParaRPr lang="pt-BR">
              <a:solidFill>
                <a:srgbClr val="FFFFFF"/>
              </a:solidFill>
            </a:endParaRPr>
          </a:p>
        </p:txBody>
      </p:sp>
      <p:sp>
        <p:nvSpPr>
          <p:cNvPr id="75883" name="Oval 208"/>
          <p:cNvSpPr>
            <a:spLocks noChangeArrowheads="1"/>
          </p:cNvSpPr>
          <p:nvPr/>
        </p:nvSpPr>
        <p:spPr bwMode="auto">
          <a:xfrm flipV="1">
            <a:off x="1760538" y="2405063"/>
            <a:ext cx="76200" cy="76200"/>
          </a:xfrm>
          <a:prstGeom prst="ellipse">
            <a:avLst/>
          </a:prstGeom>
          <a:solidFill>
            <a:srgbClr val="008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rot="10800000" wrap="none" lIns="90643" tIns="45329" rIns="90643" bIns="45329" anchor="ctr"/>
          <a:lstStyle/>
          <a:p>
            <a:pPr algn="ctr" defTabSz="906463"/>
            <a:endParaRPr lang="pt-BR">
              <a:solidFill>
                <a:srgbClr val="FFFFFF"/>
              </a:solidFill>
            </a:endParaRPr>
          </a:p>
        </p:txBody>
      </p:sp>
      <p:sp>
        <p:nvSpPr>
          <p:cNvPr id="223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BE32C6-475E-493B-9463-1A20B425C1A6}" type="slidenum">
              <a:rPr lang="en-US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225" name="TextBox 10"/>
          <p:cNvSpPr txBox="1"/>
          <p:nvPr/>
        </p:nvSpPr>
        <p:spPr>
          <a:xfrm>
            <a:off x="230368" y="159578"/>
            <a:ext cx="79230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cap="all" dirty="0" err="1" smtClean="0">
                <a:solidFill>
                  <a:srgbClr val="008000"/>
                </a:solidFill>
                <a:latin typeface="+mj-lt"/>
                <a:ea typeface="+mj-ea"/>
                <a:cs typeface="+mj-cs"/>
              </a:rPr>
              <a:t>Produção</a:t>
            </a:r>
            <a:r>
              <a:rPr lang="en-US" sz="4000" b="1" cap="all" dirty="0" smtClean="0">
                <a:solidFill>
                  <a:srgbClr val="008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b="1" cap="all" dirty="0" err="1" smtClean="0">
                <a:solidFill>
                  <a:srgbClr val="008000"/>
                </a:solidFill>
                <a:latin typeface="+mj-lt"/>
                <a:ea typeface="+mj-ea"/>
                <a:cs typeface="+mj-cs"/>
              </a:rPr>
              <a:t>mundial</a:t>
            </a:r>
            <a:r>
              <a:rPr lang="en-US" sz="4000" b="1" cap="all" dirty="0" smtClean="0">
                <a:solidFill>
                  <a:srgbClr val="008000"/>
                </a:solidFill>
                <a:latin typeface="+mj-lt"/>
                <a:ea typeface="+mj-ea"/>
                <a:cs typeface="+mj-cs"/>
              </a:rPr>
              <a:t> da </a:t>
            </a:r>
            <a:r>
              <a:rPr lang="en-US" sz="4000" b="1" cap="all" dirty="0" err="1" smtClean="0">
                <a:solidFill>
                  <a:srgbClr val="008000"/>
                </a:solidFill>
                <a:latin typeface="+mj-lt"/>
                <a:ea typeface="+mj-ea"/>
                <a:cs typeface="+mj-cs"/>
              </a:rPr>
              <a:t>Menta</a:t>
            </a:r>
            <a:endParaRPr lang="en-US" sz="4000" b="1" cap="all" dirty="0" smtClean="0">
              <a:solidFill>
                <a:srgbClr val="00800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2" descr="E:\backup\mydocuments\My Pictures\Callison 2006\irrigation in scotc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68" y="514064"/>
            <a:ext cx="8168872" cy="5615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9B2E7-F734-44A8-AAAB-718BCB7C41F7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20482" name="Rectangle 4"/>
          <p:cNvSpPr>
            <a:spLocks noChangeArrowheads="1"/>
          </p:cNvSpPr>
          <p:nvPr/>
        </p:nvSpPr>
        <p:spPr bwMode="auto">
          <a:xfrm>
            <a:off x="179388" y="404813"/>
            <a:ext cx="7488237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altLang="ja-JP" sz="2400" b="1" dirty="0">
                <a:solidFill>
                  <a:srgbClr val="006600"/>
                </a:solidFill>
                <a:latin typeface="Arial" charset="0"/>
                <a:ea typeface="Kozuka Gothic Pr6N EL" pitchFamily="34" charset="-128"/>
              </a:rPr>
              <a:t>    </a:t>
            </a:r>
            <a:r>
              <a:rPr lang="en-US" altLang="ja-JP" sz="2400" b="1" dirty="0" err="1">
                <a:solidFill>
                  <a:srgbClr val="006600"/>
                </a:solidFill>
                <a:latin typeface="Arial" charset="0"/>
                <a:ea typeface="Kozuka Gothic Pr6N EL" pitchFamily="34" charset="-128"/>
              </a:rPr>
              <a:t>Cultivo</a:t>
            </a:r>
            <a:r>
              <a:rPr lang="en-US" altLang="ja-JP" sz="2400" b="1" dirty="0">
                <a:solidFill>
                  <a:srgbClr val="006600"/>
                </a:solidFill>
                <a:latin typeface="Arial" charset="0"/>
                <a:ea typeface="Kozuka Gothic Pr6N EL" pitchFamily="34" charset="-128"/>
              </a:rPr>
              <a:t> de </a:t>
            </a:r>
            <a:r>
              <a:rPr lang="en-US" altLang="ja-JP" sz="2400" b="1" dirty="0" err="1">
                <a:solidFill>
                  <a:srgbClr val="006600"/>
                </a:solidFill>
                <a:latin typeface="Arial" charset="0"/>
                <a:ea typeface="Kozuka Gothic Pr6N EL" pitchFamily="34" charset="-128"/>
              </a:rPr>
              <a:t>Menta</a:t>
            </a:r>
            <a:endParaRPr lang="en-US" altLang="ja-JP" sz="2400" b="1" dirty="0">
              <a:solidFill>
                <a:srgbClr val="006600"/>
              </a:solidFill>
              <a:latin typeface="Arial" charset="0"/>
              <a:ea typeface="Kozuka Gothic Pr6N EL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59642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ChangeArrowheads="1"/>
          </p:cNvSpPr>
          <p:nvPr/>
        </p:nvSpPr>
        <p:spPr bwMode="auto">
          <a:xfrm>
            <a:off x="3059113" y="260350"/>
            <a:ext cx="3024187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kumimoji="1" lang="en-US" altLang="ja-JP" sz="2400" b="1">
                <a:solidFill>
                  <a:srgbClr val="006600"/>
                </a:solidFill>
                <a:latin typeface="Arial" charset="0"/>
                <a:ea typeface="Kozuka Mincho Pr6N EL" pitchFamily="18" charset="-128"/>
              </a:rPr>
              <a:t>Fases da Colheita</a:t>
            </a:r>
          </a:p>
        </p:txBody>
      </p:sp>
      <p:pic>
        <p:nvPicPr>
          <p:cNvPr id="19459" name="Picture 6" descr="コピー ～ 142-4210_IM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6938" y="1123950"/>
            <a:ext cx="3371850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7" descr="コピー ～ 142-4214_IMG"/>
          <p:cNvPicPr>
            <a:picLocks noChangeAspect="1" noChangeArrowheads="1"/>
          </p:cNvPicPr>
          <p:nvPr/>
        </p:nvPicPr>
        <p:blipFill>
          <a:blip r:embed="rId4" cstate="print"/>
          <a:srcRect b="-2"/>
          <a:stretch>
            <a:fillRect/>
          </a:stretch>
        </p:blipFill>
        <p:spPr bwMode="auto">
          <a:xfrm>
            <a:off x="4687888" y="4003675"/>
            <a:ext cx="360045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8" descr="コピー ～ 142-4217_IMG"/>
          <p:cNvPicPr>
            <a:picLocks noChangeAspect="1" noChangeArrowheads="1"/>
          </p:cNvPicPr>
          <p:nvPr/>
        </p:nvPicPr>
        <p:blipFill>
          <a:blip r:embed="rId5" cstate="print"/>
          <a:srcRect b="-2"/>
          <a:stretch>
            <a:fillRect/>
          </a:stretch>
        </p:blipFill>
        <p:spPr bwMode="auto">
          <a:xfrm>
            <a:off x="4687888" y="1123950"/>
            <a:ext cx="360045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9" descr="コピー ～ 142-4235_IM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3763" y="4005263"/>
            <a:ext cx="3405187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Oval 10"/>
          <p:cNvSpPr>
            <a:spLocks noChangeArrowheads="1"/>
          </p:cNvSpPr>
          <p:nvPr/>
        </p:nvSpPr>
        <p:spPr bwMode="auto">
          <a:xfrm>
            <a:off x="3708400" y="1225550"/>
            <a:ext cx="431800" cy="411163"/>
          </a:xfrm>
          <a:prstGeom prst="ellipse">
            <a:avLst/>
          </a:prstGeom>
          <a:solidFill>
            <a:srgbClr val="339933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t-BR" sz="2000">
                <a:solidFill>
                  <a:schemeClr val="bg1"/>
                </a:solidFill>
                <a:latin typeface="Arial" charset="0"/>
              </a:rPr>
              <a:t>1</a:t>
            </a:r>
          </a:p>
        </p:txBody>
      </p:sp>
      <p:sp>
        <p:nvSpPr>
          <p:cNvPr id="19464" name="Oval 14"/>
          <p:cNvSpPr>
            <a:spLocks noChangeArrowheads="1"/>
          </p:cNvSpPr>
          <p:nvPr/>
        </p:nvSpPr>
        <p:spPr bwMode="auto">
          <a:xfrm>
            <a:off x="7726363" y="1211263"/>
            <a:ext cx="431800" cy="411162"/>
          </a:xfrm>
          <a:prstGeom prst="ellipse">
            <a:avLst/>
          </a:prstGeom>
          <a:solidFill>
            <a:srgbClr val="339933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t-BR" sz="2000">
                <a:solidFill>
                  <a:schemeClr val="bg1"/>
                </a:solidFill>
                <a:latin typeface="Arial" charset="0"/>
              </a:rPr>
              <a:t>2</a:t>
            </a:r>
          </a:p>
        </p:txBody>
      </p:sp>
      <p:sp>
        <p:nvSpPr>
          <p:cNvPr id="19465" name="Oval 15"/>
          <p:cNvSpPr>
            <a:spLocks noChangeArrowheads="1"/>
          </p:cNvSpPr>
          <p:nvPr/>
        </p:nvSpPr>
        <p:spPr bwMode="auto">
          <a:xfrm>
            <a:off x="3735388" y="4111625"/>
            <a:ext cx="431800" cy="411163"/>
          </a:xfrm>
          <a:prstGeom prst="ellipse">
            <a:avLst/>
          </a:prstGeom>
          <a:solidFill>
            <a:srgbClr val="339933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t-BR" sz="2000">
                <a:solidFill>
                  <a:schemeClr val="bg1"/>
                </a:solidFill>
                <a:latin typeface="Arial" charset="0"/>
              </a:rPr>
              <a:t>4</a:t>
            </a:r>
          </a:p>
        </p:txBody>
      </p:sp>
      <p:sp>
        <p:nvSpPr>
          <p:cNvPr id="19466" name="Oval 16"/>
          <p:cNvSpPr>
            <a:spLocks noChangeArrowheads="1"/>
          </p:cNvSpPr>
          <p:nvPr/>
        </p:nvSpPr>
        <p:spPr bwMode="auto">
          <a:xfrm>
            <a:off x="7740650" y="4105275"/>
            <a:ext cx="431800" cy="411163"/>
          </a:xfrm>
          <a:prstGeom prst="ellipse">
            <a:avLst/>
          </a:prstGeom>
          <a:solidFill>
            <a:srgbClr val="339933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t-BR" sz="2000">
                <a:solidFill>
                  <a:schemeClr val="bg1"/>
                </a:solidFill>
                <a:latin typeface="Arial" charset="0"/>
              </a:rPr>
              <a:t>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backup\mydocuments\My Pictures\Callison 2006\harvest tub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846" y="846160"/>
            <a:ext cx="7088308" cy="5316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9B2E7-F734-44A8-AAAB-718BCB7C41F7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79388" y="404813"/>
            <a:ext cx="7488237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altLang="ja-JP" sz="2400" b="1" dirty="0" err="1" smtClean="0">
                <a:solidFill>
                  <a:srgbClr val="006600"/>
                </a:solidFill>
                <a:latin typeface="Arial" charset="0"/>
                <a:ea typeface="Kozuka Gothic Pr6N EL" pitchFamily="34" charset="-128"/>
              </a:rPr>
              <a:t>Destilação</a:t>
            </a:r>
            <a:r>
              <a:rPr lang="en-US" altLang="ja-JP" sz="2400" b="1" dirty="0" smtClean="0">
                <a:solidFill>
                  <a:srgbClr val="006600"/>
                </a:solidFill>
                <a:latin typeface="Arial" charset="0"/>
                <a:ea typeface="Kozuka Gothic Pr6N EL" pitchFamily="34" charset="-128"/>
              </a:rPr>
              <a:t> de </a:t>
            </a:r>
            <a:r>
              <a:rPr lang="en-US" altLang="ja-JP" sz="2400" b="1" dirty="0" err="1" smtClean="0">
                <a:solidFill>
                  <a:srgbClr val="006600"/>
                </a:solidFill>
                <a:latin typeface="Arial" charset="0"/>
                <a:ea typeface="Kozuka Gothic Pr6N EL" pitchFamily="34" charset="-128"/>
              </a:rPr>
              <a:t>óleo</a:t>
            </a:r>
            <a:r>
              <a:rPr lang="en-US" altLang="ja-JP" sz="2400" b="1" dirty="0" smtClean="0">
                <a:solidFill>
                  <a:srgbClr val="006600"/>
                </a:solidFill>
                <a:latin typeface="Arial" charset="0"/>
                <a:ea typeface="Kozuka Gothic Pr6N EL" pitchFamily="34" charset="-128"/>
              </a:rPr>
              <a:t> </a:t>
            </a:r>
            <a:r>
              <a:rPr lang="en-US" altLang="ja-JP" sz="2400" b="1" dirty="0" err="1" smtClean="0">
                <a:solidFill>
                  <a:srgbClr val="006600"/>
                </a:solidFill>
                <a:latin typeface="Arial" charset="0"/>
                <a:ea typeface="Kozuka Gothic Pr6N EL" pitchFamily="34" charset="-128"/>
              </a:rPr>
              <a:t>essencial</a:t>
            </a:r>
            <a:endParaRPr lang="en-US" altLang="ja-JP" sz="2400" b="1" dirty="0">
              <a:solidFill>
                <a:srgbClr val="006600"/>
              </a:solidFill>
              <a:latin typeface="Arial" charset="0"/>
              <a:ea typeface="Kozuka Gothic Pr6N EL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1669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9B2E7-F734-44A8-AAAB-718BCB7C41F7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54627" name="Picture 3" descr="G:\backup\mydocuments\My Pictures\Callison 2006\distillation chamber.jpg"/>
          <p:cNvPicPr>
            <a:picLocks noChangeAspect="1" noChangeArrowheads="1"/>
          </p:cNvPicPr>
          <p:nvPr/>
        </p:nvPicPr>
        <p:blipFill>
          <a:blip r:embed="rId2" cstate="print"/>
          <a:srcRect t="6815" b="30151"/>
          <a:stretch>
            <a:fillRect/>
          </a:stretch>
        </p:blipFill>
        <p:spPr bwMode="auto">
          <a:xfrm>
            <a:off x="1217144" y="838200"/>
            <a:ext cx="6709712" cy="5638800"/>
          </a:xfrm>
          <a:prstGeom prst="rect">
            <a:avLst/>
          </a:prstGeom>
          <a:noFill/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79388" y="404813"/>
            <a:ext cx="7488237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altLang="ja-JP" sz="2400" b="1" dirty="0" err="1" smtClean="0">
                <a:solidFill>
                  <a:srgbClr val="006600"/>
                </a:solidFill>
                <a:latin typeface="Arial" charset="0"/>
                <a:ea typeface="Kozuka Gothic Pr6N EL" pitchFamily="34" charset="-128"/>
              </a:rPr>
              <a:t>Dentro</a:t>
            </a:r>
            <a:r>
              <a:rPr lang="en-US" altLang="ja-JP" sz="2400" b="1" dirty="0" smtClean="0">
                <a:solidFill>
                  <a:srgbClr val="006600"/>
                </a:solidFill>
                <a:latin typeface="Arial" charset="0"/>
                <a:ea typeface="Kozuka Gothic Pr6N EL" pitchFamily="34" charset="-128"/>
              </a:rPr>
              <a:t> do </a:t>
            </a:r>
            <a:r>
              <a:rPr lang="en-US" altLang="ja-JP" sz="2400" b="1" dirty="0" err="1" smtClean="0">
                <a:solidFill>
                  <a:srgbClr val="006600"/>
                </a:solidFill>
                <a:latin typeface="Arial" charset="0"/>
                <a:ea typeface="Kozuka Gothic Pr6N EL" pitchFamily="34" charset="-128"/>
              </a:rPr>
              <a:t>Caminhão</a:t>
            </a:r>
            <a:endParaRPr lang="en-US" altLang="ja-JP" sz="2400" b="1" dirty="0">
              <a:solidFill>
                <a:srgbClr val="006600"/>
              </a:solidFill>
              <a:latin typeface="Arial" charset="0"/>
              <a:ea typeface="Kozuka Gothic Pr6N EL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9B2E7-F734-44A8-AAAB-718BCB7C41F7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79388" y="404813"/>
            <a:ext cx="7488237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altLang="ja-JP" sz="2400" b="1" dirty="0" err="1" smtClean="0">
                <a:solidFill>
                  <a:srgbClr val="006600"/>
                </a:solidFill>
                <a:latin typeface="Arial" charset="0"/>
                <a:ea typeface="Kozuka Gothic Pr6N EL" pitchFamily="34" charset="-128"/>
              </a:rPr>
              <a:t>Óleo</a:t>
            </a:r>
            <a:r>
              <a:rPr lang="en-US" altLang="ja-JP" sz="2400" b="1" dirty="0" smtClean="0">
                <a:solidFill>
                  <a:srgbClr val="006600"/>
                </a:solidFill>
                <a:latin typeface="Arial" charset="0"/>
                <a:ea typeface="Kozuka Gothic Pr6N EL" pitchFamily="34" charset="-128"/>
              </a:rPr>
              <a:t> </a:t>
            </a:r>
            <a:r>
              <a:rPr lang="en-US" altLang="ja-JP" sz="2400" b="1" dirty="0" err="1" smtClean="0">
                <a:solidFill>
                  <a:srgbClr val="006600"/>
                </a:solidFill>
                <a:latin typeface="Arial" charset="0"/>
                <a:ea typeface="Kozuka Gothic Pr6N EL" pitchFamily="34" charset="-128"/>
              </a:rPr>
              <a:t>essencial</a:t>
            </a:r>
            <a:endParaRPr lang="en-US" altLang="ja-JP" sz="2400" b="1" dirty="0">
              <a:solidFill>
                <a:srgbClr val="006600"/>
              </a:solidFill>
              <a:latin typeface="Arial" charset="0"/>
              <a:ea typeface="Kozuka Gothic Pr6N EL" pitchFamily="34" charset="-128"/>
            </a:endParaRPr>
          </a:p>
        </p:txBody>
      </p:sp>
      <p:pic>
        <p:nvPicPr>
          <p:cNvPr id="97282" name="Picture 2" descr="http://www.granvelada.com/18-4544-thickbox/essencia-de-menta-aromatica.jpg"/>
          <p:cNvPicPr>
            <a:picLocks noChangeAspect="1" noChangeArrowheads="1"/>
          </p:cNvPicPr>
          <p:nvPr/>
        </p:nvPicPr>
        <p:blipFill>
          <a:blip r:embed="rId2" cstate="print"/>
          <a:srcRect t="8000" b="6667"/>
          <a:stretch>
            <a:fillRect/>
          </a:stretch>
        </p:blipFill>
        <p:spPr bwMode="auto">
          <a:xfrm>
            <a:off x="1714500" y="1066800"/>
            <a:ext cx="5715000" cy="4876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6376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9B2E7-F734-44A8-AAAB-718BCB7C41F7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95236" name="Picture 4" descr="http://usmintindustry.org/portals/1/Mint-product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33400"/>
            <a:ext cx="6172200" cy="5394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161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9B2E7-F734-44A8-AAAB-718BCB7C41F7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481320" y="3152624"/>
            <a:ext cx="2209800" cy="28955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0" lang="en-US" sz="25000" b="1" i="0" u="none" strike="noStrike" kern="1200" cap="all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onde</a:t>
            </a:r>
            <a:r>
              <a:rPr lang="en-US" dirty="0" smtClean="0"/>
              <a:t> </a:t>
            </a:r>
            <a:r>
              <a:rPr lang="en-US" dirty="0" err="1" smtClean="0"/>
              <a:t>encontramos</a:t>
            </a:r>
            <a:r>
              <a:rPr lang="en-US" dirty="0" smtClean="0"/>
              <a:t> as </a:t>
            </a:r>
            <a:r>
              <a:rPr lang="en-US" dirty="0" err="1" smtClean="0"/>
              <a:t>mentas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30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23DFA9-4536-4018-ADC0-69784718BD09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graphicFrame>
        <p:nvGraphicFramePr>
          <p:cNvPr id="1026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0735388"/>
              </p:ext>
            </p:extLst>
          </p:nvPr>
        </p:nvGraphicFramePr>
        <p:xfrm>
          <a:off x="819150" y="1266825"/>
          <a:ext cx="7178675" cy="460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63" name="Gráfico" r:id="rId4" imgW="7181914" imgH="4581583" progId="Excel.Sheet.8">
                  <p:embed/>
                </p:oleObj>
              </mc:Choice>
              <mc:Fallback>
                <p:oleObj name="Gráfico" r:id="rId4" imgW="7181914" imgH="4581583" progId="Excel.Sheet.8">
                  <p:embed/>
                  <p:pic>
                    <p:nvPicPr>
                      <p:cNvPr id="0" name="Picture 5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9150" y="1266825"/>
                        <a:ext cx="7178675" cy="4600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304800" y="5562600"/>
            <a:ext cx="1390650" cy="963613"/>
            <a:chOff x="7191425" y="5677723"/>
            <a:chExt cx="1777529" cy="1469717"/>
          </a:xfrm>
        </p:grpSpPr>
        <p:pic>
          <p:nvPicPr>
            <p:cNvPr id="9" name="Picture 6" descr="toothpasteoutline.ai"/>
            <p:cNvPicPr>
              <a:picLocks noChangeAspect="1"/>
            </p:cNvPicPr>
            <p:nvPr/>
          </p:nvPicPr>
          <p:blipFill rotWithShape="1">
            <a:blip r:embed="rId6" cstate="print">
              <a:duotone>
                <a:prstClr val="black"/>
                <a:srgbClr val="4BACC6">
                  <a:tint val="45000"/>
                  <a:satMod val="400000"/>
                </a:srgbClr>
              </a:duotone>
              <a:extLst/>
            </a:blip>
            <a:srcRect l="23254" t="37031" r="49682" b="12511"/>
            <a:stretch/>
          </p:blipFill>
          <p:spPr bwMode="auto">
            <a:xfrm rot="3363872">
              <a:off x="7345331" y="5523817"/>
              <a:ext cx="1469717" cy="1777529"/>
            </a:xfrm>
            <a:prstGeom prst="rect">
              <a:avLst/>
            </a:prstGeom>
          </p:spPr>
        </p:pic>
        <p:pic>
          <p:nvPicPr>
            <p:cNvPr id="1031" name="Picture 2" descr="TAKAlogo.png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666038" y="6326188"/>
              <a:ext cx="914400" cy="196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TextBox 10"/>
          <p:cNvSpPr txBox="1"/>
          <p:nvPr/>
        </p:nvSpPr>
        <p:spPr>
          <a:xfrm>
            <a:off x="230369" y="323354"/>
            <a:ext cx="662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cap="all" dirty="0" smtClean="0">
                <a:latin typeface="+mj-lt"/>
                <a:ea typeface="+mj-ea"/>
                <a:cs typeface="+mj-cs"/>
              </a:rPr>
              <a:t>Aromas de </a:t>
            </a:r>
            <a:r>
              <a:rPr lang="en-US" sz="4000" b="1" cap="all" dirty="0" err="1" smtClean="0">
                <a:latin typeface="+mj-lt"/>
                <a:ea typeface="+mj-ea"/>
                <a:cs typeface="+mj-cs"/>
              </a:rPr>
              <a:t>menta</a:t>
            </a:r>
            <a:endParaRPr lang="en-US" sz="4000" b="1" cap="all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>
          <a:xfrm>
            <a:off x="685800" y="2362200"/>
            <a:ext cx="7772400" cy="1500187"/>
          </a:xfrm>
        </p:spPr>
        <p:txBody>
          <a:bodyPr>
            <a:normAutofit/>
          </a:bodyPr>
          <a:lstStyle/>
          <a:p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TAKASAGO estuda o comportamento do consumidor para </a:t>
            </a:r>
            <a: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descobrir quais os seus desejos em </a:t>
            </a: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produtos com </a:t>
            </a:r>
            <a: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Menta</a:t>
            </a:r>
          </a:p>
          <a:p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Departamento de Pesquisa de Mercado e Entendimento do Consumidor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9B2E7-F734-44A8-AAAB-718BCB7C41F7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481320" y="3152624"/>
            <a:ext cx="2209800" cy="28955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0" lang="en-US" sz="25000" b="1" i="0" u="none" strike="noStrike" kern="1200" cap="all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419600"/>
            <a:ext cx="7772400" cy="1362075"/>
          </a:xfrm>
        </p:spPr>
        <p:txBody>
          <a:bodyPr>
            <a:normAutofit/>
          </a:bodyPr>
          <a:lstStyle/>
          <a:p>
            <a:r>
              <a:rPr lang="en-US" dirty="0" err="1" smtClean="0"/>
              <a:t>Qual</a:t>
            </a:r>
            <a:r>
              <a:rPr lang="en-US" dirty="0" smtClean="0"/>
              <a:t> </a:t>
            </a:r>
            <a:r>
              <a:rPr lang="en-US" dirty="0" err="1" smtClean="0"/>
              <a:t>tipo</a:t>
            </a:r>
            <a:r>
              <a:rPr lang="en-US" dirty="0" smtClean="0"/>
              <a:t> de </a:t>
            </a:r>
            <a:r>
              <a:rPr lang="en-US" dirty="0" err="1" smtClean="0"/>
              <a:t>consumidor</a:t>
            </a:r>
            <a:r>
              <a:rPr lang="en-US" dirty="0" smtClean="0"/>
              <a:t> é </a:t>
            </a:r>
            <a:r>
              <a:rPr lang="en-US" dirty="0" err="1" smtClean="0"/>
              <a:t>você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614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8757480" y="6691052"/>
            <a:ext cx="76200" cy="180000"/>
          </a:xfrm>
          <a:prstGeom prst="rect">
            <a:avLst/>
          </a:prstGeom>
          <a:solidFill>
            <a:srgbClr val="008000"/>
          </a:solidFill>
        </p:spPr>
        <p:txBody>
          <a:bodyPr vert="horz" lIns="91440" tIns="45720" rIns="91440" bIns="45720" rtlCol="0" anchor="ctr"/>
          <a:lstStyle/>
          <a:p>
            <a:endParaRPr lang="en-US" sz="1000" dirty="0" smtClean="0">
              <a:solidFill>
                <a:schemeClr val="bg1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8909880" y="6691052"/>
            <a:ext cx="54000" cy="180000"/>
          </a:xfrm>
          <a:prstGeom prst="rect">
            <a:avLst/>
          </a:prstGeom>
          <a:solidFill>
            <a:srgbClr val="008000"/>
          </a:solidFill>
        </p:spPr>
        <p:txBody>
          <a:bodyPr vert="horz" lIns="91440" tIns="45720" rIns="91440" bIns="45720" rtlCol="0" anchor="ctr"/>
          <a:lstStyle/>
          <a:p>
            <a:endParaRPr lang="en-US" sz="1000" dirty="0" smtClean="0">
              <a:solidFill>
                <a:schemeClr val="bg1"/>
              </a:solidFill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9047040" y="6691052"/>
            <a:ext cx="36000" cy="180000"/>
          </a:xfrm>
          <a:prstGeom prst="rect">
            <a:avLst/>
          </a:prstGeom>
          <a:solidFill>
            <a:srgbClr val="008000"/>
          </a:solidFill>
        </p:spPr>
        <p:txBody>
          <a:bodyPr vert="horz" lIns="91440" tIns="45720" rIns="91440" bIns="45720" rtlCol="0" anchor="ctr"/>
          <a:lstStyle/>
          <a:p>
            <a:endParaRPr lang="en-US" sz="1000" dirty="0" smtClean="0">
              <a:solidFill>
                <a:schemeClr val="bg1"/>
              </a:solidFill>
            </a:endParaRPr>
          </a:p>
        </p:txBody>
      </p:sp>
      <p:sp>
        <p:nvSpPr>
          <p:cNvPr id="39" name="Título 38"/>
          <p:cNvSpPr>
            <a:spLocks noGrp="1"/>
          </p:cNvSpPr>
          <p:nvPr>
            <p:ph type="title"/>
          </p:nvPr>
        </p:nvSpPr>
        <p:spPr>
          <a:xfrm>
            <a:off x="4800600" y="381000"/>
            <a:ext cx="4343400" cy="828000"/>
          </a:xfrm>
        </p:spPr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6" name="Espaço Reservado para Número de Slid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9B2E7-F734-44A8-AAAB-718BCB7C41F7}" type="slidenum">
              <a:rPr lang="en-US" smtClean="0">
                <a:solidFill>
                  <a:schemeClr val="bg1"/>
                </a:solidFill>
              </a:rPr>
              <a:pPr/>
              <a:t>2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1" name="CaixaDeTexto 40"/>
          <p:cNvSpPr txBox="1"/>
          <p:nvPr/>
        </p:nvSpPr>
        <p:spPr>
          <a:xfrm>
            <a:off x="4827190" y="1066800"/>
            <a:ext cx="399113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Clr>
                <a:srgbClr val="008000"/>
              </a:buClr>
              <a:buFont typeface="Arial" pitchFamily="34" charset="0"/>
              <a:buChar char="•"/>
            </a:pPr>
            <a:r>
              <a:rPr lang="pt-BR" sz="2000" dirty="0" smtClean="0"/>
              <a:t> Melis Cakirer  </a:t>
            </a:r>
          </a:p>
          <a:p>
            <a:pPr>
              <a:lnSpc>
                <a:spcPct val="200000"/>
              </a:lnSpc>
              <a:buClr>
                <a:srgbClr val="008000"/>
              </a:buClr>
              <a:buFont typeface="Arial" pitchFamily="34" charset="0"/>
              <a:buChar char="•"/>
            </a:pPr>
            <a:r>
              <a:rPr lang="pt-BR" sz="2000" dirty="0" smtClean="0"/>
              <a:t> TAKASAGO Aromas e Fragrâncias</a:t>
            </a:r>
          </a:p>
          <a:p>
            <a:pPr>
              <a:lnSpc>
                <a:spcPct val="200000"/>
              </a:lnSpc>
              <a:buClr>
                <a:srgbClr val="008000"/>
              </a:buClr>
              <a:buFont typeface="Arial" pitchFamily="34" charset="0"/>
              <a:buChar char="•"/>
            </a:pPr>
            <a:r>
              <a:rPr lang="pt-BR" sz="2000" dirty="0" smtClean="0"/>
              <a:t> O que é Menta?</a:t>
            </a:r>
          </a:p>
          <a:p>
            <a:pPr>
              <a:lnSpc>
                <a:spcPct val="200000"/>
              </a:lnSpc>
              <a:buClr>
                <a:srgbClr val="008000"/>
              </a:buClr>
              <a:buFont typeface="Arial" pitchFamily="34" charset="0"/>
              <a:buChar char="•"/>
            </a:pPr>
            <a:r>
              <a:rPr lang="pt-BR" sz="2000" dirty="0" smtClean="0"/>
              <a:t> Interação do Consumidor</a:t>
            </a:r>
          </a:p>
          <a:p>
            <a:pPr>
              <a:lnSpc>
                <a:spcPct val="200000"/>
              </a:lnSpc>
              <a:buClr>
                <a:srgbClr val="008000"/>
              </a:buClr>
              <a:buFont typeface="Arial" pitchFamily="34" charset="0"/>
              <a:buChar char="•"/>
            </a:pPr>
            <a:r>
              <a:rPr lang="pt-BR" sz="2000" dirty="0" smtClean="0"/>
              <a:t> Soluções em Mentas</a:t>
            </a:r>
          </a:p>
          <a:p>
            <a:pPr>
              <a:lnSpc>
                <a:spcPct val="200000"/>
              </a:lnSpc>
              <a:buClr>
                <a:srgbClr val="008000"/>
              </a:buClr>
              <a:buFont typeface="Arial" pitchFamily="34" charset="0"/>
              <a:buChar char="•"/>
            </a:pPr>
            <a:r>
              <a:rPr lang="pt-BR" sz="2000" dirty="0"/>
              <a:t> </a:t>
            </a:r>
            <a:r>
              <a:rPr lang="pt-BR" sz="2000" dirty="0" smtClean="0"/>
              <a:t>Um passeio na Índia</a:t>
            </a:r>
          </a:p>
          <a:p>
            <a:pPr>
              <a:lnSpc>
                <a:spcPct val="200000"/>
              </a:lnSpc>
              <a:buClr>
                <a:srgbClr val="008000"/>
              </a:buClr>
            </a:pPr>
            <a:endParaRPr lang="pt-BR" sz="2000" dirty="0"/>
          </a:p>
        </p:txBody>
      </p:sp>
      <p:pic>
        <p:nvPicPr>
          <p:cNvPr id="42" name="Imagem 41" descr="1020691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400050"/>
            <a:ext cx="4546600" cy="6057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4" name="图片 38" descr="13264688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3663" y="4094163"/>
            <a:ext cx="10096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5" name="图片 40" descr="牙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3663" y="3114675"/>
            <a:ext cx="993775" cy="79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6" name="图片 42" descr="paojiao_cb381b1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600" y="2087563"/>
            <a:ext cx="1001713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7" name="图片 14" descr="顾瑛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5300663"/>
            <a:ext cx="933450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8" name="图片 21" descr="http://www.taidu8.com/upload/2012090604412559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2112963"/>
            <a:ext cx="912812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9" name="图片 28" descr="高若雅-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913" y="5300663"/>
            <a:ext cx="989012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30" name="图片 29" descr="高若雅-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4183063"/>
            <a:ext cx="935038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31" name="图片 31" descr="http://www.taidu8.com/upload/20120909092054916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3663" y="5302250"/>
            <a:ext cx="993775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32" name="图片 33" descr="http://www.taidu8.com/upload/20120906024753502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300663"/>
            <a:ext cx="9906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33" name="图片 102" descr="untitled.bmp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5240338"/>
            <a:ext cx="981075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36" name="图片 33" descr="http://www.taidu8.com/upload/20120913000319307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5300663"/>
            <a:ext cx="923925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37" name="图片 34" descr="http://www.taidu8.com/upload/20120914102957916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1198563"/>
            <a:ext cx="909637" cy="73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38" name="图片 35" descr="20120914103226369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650" y="5300663"/>
            <a:ext cx="923925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39" name="图片 38" descr="http://www.taidu8.com/upload/20120914101105494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3114675"/>
            <a:ext cx="931862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40" name="图片 42" descr="2012091307090687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313" y="1143000"/>
            <a:ext cx="103187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Espaço Reservado para Número de Slide 4"/>
          <p:cNvSpPr txBox="1">
            <a:spLocks/>
          </p:cNvSpPr>
          <p:nvPr/>
        </p:nvSpPr>
        <p:spPr>
          <a:xfrm>
            <a:off x="32968" y="6629400"/>
            <a:ext cx="381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D9B2E7-F734-44A8-AAAB-718BCB7C41F7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TextBox 10"/>
          <p:cNvSpPr txBox="1"/>
          <p:nvPr/>
        </p:nvSpPr>
        <p:spPr>
          <a:xfrm>
            <a:off x="230369" y="323354"/>
            <a:ext cx="662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cap="all" dirty="0" err="1" smtClean="0">
                <a:latin typeface="+mj-lt"/>
                <a:ea typeface="+mj-ea"/>
                <a:cs typeface="+mj-cs"/>
              </a:rPr>
              <a:t>Nuvem</a:t>
            </a:r>
            <a:r>
              <a:rPr lang="en-US" sz="4000" b="1" cap="all" dirty="0" smtClean="0">
                <a:latin typeface="+mj-lt"/>
                <a:ea typeface="+mj-ea"/>
                <a:cs typeface="+mj-cs"/>
              </a:rPr>
              <a:t> de </a:t>
            </a:r>
            <a:r>
              <a:rPr lang="en-US" sz="4000" b="1" cap="all" dirty="0" err="1" smtClean="0">
                <a:latin typeface="+mj-lt"/>
                <a:ea typeface="+mj-ea"/>
                <a:cs typeface="+mj-cs"/>
              </a:rPr>
              <a:t>palavras</a:t>
            </a:r>
            <a:endParaRPr lang="en-US" sz="4000" b="1" cap="all" dirty="0">
              <a:latin typeface="+mj-lt"/>
              <a:ea typeface="+mj-ea"/>
              <a:cs typeface="+mj-cs"/>
            </a:endParaRPr>
          </a:p>
        </p:txBody>
      </p:sp>
      <p:pic>
        <p:nvPicPr>
          <p:cNvPr id="43009" name="Picture 1" descr="image001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552575" y="1981200"/>
            <a:ext cx="603885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2684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9B2E7-F734-44A8-AAAB-718BCB7C41F7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" name="Imagem 4" descr="AppleMint2011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9" name="Grupo 8"/>
          <p:cNvGrpSpPr/>
          <p:nvPr/>
        </p:nvGrpSpPr>
        <p:grpSpPr>
          <a:xfrm>
            <a:off x="0" y="6101688"/>
            <a:ext cx="9144000" cy="715089"/>
            <a:chOff x="0" y="6101688"/>
            <a:chExt cx="9144000" cy="715089"/>
          </a:xfrm>
        </p:grpSpPr>
        <p:sp>
          <p:nvSpPr>
            <p:cNvPr id="6" name="Retângulo 5"/>
            <p:cNvSpPr/>
            <p:nvPr/>
          </p:nvSpPr>
          <p:spPr>
            <a:xfrm>
              <a:off x="0" y="6108891"/>
              <a:ext cx="9144000" cy="707886"/>
            </a:xfrm>
            <a:prstGeom prst="rect">
              <a:avLst/>
            </a:prstGeom>
            <a:solidFill>
              <a:schemeClr val="bg1">
                <a:alpha val="29000"/>
              </a:schemeClr>
            </a:solidFill>
          </p:spPr>
          <p:txBody>
            <a:bodyPr wrap="square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r"/>
              <a:r>
                <a:rPr lang="pt-BR" sz="4000" b="1" spc="150" dirty="0" smtClean="0">
                  <a:ln w="11430"/>
                  <a:solidFill>
                    <a:schemeClr val="bg1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Ciscolight" pitchFamily="2" charset="0"/>
                  <a:ea typeface="+mj-ea"/>
                  <a:cs typeface="+mj-cs"/>
                </a:rPr>
                <a:t>Soluções  Inovadoras</a:t>
              </a:r>
              <a:endParaRPr lang="en-US" sz="14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  <p:pic>
          <p:nvPicPr>
            <p:cNvPr id="8" name="Imagem 7" descr="takasago_vazado_branco.png"/>
            <p:cNvPicPr>
              <a:picLocks noChangeAspect="1"/>
            </p:cNvPicPr>
            <p:nvPr/>
          </p:nvPicPr>
          <p:blipFill>
            <a:blip r:embed="rId4" cstate="print"/>
            <a:srcRect t="73775"/>
            <a:stretch>
              <a:fillRect/>
            </a:stretch>
          </p:blipFill>
          <p:spPr>
            <a:xfrm>
              <a:off x="457200" y="6101688"/>
              <a:ext cx="2664383" cy="5400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>
          <a:xfrm>
            <a:off x="685800" y="2362200"/>
            <a:ext cx="7772400" cy="1500187"/>
          </a:xfrm>
        </p:spPr>
        <p:txBody>
          <a:bodyPr anchor="ctr">
            <a:normAutofit/>
          </a:bodyPr>
          <a:lstStyle/>
          <a:p>
            <a:r>
              <a:rPr lang="en-US" sz="2400" dirty="0" err="1" smtClean="0"/>
              <a:t>Tecnologia</a:t>
            </a:r>
            <a:r>
              <a:rPr lang="en-US" sz="2400" dirty="0" smtClean="0">
                <a:ea typeface="Kozuka Gothic Pr6N EL"/>
                <a:cs typeface="Kozuka Gothic Pr6N EL"/>
              </a:rPr>
              <a:t> </a:t>
            </a:r>
            <a:r>
              <a:rPr lang="en-US" sz="2400" dirty="0" err="1" smtClean="0">
                <a:ea typeface="Kozuka Gothic Pr6N EL"/>
                <a:cs typeface="Kozuka Gothic Pr6N EL"/>
              </a:rPr>
              <a:t>aprovada</a:t>
            </a:r>
            <a:r>
              <a:rPr lang="en-US" sz="2400" dirty="0" smtClean="0">
                <a:ea typeface="Kozuka Gothic Pr6N EL"/>
                <a:cs typeface="Kozuka Gothic Pr6N EL"/>
              </a:rPr>
              <a:t> </a:t>
            </a:r>
            <a:r>
              <a:rPr lang="en-US" sz="2400" dirty="0" err="1" smtClean="0">
                <a:ea typeface="Kozuka Gothic Pr6N EL"/>
                <a:cs typeface="Kozuka Gothic Pr6N EL"/>
              </a:rPr>
              <a:t>cientificamente</a:t>
            </a:r>
            <a:r>
              <a:rPr lang="en-US" sz="2400" dirty="0" smtClean="0">
                <a:ea typeface="Kozuka Gothic Pr6N EL"/>
                <a:cs typeface="Kozuka Gothic Pr6N EL"/>
              </a:rPr>
              <a:t> </a:t>
            </a:r>
            <a:r>
              <a:rPr lang="en-US" sz="2400" dirty="0" err="1">
                <a:ea typeface="Kozuka Gothic Pr6N EL"/>
                <a:cs typeface="Kozuka Gothic Pr6N EL"/>
              </a:rPr>
              <a:t>que</a:t>
            </a:r>
            <a:r>
              <a:rPr lang="en-US" sz="2400" dirty="0">
                <a:ea typeface="Kozuka Gothic Pr6N EL"/>
                <a:cs typeface="Kozuka Gothic Pr6N EL"/>
              </a:rPr>
              <a:t> </a:t>
            </a:r>
            <a:r>
              <a:rPr lang="en-US" sz="2400" dirty="0" err="1">
                <a:ea typeface="Kozuka Gothic Pr6N EL"/>
                <a:cs typeface="Kozuka Gothic Pr6N EL"/>
              </a:rPr>
              <a:t>absorve</a:t>
            </a:r>
            <a:r>
              <a:rPr lang="en-US" sz="2400" dirty="0">
                <a:ea typeface="Kozuka Gothic Pr6N EL"/>
                <a:cs typeface="Kozuka Gothic Pr6N EL"/>
              </a:rPr>
              <a:t> </a:t>
            </a:r>
            <a:r>
              <a:rPr lang="en-US" sz="2400" dirty="0" err="1">
                <a:ea typeface="Kozuka Gothic Pr6N EL"/>
                <a:cs typeface="Kozuka Gothic Pr6N EL"/>
              </a:rPr>
              <a:t>malodores</a:t>
            </a:r>
            <a:r>
              <a:rPr lang="en-US" sz="2400" dirty="0">
                <a:ea typeface="Kozuka Gothic Pr6N EL"/>
                <a:cs typeface="Kozuka Gothic Pr6N EL"/>
              </a:rPr>
              <a:t> </a:t>
            </a:r>
            <a:r>
              <a:rPr lang="en-US" sz="2400" dirty="0" err="1">
                <a:ea typeface="Kozuka Gothic Pr6N EL"/>
                <a:cs typeface="Kozuka Gothic Pr6N EL"/>
              </a:rPr>
              <a:t>na</a:t>
            </a:r>
            <a:r>
              <a:rPr lang="en-US" sz="2400" dirty="0">
                <a:ea typeface="Kozuka Gothic Pr6N EL"/>
                <a:cs typeface="Kozuka Gothic Pr6N EL"/>
              </a:rPr>
              <a:t> </a:t>
            </a:r>
            <a:r>
              <a:rPr lang="en-US" sz="2400" dirty="0" err="1">
                <a:ea typeface="Kozuka Gothic Pr6N EL"/>
                <a:cs typeface="Kozuka Gothic Pr6N EL"/>
              </a:rPr>
              <a:t>boca</a:t>
            </a:r>
            <a:r>
              <a:rPr lang="en-US" sz="2400" dirty="0">
                <a:ea typeface="Kozuka Gothic Pr6N EL"/>
                <a:cs typeface="Kozuka Gothic Pr6N EL"/>
              </a:rPr>
              <a:t>. </a:t>
            </a:r>
            <a:r>
              <a:rPr lang="en-US" sz="2400" dirty="0" smtClean="0">
                <a:ea typeface="Kozuka Gothic Pr6N EL"/>
                <a:cs typeface="Kozuka Gothic Pr6N EL"/>
              </a:rPr>
              <a:t> </a:t>
            </a:r>
            <a:r>
              <a:rPr lang="en-US" sz="2400" dirty="0" err="1" smtClean="0">
                <a:ea typeface="Kozuka Gothic Pr6N EL"/>
                <a:cs typeface="Kozuka Gothic Pr6N EL"/>
              </a:rPr>
              <a:t>Faz</a:t>
            </a:r>
            <a:r>
              <a:rPr lang="en-US" sz="2400" dirty="0" smtClean="0">
                <a:ea typeface="Kozuka Gothic Pr6N EL"/>
                <a:cs typeface="Kozuka Gothic Pr6N EL"/>
              </a:rPr>
              <a:t> </a:t>
            </a:r>
            <a:r>
              <a:rPr lang="en-US" sz="2400" dirty="0">
                <a:ea typeface="Kozuka Gothic Pr6N EL"/>
                <a:cs typeface="Kozuka Gothic Pr6N EL"/>
              </a:rPr>
              <a:t>parte do aroma </a:t>
            </a:r>
            <a:r>
              <a:rPr lang="en-US" sz="2400" dirty="0" err="1">
                <a:ea typeface="Kozuka Gothic Pr6N EL"/>
                <a:cs typeface="Kozuka Gothic Pr6N EL"/>
              </a:rPr>
              <a:t>para</a:t>
            </a:r>
            <a:r>
              <a:rPr lang="en-US" sz="2400" dirty="0">
                <a:ea typeface="Kozuka Gothic Pr6N EL"/>
                <a:cs typeface="Kozuka Gothic Pr6N EL"/>
              </a:rPr>
              <a:t> </a:t>
            </a:r>
            <a:r>
              <a:rPr lang="en-US" sz="2400" dirty="0" err="1">
                <a:ea typeface="Kozuka Gothic Pr6N EL"/>
                <a:cs typeface="Kozuka Gothic Pr6N EL"/>
              </a:rPr>
              <a:t>dar</a:t>
            </a:r>
            <a:r>
              <a:rPr lang="en-US" sz="2400" dirty="0">
                <a:ea typeface="Kozuka Gothic Pr6N EL"/>
                <a:cs typeface="Kozuka Gothic Pr6N EL"/>
              </a:rPr>
              <a:t> </a:t>
            </a:r>
            <a:r>
              <a:rPr lang="en-US" sz="2400" dirty="0" err="1">
                <a:ea typeface="Kozuka Gothic Pr6N EL"/>
                <a:cs typeface="Kozuka Gothic Pr6N EL"/>
              </a:rPr>
              <a:t>uma</a:t>
            </a:r>
            <a:r>
              <a:rPr lang="en-US" sz="2400" dirty="0">
                <a:ea typeface="Kozuka Gothic Pr6N EL"/>
                <a:cs typeface="Kozuka Gothic Pr6N EL"/>
              </a:rPr>
              <a:t> </a:t>
            </a:r>
            <a:r>
              <a:rPr lang="en-US" sz="2400" dirty="0" err="1">
                <a:ea typeface="Kozuka Gothic Pr6N EL"/>
                <a:cs typeface="Kozuka Gothic Pr6N EL"/>
              </a:rPr>
              <a:t>outra</a:t>
            </a:r>
            <a:r>
              <a:rPr lang="en-US" sz="2400" dirty="0">
                <a:ea typeface="Kozuka Gothic Pr6N EL"/>
                <a:cs typeface="Kozuka Gothic Pr6N EL"/>
              </a:rPr>
              <a:t> </a:t>
            </a:r>
            <a:r>
              <a:rPr lang="en-US" sz="2400" dirty="0" err="1">
                <a:ea typeface="Kozuka Gothic Pr6N EL"/>
                <a:cs typeface="Kozuka Gothic Pr6N EL"/>
              </a:rPr>
              <a:t>dimensão</a:t>
            </a:r>
            <a:r>
              <a:rPr lang="en-US" sz="2400" dirty="0">
                <a:ea typeface="Kozuka Gothic Pr6N EL"/>
                <a:cs typeface="Kozuka Gothic Pr6N EL"/>
              </a:rPr>
              <a:t> de </a:t>
            </a:r>
            <a:r>
              <a:rPr lang="en-US" sz="2400" dirty="0" err="1">
                <a:ea typeface="Kozuka Gothic Pr6N EL"/>
                <a:cs typeface="Kozuka Gothic Pr6N EL"/>
              </a:rPr>
              <a:t>frescor</a:t>
            </a:r>
            <a:r>
              <a:rPr lang="en-US" sz="2400" dirty="0" smtClean="0">
                <a:ea typeface="Kozuka Gothic Pr6N EL"/>
                <a:cs typeface="Kozuka Gothic Pr6N EL"/>
              </a:rPr>
              <a:t>.</a:t>
            </a:r>
            <a:endParaRPr lang="en-US" sz="2400" dirty="0">
              <a:ea typeface="Kozuka Gothic Pr6N EL"/>
              <a:cs typeface="Kozuka Gothic Pr6N EL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9B2E7-F734-44A8-AAAB-718BCB7C41F7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481320" y="3152624"/>
            <a:ext cx="2209800" cy="28955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0" lang="en-US" sz="25000" b="1" i="0" u="none" strike="noStrike" kern="1200" cap="all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419600"/>
            <a:ext cx="7772400" cy="1362075"/>
          </a:xfrm>
        </p:spPr>
        <p:txBody>
          <a:bodyPr>
            <a:normAutofit/>
          </a:bodyPr>
          <a:lstStyle/>
          <a:p>
            <a:r>
              <a:rPr lang="en-US" dirty="0" smtClean="0"/>
              <a:t>TRANSATAK™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748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>
          <a:xfrm>
            <a:off x="685800" y="2362200"/>
            <a:ext cx="7772400" cy="1500187"/>
          </a:xfrm>
        </p:spPr>
        <p:txBody>
          <a:bodyPr anchor="ctr">
            <a:normAutofit/>
          </a:bodyPr>
          <a:lstStyle/>
          <a:p>
            <a:r>
              <a:rPr lang="en-US" sz="2400" dirty="0" smtClean="0"/>
              <a:t>Novas </a:t>
            </a:r>
            <a:r>
              <a:rPr lang="en-US" sz="2400" dirty="0" err="1" smtClean="0"/>
              <a:t>sensações</a:t>
            </a:r>
            <a:r>
              <a:rPr lang="en-US" sz="2400" dirty="0" smtClean="0"/>
              <a:t> </a:t>
            </a:r>
            <a:r>
              <a:rPr lang="en-US" sz="2400" dirty="0" err="1" smtClean="0"/>
              <a:t>que</a:t>
            </a:r>
            <a:r>
              <a:rPr lang="en-US" sz="2400" dirty="0" smtClean="0"/>
              <a:t> </a:t>
            </a:r>
            <a:r>
              <a:rPr lang="en-US" sz="2400" dirty="0" err="1" smtClean="0"/>
              <a:t>proporcionam</a:t>
            </a:r>
            <a:r>
              <a:rPr lang="en-US" sz="2400" dirty="0" smtClean="0"/>
              <a:t> novas </a:t>
            </a:r>
            <a:r>
              <a:rPr lang="en-US" sz="2400" dirty="0" err="1" smtClean="0"/>
              <a:t>experiências</a:t>
            </a:r>
            <a:r>
              <a:rPr lang="en-US" sz="2400" dirty="0" smtClean="0"/>
              <a:t> </a:t>
            </a:r>
            <a:r>
              <a:rPr lang="en-US" sz="2400" dirty="0" err="1" smtClean="0"/>
              <a:t>para</a:t>
            </a:r>
            <a:r>
              <a:rPr lang="en-US" sz="2400" dirty="0" smtClean="0"/>
              <a:t> o </a:t>
            </a:r>
            <a:r>
              <a:rPr lang="en-US" sz="2400" dirty="0" err="1" smtClean="0"/>
              <a:t>consumidor</a:t>
            </a:r>
            <a:endParaRPr lang="en-US" sz="2400" dirty="0">
              <a:ea typeface="Kozuka Gothic Pr6N EL"/>
              <a:cs typeface="Kozuka Gothic Pr6N EL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9B2E7-F734-44A8-AAAB-718BCB7C41F7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481320" y="3152624"/>
            <a:ext cx="2209800" cy="28955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0" lang="en-US" sz="25000" b="1" i="0" u="none" strike="noStrike" kern="1200" cap="all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419600"/>
            <a:ext cx="7772400" cy="1362075"/>
          </a:xfrm>
        </p:spPr>
        <p:txBody>
          <a:bodyPr>
            <a:normAutofit/>
          </a:bodyPr>
          <a:lstStyle/>
          <a:p>
            <a:r>
              <a:rPr lang="en-US" dirty="0" err="1" smtClean="0"/>
              <a:t>IntensateS</a:t>
            </a:r>
            <a:r>
              <a:rPr lang="en-US" dirty="0" smtClean="0"/>
              <a:t>®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926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841375" y="848766"/>
            <a:ext cx="67738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pt-BR" sz="280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24" name="Picture 1" descr="coolact_cocktail.png"/>
          <p:cNvPicPr>
            <a:picLocks noChangeAspect="1"/>
          </p:cNvPicPr>
          <p:nvPr/>
        </p:nvPicPr>
        <p:blipFill>
          <a:blip r:embed="rId3" cstate="print"/>
          <a:srcRect b="41339"/>
          <a:stretch>
            <a:fillRect/>
          </a:stretch>
        </p:blipFill>
        <p:spPr bwMode="auto">
          <a:xfrm>
            <a:off x="182563" y="2774538"/>
            <a:ext cx="18891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7" descr="hotack_vee.png"/>
          <p:cNvPicPr>
            <a:picLocks noChangeAspect="1"/>
          </p:cNvPicPr>
          <p:nvPr/>
        </p:nvPicPr>
        <p:blipFill>
          <a:blip r:embed="rId4" cstate="print"/>
          <a:srcRect r="27272"/>
          <a:stretch>
            <a:fillRect/>
          </a:stretch>
        </p:blipFill>
        <p:spPr bwMode="auto">
          <a:xfrm>
            <a:off x="239713" y="1718806"/>
            <a:ext cx="1671637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" descr="sensingle_demo.png"/>
          <p:cNvPicPr>
            <a:picLocks noChangeAspect="1"/>
          </p:cNvPicPr>
          <p:nvPr/>
        </p:nvPicPr>
        <p:blipFill>
          <a:blip r:embed="rId5" cstate="print"/>
          <a:srcRect b="21962"/>
          <a:stretch>
            <a:fillRect/>
          </a:stretch>
        </p:blipFill>
        <p:spPr bwMode="auto">
          <a:xfrm>
            <a:off x="254000" y="4050753"/>
            <a:ext cx="1671638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 Box 11"/>
          <p:cNvSpPr txBox="1">
            <a:spLocks noChangeArrowheads="1"/>
          </p:cNvSpPr>
          <p:nvPr/>
        </p:nvSpPr>
        <p:spPr bwMode="auto">
          <a:xfrm>
            <a:off x="2195513" y="1600760"/>
            <a:ext cx="66278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 err="1" smtClean="0">
                <a:ea typeface="Kozuka Gothic Pr6N EL"/>
                <a:cs typeface="Kozuka Gothic Pr6N EL"/>
              </a:rPr>
              <a:t>Tecnologia</a:t>
            </a:r>
            <a:r>
              <a:rPr lang="en-US" sz="2400" dirty="0" smtClean="0">
                <a:ea typeface="Kozuka Gothic Pr6N EL"/>
                <a:cs typeface="Kozuka Gothic Pr6N EL"/>
              </a:rPr>
              <a:t> Takasago de </a:t>
            </a:r>
            <a:r>
              <a:rPr lang="en-US" sz="2400" dirty="0" err="1" smtClean="0">
                <a:ea typeface="Kozuka Gothic Pr6N EL"/>
                <a:cs typeface="Kozuka Gothic Pr6N EL"/>
              </a:rPr>
              <a:t>moléculas</a:t>
            </a:r>
            <a:r>
              <a:rPr lang="en-US" sz="2400" dirty="0" smtClean="0">
                <a:ea typeface="Kozuka Gothic Pr6N EL"/>
                <a:cs typeface="Kozuka Gothic Pr6N EL"/>
              </a:rPr>
              <a:t> com </a:t>
            </a:r>
            <a:r>
              <a:rPr lang="en-US" sz="2400" dirty="0" err="1" smtClean="0">
                <a:ea typeface="Kozuka Gothic Pr6N EL"/>
                <a:cs typeface="Kozuka Gothic Pr6N EL"/>
              </a:rPr>
              <a:t>sensção</a:t>
            </a:r>
            <a:r>
              <a:rPr lang="en-US" sz="2400" dirty="0" smtClean="0">
                <a:ea typeface="Kozuka Gothic Pr6N EL"/>
                <a:cs typeface="Kozuka Gothic Pr6N EL"/>
              </a:rPr>
              <a:t> </a:t>
            </a:r>
            <a:r>
              <a:rPr lang="en-US" sz="2400" dirty="0" err="1" smtClean="0">
                <a:ea typeface="Kozuka Gothic Pr6N EL"/>
                <a:cs typeface="Kozuka Gothic Pr6N EL"/>
              </a:rPr>
              <a:t>quente</a:t>
            </a:r>
            <a:r>
              <a:rPr lang="en-US" sz="2400" dirty="0" smtClean="0">
                <a:ea typeface="Kozuka Gothic Pr6N EL"/>
                <a:cs typeface="Kozuka Gothic Pr6N EL"/>
              </a:rPr>
              <a:t> </a:t>
            </a:r>
            <a:endParaRPr lang="en-US" sz="2400" dirty="0">
              <a:ea typeface="Kozuka Gothic Pr6N EL"/>
              <a:cs typeface="Kozuka Gothic Pr6N EL"/>
            </a:endParaRPr>
          </a:p>
        </p:txBody>
      </p:sp>
      <p:sp>
        <p:nvSpPr>
          <p:cNvPr id="30" name="Text Box 12"/>
          <p:cNvSpPr txBox="1">
            <a:spLocks noChangeArrowheads="1"/>
          </p:cNvSpPr>
          <p:nvPr/>
        </p:nvSpPr>
        <p:spPr bwMode="auto">
          <a:xfrm>
            <a:off x="2198688" y="2676466"/>
            <a:ext cx="63801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 err="1" smtClean="0">
                <a:ea typeface="Kozuka Gothic Pr6N EL"/>
                <a:cs typeface="Kozuka Gothic Pr6N EL"/>
              </a:rPr>
              <a:t>Tecnologia</a:t>
            </a:r>
            <a:r>
              <a:rPr lang="en-US" sz="2400" dirty="0" smtClean="0">
                <a:ea typeface="Kozuka Gothic Pr6N EL"/>
                <a:cs typeface="Kozuka Gothic Pr6N EL"/>
              </a:rPr>
              <a:t> Takasago de </a:t>
            </a:r>
            <a:r>
              <a:rPr lang="en-US" sz="2400" dirty="0" err="1" smtClean="0">
                <a:ea typeface="Kozuka Gothic Pr6N EL"/>
                <a:cs typeface="Kozuka Gothic Pr6N EL"/>
              </a:rPr>
              <a:t>moléculas</a:t>
            </a:r>
            <a:r>
              <a:rPr lang="en-US" sz="2400" dirty="0" smtClean="0">
                <a:ea typeface="Kozuka Gothic Pr6N EL"/>
                <a:cs typeface="Kozuka Gothic Pr6N EL"/>
              </a:rPr>
              <a:t> com </a:t>
            </a:r>
            <a:r>
              <a:rPr lang="en-US" sz="2400" dirty="0" err="1" smtClean="0">
                <a:ea typeface="Kozuka Gothic Pr6N EL"/>
                <a:cs typeface="Kozuka Gothic Pr6N EL"/>
              </a:rPr>
              <a:t>sensações</a:t>
            </a:r>
            <a:r>
              <a:rPr lang="en-US" sz="2400" dirty="0" smtClean="0">
                <a:ea typeface="Kozuka Gothic Pr6N EL"/>
                <a:cs typeface="Kozuka Gothic Pr6N EL"/>
              </a:rPr>
              <a:t> geladas</a:t>
            </a:r>
            <a:endParaRPr lang="en-US" sz="2400" dirty="0">
              <a:ea typeface="Kozuka Gothic Pr6N EL"/>
              <a:cs typeface="Kozuka Gothic Pr6N EL"/>
            </a:endParaRPr>
          </a:p>
        </p:txBody>
      </p:sp>
      <p:sp>
        <p:nvSpPr>
          <p:cNvPr id="31" name="Text Box 13"/>
          <p:cNvSpPr txBox="1">
            <a:spLocks noChangeArrowheads="1"/>
          </p:cNvSpPr>
          <p:nvPr/>
        </p:nvSpPr>
        <p:spPr bwMode="auto">
          <a:xfrm>
            <a:off x="2198688" y="3667172"/>
            <a:ext cx="679132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sz="2400" dirty="0" smtClean="0">
                <a:ea typeface="Kozuka Gothic Pr6N EL"/>
                <a:cs typeface="Kozuka Gothic Pr6N EL"/>
              </a:rPr>
              <a:t>Bases de Aromas e </a:t>
            </a:r>
            <a:r>
              <a:rPr lang="en-US" sz="2400" dirty="0" err="1" smtClean="0">
                <a:ea typeface="Kozuka Gothic Pr6N EL"/>
                <a:cs typeface="Kozuka Gothic Pr6N EL"/>
              </a:rPr>
              <a:t>Fragrâncias</a:t>
            </a:r>
            <a:r>
              <a:rPr lang="en-US" sz="2400" dirty="0" smtClean="0">
                <a:ea typeface="Kozuka Gothic Pr6N EL"/>
                <a:cs typeface="Kozuka Gothic Pr6N EL"/>
              </a:rPr>
              <a:t> </a:t>
            </a:r>
            <a:r>
              <a:rPr lang="en-US" sz="2400" dirty="0" err="1" smtClean="0">
                <a:ea typeface="Kozuka Gothic Pr6N EL"/>
                <a:cs typeface="Kozuka Gothic Pr6N EL"/>
              </a:rPr>
              <a:t>designadas</a:t>
            </a:r>
            <a:r>
              <a:rPr lang="en-US" sz="2400" dirty="0" smtClean="0">
                <a:ea typeface="Kozuka Gothic Pr6N EL"/>
                <a:cs typeface="Kozuka Gothic Pr6N EL"/>
              </a:rPr>
              <a:t> </a:t>
            </a:r>
            <a:r>
              <a:rPr lang="en-US" sz="2400" dirty="0" err="1" smtClean="0">
                <a:ea typeface="Kozuka Gothic Pr6N EL"/>
                <a:cs typeface="Kozuka Gothic Pr6N EL"/>
              </a:rPr>
              <a:t>para</a:t>
            </a:r>
            <a:r>
              <a:rPr lang="en-US" sz="2400" dirty="0" smtClean="0">
                <a:ea typeface="Kozuka Gothic Pr6N EL"/>
                <a:cs typeface="Kozuka Gothic Pr6N EL"/>
              </a:rPr>
              <a:t> </a:t>
            </a:r>
            <a:r>
              <a:rPr lang="en-US" sz="2400" dirty="0" err="1" smtClean="0">
                <a:ea typeface="Kozuka Gothic Pr6N EL"/>
                <a:cs typeface="Kozuka Gothic Pr6N EL"/>
              </a:rPr>
              <a:t>darem</a:t>
            </a:r>
            <a:r>
              <a:rPr lang="en-US" sz="2400" dirty="0" smtClean="0">
                <a:ea typeface="Kozuka Gothic Pr6N EL"/>
                <a:cs typeface="Kozuka Gothic Pr6N EL"/>
              </a:rPr>
              <a:t> a </a:t>
            </a:r>
            <a:r>
              <a:rPr lang="en-US" sz="2400" dirty="0" err="1" smtClean="0">
                <a:ea typeface="Kozuka Gothic Pr6N EL"/>
                <a:cs typeface="Kozuka Gothic Pr6N EL"/>
              </a:rPr>
              <a:t>sensação</a:t>
            </a:r>
            <a:r>
              <a:rPr lang="en-US" sz="2400" dirty="0" smtClean="0">
                <a:ea typeface="Kozuka Gothic Pr6N EL"/>
                <a:cs typeface="Kozuka Gothic Pr6N EL"/>
              </a:rPr>
              <a:t> de </a:t>
            </a:r>
            <a:r>
              <a:rPr lang="en-US" sz="2400" dirty="0" err="1" smtClean="0">
                <a:ea typeface="Kozuka Gothic Pr6N EL"/>
                <a:cs typeface="Kozuka Gothic Pr6N EL"/>
              </a:rPr>
              <a:t>formigamento,paralisante</a:t>
            </a:r>
            <a:r>
              <a:rPr lang="en-US" sz="2400" dirty="0" smtClean="0">
                <a:ea typeface="Kozuka Gothic Pr6N EL"/>
                <a:cs typeface="Kozuka Gothic Pr6N EL"/>
              </a:rPr>
              <a:t>, </a:t>
            </a:r>
            <a:r>
              <a:rPr lang="en-US" sz="2400" dirty="0" err="1" smtClean="0">
                <a:ea typeface="Kozuka Gothic Pr6N EL"/>
                <a:cs typeface="Kozuka Gothic Pr6N EL"/>
              </a:rPr>
              <a:t>salivante</a:t>
            </a:r>
            <a:r>
              <a:rPr lang="en-US" sz="2400" dirty="0" smtClean="0">
                <a:ea typeface="Kozuka Gothic Pr6N EL"/>
                <a:cs typeface="Kozuka Gothic Pr6N EL"/>
              </a:rPr>
              <a:t> </a:t>
            </a:r>
            <a:r>
              <a:rPr lang="en-US" sz="2400" dirty="0" err="1" smtClean="0">
                <a:ea typeface="Kozuka Gothic Pr6N EL"/>
                <a:cs typeface="Kozuka Gothic Pr6N EL"/>
              </a:rPr>
              <a:t>ou</a:t>
            </a:r>
            <a:r>
              <a:rPr lang="en-US" sz="2400" dirty="0" smtClean="0">
                <a:ea typeface="Kozuka Gothic Pr6N EL"/>
                <a:cs typeface="Kozuka Gothic Pr6N EL"/>
              </a:rPr>
              <a:t> </a:t>
            </a:r>
            <a:r>
              <a:rPr lang="en-US" sz="2400" dirty="0" err="1" smtClean="0">
                <a:ea typeface="Kozuka Gothic Pr6N EL"/>
                <a:cs typeface="Kozuka Gothic Pr6N EL"/>
              </a:rPr>
              <a:t>efeito</a:t>
            </a:r>
            <a:r>
              <a:rPr lang="en-US" sz="2400" dirty="0" smtClean="0">
                <a:ea typeface="Kozuka Gothic Pr6N EL"/>
                <a:cs typeface="Kozuka Gothic Pr6N EL"/>
              </a:rPr>
              <a:t> de </a:t>
            </a:r>
            <a:r>
              <a:rPr lang="en-US" sz="2400" dirty="0" err="1" smtClean="0">
                <a:ea typeface="Kozuka Gothic Pr6N EL"/>
                <a:cs typeface="Kozuka Gothic Pr6N EL"/>
              </a:rPr>
              <a:t>enriquecedores</a:t>
            </a:r>
            <a:r>
              <a:rPr lang="en-US" sz="2400" dirty="0" smtClean="0">
                <a:ea typeface="Kozuka Gothic Pr6N EL"/>
                <a:cs typeface="Kozuka Gothic Pr6N EL"/>
              </a:rPr>
              <a:t> </a:t>
            </a:r>
            <a:r>
              <a:rPr lang="en-US" sz="2400" dirty="0" err="1" smtClean="0">
                <a:ea typeface="Kozuka Gothic Pr6N EL"/>
                <a:cs typeface="Kozuka Gothic Pr6N EL"/>
              </a:rPr>
              <a:t>sensoriais</a:t>
            </a:r>
            <a:r>
              <a:rPr lang="en-US" sz="2400" dirty="0" smtClean="0">
                <a:ea typeface="Kozuka Gothic Pr6N EL"/>
                <a:cs typeface="Kozuka Gothic Pr6N EL"/>
              </a:rPr>
              <a:t> </a:t>
            </a:r>
            <a:r>
              <a:rPr lang="en-US" sz="2400" dirty="0" err="1" smtClean="0">
                <a:ea typeface="Kozuka Gothic Pr6N EL"/>
                <a:cs typeface="Kozuka Gothic Pr6N EL"/>
              </a:rPr>
              <a:t>em</a:t>
            </a:r>
            <a:r>
              <a:rPr lang="en-US" sz="2400" dirty="0" smtClean="0">
                <a:ea typeface="Kozuka Gothic Pr6N EL"/>
                <a:cs typeface="Kozuka Gothic Pr6N EL"/>
              </a:rPr>
              <a:t> </a:t>
            </a:r>
            <a:r>
              <a:rPr lang="en-US" sz="2400" dirty="0" err="1" smtClean="0">
                <a:ea typeface="Kozuka Gothic Pr6N EL"/>
                <a:cs typeface="Kozuka Gothic Pr6N EL"/>
              </a:rPr>
              <a:t>produtos</a:t>
            </a:r>
            <a:r>
              <a:rPr lang="en-US" sz="2400" dirty="0" smtClean="0">
                <a:ea typeface="Kozuka Gothic Pr6N EL"/>
                <a:cs typeface="Kozuka Gothic Pr6N EL"/>
              </a:rPr>
              <a:t>.</a:t>
            </a:r>
            <a:endParaRPr lang="en-US" sz="2400" dirty="0">
              <a:ea typeface="Kozuka Gothic Pr6N EL"/>
              <a:cs typeface="Kozuka Gothic Pr6N EL"/>
            </a:endParaRPr>
          </a:p>
        </p:txBody>
      </p:sp>
      <p:sp>
        <p:nvSpPr>
          <p:cNvPr id="22" name="Espaço Reservado para Número de Slide 1"/>
          <p:cNvSpPr>
            <a:spLocks noGrp="1"/>
          </p:cNvSpPr>
          <p:nvPr>
            <p:ph type="sldNum" sz="quarter" idx="12"/>
          </p:nvPr>
        </p:nvSpPr>
        <p:spPr>
          <a:xfrm>
            <a:off x="36143" y="7554366"/>
            <a:ext cx="381000" cy="228600"/>
          </a:xfrm>
        </p:spPr>
        <p:txBody>
          <a:bodyPr/>
          <a:lstStyle/>
          <a:p>
            <a:fld id="{3FD9B2E7-F734-44A8-AAAB-718BCB7C41F7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>
          <a:xfrm>
            <a:off x="685800" y="2362200"/>
            <a:ext cx="7772400" cy="1500187"/>
          </a:xfrm>
        </p:spPr>
        <p:txBody>
          <a:bodyPr anchor="ctr">
            <a:normAutofit/>
          </a:bodyPr>
          <a:lstStyle/>
          <a:p>
            <a:r>
              <a:rPr lang="en-US" sz="2400" dirty="0" smtClean="0"/>
              <a:t>Aromas de </a:t>
            </a:r>
            <a:r>
              <a:rPr lang="en-US" sz="2400" dirty="0" err="1" smtClean="0"/>
              <a:t>Menta</a:t>
            </a:r>
            <a:r>
              <a:rPr lang="en-US" sz="2400" dirty="0" smtClean="0"/>
              <a:t> sob </a:t>
            </a:r>
            <a:r>
              <a:rPr lang="en-US" sz="2400" dirty="0" err="1" smtClean="0"/>
              <a:t>medida</a:t>
            </a:r>
            <a:r>
              <a:rPr lang="en-US" sz="2400" dirty="0" smtClean="0"/>
              <a:t> </a:t>
            </a:r>
            <a:r>
              <a:rPr lang="en-US" sz="2400" dirty="0" err="1" smtClean="0"/>
              <a:t>para</a:t>
            </a:r>
            <a:r>
              <a:rPr lang="en-US" sz="2400" dirty="0" smtClean="0"/>
              <a:t> </a:t>
            </a:r>
            <a:r>
              <a:rPr lang="en-US" sz="2400" dirty="0" err="1" smtClean="0"/>
              <a:t>definir</a:t>
            </a:r>
            <a:r>
              <a:rPr lang="en-US" sz="2400" dirty="0" smtClean="0"/>
              <a:t> </a:t>
            </a:r>
            <a:r>
              <a:rPr lang="en-US" sz="2400" dirty="0" err="1" smtClean="0"/>
              <a:t>novos</a:t>
            </a:r>
            <a:r>
              <a:rPr lang="en-US" sz="2400" dirty="0" smtClean="0"/>
              <a:t> </a:t>
            </a:r>
            <a:r>
              <a:rPr lang="en-US" sz="2400" dirty="0" err="1" smtClean="0"/>
              <a:t>perfis</a:t>
            </a:r>
            <a:r>
              <a:rPr lang="en-US" sz="2400" dirty="0" smtClean="0"/>
              <a:t> e </a:t>
            </a:r>
            <a:r>
              <a:rPr lang="en-US" sz="2400" dirty="0" err="1" smtClean="0"/>
              <a:t>garantia</a:t>
            </a:r>
            <a:r>
              <a:rPr lang="en-US" sz="2400" dirty="0" smtClean="0"/>
              <a:t> de </a:t>
            </a:r>
            <a:r>
              <a:rPr lang="en-US" sz="2400" dirty="0" err="1" smtClean="0"/>
              <a:t>fornecimento</a:t>
            </a:r>
            <a:r>
              <a:rPr lang="en-US" sz="2400" dirty="0" smtClean="0"/>
              <a:t>.</a:t>
            </a:r>
            <a:endParaRPr lang="en-US" sz="2400" dirty="0">
              <a:ea typeface="Kozuka Gothic Pr6N EL"/>
              <a:cs typeface="Kozuka Gothic Pr6N EL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9B2E7-F734-44A8-AAAB-718BCB7C41F7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481320" y="3152624"/>
            <a:ext cx="2209800" cy="28955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0" lang="en-US" sz="25000" b="1" i="0" u="none" strike="noStrike" kern="1200" cap="all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419600"/>
            <a:ext cx="7772400" cy="1362075"/>
          </a:xfrm>
        </p:spPr>
        <p:txBody>
          <a:bodyPr>
            <a:normAutofit/>
          </a:bodyPr>
          <a:lstStyle/>
          <a:p>
            <a:r>
              <a:rPr lang="en-US" dirty="0" err="1" smtClean="0"/>
              <a:t>Mintact</a:t>
            </a:r>
            <a:r>
              <a:rPr lang="en-US" dirty="0" smtClean="0"/>
              <a:t>®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91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 descr="DSC06197.JPG"/>
          <p:cNvPicPr>
            <a:picLocks noChangeAspect="1"/>
          </p:cNvPicPr>
          <p:nvPr/>
        </p:nvPicPr>
        <p:blipFill>
          <a:blip r:embed="rId3" cstate="print"/>
          <a:srcRect l="18750" t="10416" r="14062" b="7291"/>
          <a:stretch>
            <a:fillRect/>
          </a:stretch>
        </p:blipFill>
        <p:spPr>
          <a:xfrm>
            <a:off x="2000232" y="-214338"/>
            <a:ext cx="4121701" cy="3786214"/>
          </a:xfrm>
          <a:prstGeom prst="rect">
            <a:avLst/>
          </a:prstGeom>
        </p:spPr>
      </p:pic>
      <p:pic>
        <p:nvPicPr>
          <p:cNvPr id="8" name="Imagem 7" descr="DSC07594.JPG"/>
          <p:cNvPicPr>
            <a:picLocks noChangeAspect="1"/>
          </p:cNvPicPr>
          <p:nvPr/>
        </p:nvPicPr>
        <p:blipFill>
          <a:blip r:embed="rId4" cstate="print"/>
          <a:srcRect r="5468" b="11458"/>
          <a:stretch>
            <a:fillRect/>
          </a:stretch>
        </p:blipFill>
        <p:spPr>
          <a:xfrm>
            <a:off x="6429420" y="4834250"/>
            <a:ext cx="3286116" cy="2308428"/>
          </a:xfrm>
          <a:prstGeom prst="rect">
            <a:avLst/>
          </a:prstGeom>
        </p:spPr>
      </p:pic>
      <p:pic>
        <p:nvPicPr>
          <p:cNvPr id="4" name="Imagem 3" descr="DSC0522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488" y="4804181"/>
            <a:ext cx="2928958" cy="2035983"/>
          </a:xfrm>
          <a:prstGeom prst="rect">
            <a:avLst/>
          </a:prstGeom>
        </p:spPr>
      </p:pic>
      <p:pic>
        <p:nvPicPr>
          <p:cNvPr id="6" name="Imagem 5" descr="DSC05580.JPG"/>
          <p:cNvPicPr>
            <a:picLocks noChangeAspect="1"/>
          </p:cNvPicPr>
          <p:nvPr/>
        </p:nvPicPr>
        <p:blipFill>
          <a:blip r:embed="rId6" cstate="print"/>
          <a:srcRect l="1042" t="22222" r="8333"/>
          <a:stretch>
            <a:fillRect/>
          </a:stretch>
        </p:blipFill>
        <p:spPr>
          <a:xfrm>
            <a:off x="0" y="4833102"/>
            <a:ext cx="3145843" cy="2024898"/>
          </a:xfrm>
          <a:prstGeom prst="rect">
            <a:avLst/>
          </a:prstGeom>
        </p:spPr>
      </p:pic>
      <p:pic>
        <p:nvPicPr>
          <p:cNvPr id="11" name="Imagem 10" descr="DSC04984.JPG"/>
          <p:cNvPicPr>
            <a:picLocks noChangeAspect="1"/>
          </p:cNvPicPr>
          <p:nvPr/>
        </p:nvPicPr>
        <p:blipFill>
          <a:blip r:embed="rId7" cstate="print"/>
          <a:srcRect l="29925" t="39583" r="40586" b="10416"/>
          <a:stretch>
            <a:fillRect/>
          </a:stretch>
        </p:blipFill>
        <p:spPr>
          <a:xfrm>
            <a:off x="5093261" y="4714884"/>
            <a:ext cx="1836193" cy="2570646"/>
          </a:xfrm>
          <a:prstGeom prst="rect">
            <a:avLst/>
          </a:prstGeom>
        </p:spPr>
      </p:pic>
      <p:pic>
        <p:nvPicPr>
          <p:cNvPr id="7" name="Imagem 6" descr="DSC0661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2571744"/>
            <a:ext cx="3231918" cy="2357454"/>
          </a:xfrm>
          <a:prstGeom prst="rect">
            <a:avLst/>
          </a:prstGeom>
        </p:spPr>
      </p:pic>
      <p:pic>
        <p:nvPicPr>
          <p:cNvPr id="12" name="Imagem 11" descr="DSC05384.JPG"/>
          <p:cNvPicPr>
            <a:picLocks noChangeAspect="1"/>
          </p:cNvPicPr>
          <p:nvPr/>
        </p:nvPicPr>
        <p:blipFill>
          <a:blip r:embed="rId9" cstate="print"/>
          <a:srcRect l="3125" t="16666" r="7812" b="28125"/>
          <a:stretch>
            <a:fillRect/>
          </a:stretch>
        </p:blipFill>
        <p:spPr>
          <a:xfrm>
            <a:off x="5643602" y="2571744"/>
            <a:ext cx="4572000" cy="2357454"/>
          </a:xfrm>
          <a:prstGeom prst="rect">
            <a:avLst/>
          </a:prstGeom>
        </p:spPr>
      </p:pic>
      <p:pic>
        <p:nvPicPr>
          <p:cNvPr id="5" name="Imagem 4" descr="DSC05824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214678" y="2586935"/>
            <a:ext cx="3000364" cy="2342263"/>
          </a:xfrm>
          <a:prstGeom prst="rect">
            <a:avLst/>
          </a:prstGeom>
        </p:spPr>
      </p:pic>
      <p:sp>
        <p:nvSpPr>
          <p:cNvPr id="16" name="CaixaDeTexto 15"/>
          <p:cNvSpPr txBox="1"/>
          <p:nvPr/>
        </p:nvSpPr>
        <p:spPr>
          <a:xfrm>
            <a:off x="-68240" y="-272892"/>
            <a:ext cx="9324000" cy="295200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pt-BR" sz="6000" dirty="0" smtClean="0">
              <a:solidFill>
                <a:schemeClr val="bg1"/>
              </a:solidFill>
            </a:endParaRPr>
          </a:p>
          <a:p>
            <a:pPr algn="ctr"/>
            <a:r>
              <a:rPr lang="pt-BR" sz="6000" dirty="0" smtClean="0">
                <a:solidFill>
                  <a:schemeClr val="bg1"/>
                </a:solidFill>
              </a:rPr>
              <a:t>Um passeio pela</a:t>
            </a:r>
          </a:p>
          <a:p>
            <a:pPr algn="ctr"/>
            <a:r>
              <a:rPr lang="pt-BR" sz="6000" dirty="0" smtClean="0">
                <a:solidFill>
                  <a:schemeClr val="bg1"/>
                </a:solidFill>
              </a:rPr>
              <a:t>INDIA</a:t>
            </a:r>
            <a:endParaRPr lang="pt-BR" sz="80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Índia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621493" y="1295400"/>
            <a:ext cx="7901014" cy="5221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Um lugar onde o impossível é possível ...</a:t>
            </a:r>
          </a:p>
          <a:p>
            <a:pPr>
              <a:buFont typeface="Arial" pitchFamily="34" charset="0"/>
              <a:buChar char="•"/>
            </a:pPr>
            <a:endParaRPr lang="pt-BR" sz="2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indent="265113">
              <a:lnSpc>
                <a:spcPct val="150000"/>
              </a:lnSpc>
              <a:spcAft>
                <a:spcPts val="400"/>
              </a:spcAft>
              <a:buFont typeface="Arial" pitchFamily="34" charset="0"/>
              <a:buChar char="•"/>
            </a:pPr>
            <a:r>
              <a:rPr lang="pt-BR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Uma cultura milenar</a:t>
            </a:r>
          </a:p>
          <a:p>
            <a:pPr indent="265113">
              <a:lnSpc>
                <a:spcPct val="150000"/>
              </a:lnSpc>
              <a:spcAft>
                <a:spcPts val="400"/>
              </a:spcAft>
              <a:buFont typeface="Arial" pitchFamily="34" charset="0"/>
              <a:buChar char="•"/>
            </a:pPr>
            <a:r>
              <a:rPr lang="pt-BR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As cores são berrantes</a:t>
            </a:r>
          </a:p>
          <a:p>
            <a:pPr indent="265113">
              <a:lnSpc>
                <a:spcPct val="150000"/>
              </a:lnSpc>
              <a:spcAft>
                <a:spcPts val="400"/>
              </a:spcAft>
              <a:buFont typeface="Arial" pitchFamily="34" charset="0"/>
              <a:buChar char="•"/>
            </a:pPr>
            <a:r>
              <a:rPr lang="pt-BR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O sol cega</a:t>
            </a:r>
          </a:p>
          <a:p>
            <a:pPr indent="265113">
              <a:lnSpc>
                <a:spcPct val="150000"/>
              </a:lnSpc>
              <a:spcAft>
                <a:spcPts val="400"/>
              </a:spcAft>
              <a:buFont typeface="Arial" pitchFamily="34" charset="0"/>
              <a:buChar char="•"/>
            </a:pPr>
            <a:r>
              <a:rPr lang="pt-BR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A poeira é onipresente</a:t>
            </a:r>
          </a:p>
          <a:p>
            <a:pPr indent="265113">
              <a:lnSpc>
                <a:spcPct val="150000"/>
              </a:lnSpc>
              <a:spcAft>
                <a:spcPts val="400"/>
              </a:spcAft>
              <a:buFont typeface="Arial" pitchFamily="34" charset="0"/>
              <a:buChar char="•"/>
            </a:pPr>
            <a:r>
              <a:rPr lang="pt-BR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O acúmulo de lixo nas ruas choca até brasileiros</a:t>
            </a:r>
          </a:p>
          <a:p>
            <a:pPr indent="265113">
              <a:lnSpc>
                <a:spcPct val="150000"/>
              </a:lnSpc>
              <a:spcAft>
                <a:spcPts val="400"/>
              </a:spcAft>
              <a:buFont typeface="Arial" pitchFamily="34" charset="0"/>
              <a:buChar char="•"/>
            </a:pPr>
            <a:r>
              <a:rPr lang="pt-BR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A comida é picante</a:t>
            </a:r>
          </a:p>
          <a:p>
            <a:pPr indent="265113">
              <a:lnSpc>
                <a:spcPct val="150000"/>
              </a:lnSpc>
              <a:spcAft>
                <a:spcPts val="400"/>
              </a:spcAft>
              <a:buFont typeface="Arial" pitchFamily="34" charset="0"/>
              <a:buChar char="•"/>
            </a:pPr>
            <a:r>
              <a:rPr lang="pt-BR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Um majestoso aeroporto em Dehli, o sexto maior do mundo</a:t>
            </a:r>
          </a:p>
          <a:p>
            <a:pPr indent="265113">
              <a:lnSpc>
                <a:spcPct val="150000"/>
              </a:lnSpc>
              <a:spcAft>
                <a:spcPts val="400"/>
              </a:spcAft>
              <a:buFont typeface="Arial" pitchFamily="34" charset="0"/>
              <a:buChar char="•"/>
            </a:pPr>
            <a:r>
              <a:rPr lang="pt-BR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O metrô, desenvolvido por chineses, é o que mais cresce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 smtClean="0"/>
          </a:p>
          <a:p>
            <a:pPr algn="ctr"/>
            <a:endParaRPr lang="pt-BR" dirty="0" smtClean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Ingredientes Exóticos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7380312" y="6453336"/>
            <a:ext cx="223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solidFill>
                  <a:schemeClr val="bg1"/>
                </a:solidFill>
                <a:latin typeface="Century Gothic" pitchFamily="34" charset="0"/>
              </a:rPr>
              <a:t>Fonte: Wikipédia</a:t>
            </a:r>
            <a:r>
              <a:rPr lang="pt-BR" sz="1400" dirty="0">
                <a:solidFill>
                  <a:schemeClr val="bg1"/>
                </a:solidFill>
                <a:latin typeface="Century Gothic" pitchFamily="34" charset="0"/>
              </a:rPr>
              <a:t>.</a:t>
            </a:r>
            <a:endParaRPr lang="pt-BR" sz="1600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39552" y="1124744"/>
            <a:ext cx="806489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err="1" smtClean="0">
                <a:solidFill>
                  <a:schemeClr val="bg1"/>
                </a:solidFill>
                <a:latin typeface="Century Gothic" pitchFamily="34" charset="0"/>
              </a:rPr>
              <a:t>Neem</a:t>
            </a:r>
            <a:r>
              <a:rPr lang="pt-BR" sz="2000" b="1" dirty="0" smtClean="0">
                <a:solidFill>
                  <a:schemeClr val="bg1"/>
                </a:solidFill>
                <a:latin typeface="Century Gothic" pitchFamily="34" charset="0"/>
              </a:rPr>
              <a:t>:</a:t>
            </a: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 É </a:t>
            </a:r>
            <a:r>
              <a:rPr lang="pt-BR" dirty="0">
                <a:solidFill>
                  <a:schemeClr val="bg1"/>
                </a:solidFill>
                <a:latin typeface="Century Gothic" pitchFamily="34" charset="0"/>
              </a:rPr>
              <a:t>uma planta que pertence à família do mogno e do cedro. São árvores de grande porte, podendo atingir até 30m de altura e 2,5m de diâmetro. Nativa de todo o subcontinente indiano e resistente a seca. Além de fornecer madeira, é muito conhecida por suas propriedades medicinais e terapêuticas encontradas nas sementes, folhas e casca. Popularmente é bastante utilizada na agricultura, no combate a lagartas e pragas como nematoides, fungos e bactérias. Na indústria farmacêutica é utilizada na fabricação de produtos de higiene e limpeza.</a:t>
            </a:r>
            <a:endParaRPr lang="pt-BR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63" y="4088469"/>
            <a:ext cx="1799744" cy="863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4" t="18714" r="7885" b="21769"/>
          <a:stretch/>
        </p:blipFill>
        <p:spPr bwMode="auto">
          <a:xfrm>
            <a:off x="2771800" y="4088469"/>
            <a:ext cx="1389050" cy="975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2673853" y="5080080"/>
            <a:ext cx="158494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>
                <a:solidFill>
                  <a:schemeClr val="bg1"/>
                </a:solidFill>
                <a:latin typeface="Century Gothic" pitchFamily="34" charset="0"/>
              </a:rPr>
              <a:t>Unilever</a:t>
            </a:r>
          </a:p>
          <a:p>
            <a:pPr algn="ctr"/>
            <a:r>
              <a:rPr lang="pt-BR" sz="1600" dirty="0" err="1" smtClean="0">
                <a:solidFill>
                  <a:schemeClr val="bg1"/>
                </a:solidFill>
                <a:latin typeface="Century Gothic" pitchFamily="34" charset="0"/>
              </a:rPr>
              <a:t>Hamam</a:t>
            </a:r>
            <a:endParaRPr lang="pt-BR" sz="16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endParaRPr lang="pt-BR" sz="2200" dirty="0">
              <a:solidFill>
                <a:schemeClr val="bg1"/>
              </a:solidFill>
              <a:latin typeface="Century Gothic" pitchFamily="34" charset="0"/>
            </a:endParaRPr>
          </a:p>
          <a:p>
            <a:endParaRPr lang="pt-BR" sz="2200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597763" y="4952346"/>
            <a:ext cx="17997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err="1" smtClean="0">
                <a:solidFill>
                  <a:schemeClr val="bg1"/>
                </a:solidFill>
                <a:latin typeface="Century Gothic" pitchFamily="34" charset="0"/>
              </a:rPr>
              <a:t>Neem</a:t>
            </a:r>
            <a:endParaRPr lang="pt-BR" sz="2200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88469"/>
            <a:ext cx="1348463" cy="747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CaixaDeTexto 11"/>
          <p:cNvSpPr txBox="1"/>
          <p:nvPr/>
        </p:nvSpPr>
        <p:spPr>
          <a:xfrm>
            <a:off x="4453759" y="4835518"/>
            <a:ext cx="158494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err="1" smtClean="0">
                <a:solidFill>
                  <a:schemeClr val="bg1"/>
                </a:solidFill>
                <a:latin typeface="Century Gothic" pitchFamily="34" charset="0"/>
              </a:rPr>
              <a:t>Panchjali</a:t>
            </a:r>
            <a:endParaRPr lang="pt-BR" sz="1600" b="1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algn="ctr"/>
            <a:r>
              <a:rPr lang="pt-BR" sz="1600" dirty="0" err="1" smtClean="0">
                <a:solidFill>
                  <a:schemeClr val="bg1"/>
                </a:solidFill>
                <a:latin typeface="Century Gothic" pitchFamily="34" charset="0"/>
              </a:rPr>
              <a:t>Kanti</a:t>
            </a:r>
            <a:endParaRPr lang="pt-BR" sz="16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endParaRPr lang="pt-BR" sz="2200" dirty="0">
              <a:solidFill>
                <a:schemeClr val="bg1"/>
              </a:solidFill>
              <a:latin typeface="Century Gothic" pitchFamily="34" charset="0"/>
            </a:endParaRPr>
          </a:p>
          <a:p>
            <a:endParaRPr lang="pt-BR" sz="2200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4" r="8025" b="6059"/>
          <a:stretch/>
        </p:blipFill>
        <p:spPr bwMode="auto">
          <a:xfrm>
            <a:off x="6333893" y="4088469"/>
            <a:ext cx="1821279" cy="1200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CaixaDeTexto 13"/>
          <p:cNvSpPr txBox="1"/>
          <p:nvPr/>
        </p:nvSpPr>
        <p:spPr>
          <a:xfrm>
            <a:off x="6178625" y="5288606"/>
            <a:ext cx="213181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err="1" smtClean="0">
                <a:solidFill>
                  <a:schemeClr val="bg1"/>
                </a:solidFill>
                <a:latin typeface="Century Gothic" pitchFamily="34" charset="0"/>
              </a:rPr>
              <a:t>Himalaya</a:t>
            </a:r>
            <a:endParaRPr lang="pt-BR" sz="1600" b="1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algn="ctr"/>
            <a:endParaRPr lang="pt-BR" sz="16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endParaRPr lang="pt-BR" sz="2200" dirty="0">
              <a:solidFill>
                <a:schemeClr val="bg1"/>
              </a:solidFill>
              <a:latin typeface="Century Gothic" pitchFamily="34" charset="0"/>
            </a:endParaRPr>
          </a:p>
          <a:p>
            <a:endParaRPr lang="pt-BR" sz="2200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72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9B2E7-F734-44A8-AAAB-718BCB7C41F7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5" name="Imagem 4" descr="AppleMint2011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1219200" y="2151727"/>
            <a:ext cx="6705600" cy="3323987"/>
          </a:xfrm>
          <a:prstGeom prst="rect">
            <a:avLst/>
          </a:prstGeom>
          <a:solidFill>
            <a:schemeClr val="bg1">
              <a:alpha val="81000"/>
            </a:schemeClr>
          </a:solidFill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pt-BR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iscolight" pitchFamily="2" charset="0"/>
                <a:ea typeface="+mj-ea"/>
                <a:cs typeface="+mj-cs"/>
              </a:rPr>
              <a:t>É melhor estar preparado para uma oportunidade e não ter nenhuma, do que ter uma oportunidade e não estar preparado.</a:t>
            </a:r>
          </a:p>
          <a:p>
            <a:pPr algn="ctr"/>
            <a:endParaRPr lang="pt-BR" sz="28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Ciscolight" pitchFamily="2" charset="0"/>
              <a:ea typeface="+mj-ea"/>
              <a:cs typeface="+mj-cs"/>
            </a:endParaRPr>
          </a:p>
          <a:p>
            <a:pPr algn="ctr"/>
            <a:r>
              <a:rPr lang="pt-BR" sz="14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iscolight" pitchFamily="2" charset="0"/>
                <a:ea typeface="+mj-ea"/>
                <a:cs typeface="+mj-cs"/>
              </a:rPr>
              <a:t>Whitney Young Jr.</a:t>
            </a:r>
            <a:endParaRPr lang="en-US" sz="6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Takasago frent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3212976"/>
            <a:ext cx="3240360" cy="23380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9" name="CaixaDeTexto 8"/>
          <p:cNvSpPr txBox="1"/>
          <p:nvPr/>
        </p:nvSpPr>
        <p:spPr>
          <a:xfrm>
            <a:off x="323528" y="1794025"/>
            <a:ext cx="6680162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  <a:buClr>
                <a:srgbClr val="008000"/>
              </a:buClr>
              <a:buFont typeface="Arial" pitchFamily="34" charset="0"/>
              <a:buChar char="•"/>
            </a:pPr>
            <a:r>
              <a:rPr lang="pt-BR" sz="2000" dirty="0" smtClean="0"/>
              <a:t> Multinacional Japonesa - Fabricante de Aromas e Fragrâncias</a:t>
            </a:r>
          </a:p>
          <a:p>
            <a:pPr>
              <a:lnSpc>
                <a:spcPct val="200000"/>
              </a:lnSpc>
              <a:buClr>
                <a:srgbClr val="008000"/>
              </a:buClr>
              <a:buFont typeface="Arial" pitchFamily="34" charset="0"/>
              <a:buChar char="•"/>
            </a:pPr>
            <a:r>
              <a:rPr lang="pt-BR" sz="2000" dirty="0"/>
              <a:t> Entre as 5 principais - Globalmente</a:t>
            </a:r>
            <a:endParaRPr lang="pt-BR" sz="2000" dirty="0" smtClean="0"/>
          </a:p>
          <a:p>
            <a:pPr>
              <a:lnSpc>
                <a:spcPct val="200000"/>
              </a:lnSpc>
              <a:buClr>
                <a:srgbClr val="008000"/>
              </a:buClr>
              <a:buFont typeface="Arial" pitchFamily="34" charset="0"/>
              <a:buChar char="•"/>
            </a:pPr>
            <a:r>
              <a:rPr lang="pt-BR" sz="2000" dirty="0" smtClean="0"/>
              <a:t> Confiança, Trabalho em Equipe e Tecnologia</a:t>
            </a:r>
          </a:p>
          <a:p>
            <a:pPr>
              <a:lnSpc>
                <a:spcPct val="200000"/>
              </a:lnSpc>
              <a:buClr>
                <a:srgbClr val="008000"/>
              </a:buClr>
              <a:buFont typeface="Arial" pitchFamily="34" charset="0"/>
              <a:buChar char="•"/>
            </a:pPr>
            <a:r>
              <a:rPr lang="pt-BR" sz="2000" dirty="0" smtClean="0"/>
              <a:t> Investimentos  em Tecnologia</a:t>
            </a:r>
          </a:p>
          <a:p>
            <a:pPr>
              <a:lnSpc>
                <a:spcPct val="200000"/>
              </a:lnSpc>
              <a:buClr>
                <a:srgbClr val="008000"/>
              </a:buClr>
              <a:buFont typeface="Arial" pitchFamily="34" charset="0"/>
              <a:buChar char="•"/>
            </a:pPr>
            <a:r>
              <a:rPr lang="pt-BR" sz="2000" dirty="0" smtClean="0"/>
              <a:t> Premio Nobel de Química 2001</a:t>
            </a:r>
          </a:p>
          <a:p>
            <a:pPr>
              <a:lnSpc>
                <a:spcPct val="200000"/>
              </a:lnSpc>
              <a:buClr>
                <a:srgbClr val="008000"/>
              </a:buClr>
              <a:buFont typeface="Arial" pitchFamily="34" charset="0"/>
              <a:buChar char="•"/>
            </a:pPr>
            <a:r>
              <a:rPr lang="pt-BR" sz="2000" dirty="0" smtClean="0"/>
              <a:t> Nova unidade fabril em Vinhedo - SP</a:t>
            </a:r>
            <a:endParaRPr lang="pt-BR" sz="2000" dirty="0"/>
          </a:p>
        </p:txBody>
      </p:sp>
      <p:sp>
        <p:nvSpPr>
          <p:cNvPr id="11" name="Retângulo 10"/>
          <p:cNvSpPr/>
          <p:nvPr/>
        </p:nvSpPr>
        <p:spPr>
          <a:xfrm>
            <a:off x="8757480" y="6691052"/>
            <a:ext cx="76200" cy="180000"/>
          </a:xfrm>
          <a:prstGeom prst="rect">
            <a:avLst/>
          </a:prstGeom>
          <a:solidFill>
            <a:srgbClr val="008000"/>
          </a:solidFill>
        </p:spPr>
        <p:txBody>
          <a:bodyPr vert="horz" lIns="91440" tIns="45720" rIns="91440" bIns="45720" rtlCol="0" anchor="ctr"/>
          <a:lstStyle/>
          <a:p>
            <a:endParaRPr lang="en-US" sz="1000" dirty="0" smtClean="0">
              <a:solidFill>
                <a:schemeClr val="bg1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8909880" y="6691052"/>
            <a:ext cx="54000" cy="180000"/>
          </a:xfrm>
          <a:prstGeom prst="rect">
            <a:avLst/>
          </a:prstGeom>
          <a:solidFill>
            <a:srgbClr val="008000"/>
          </a:solidFill>
        </p:spPr>
        <p:txBody>
          <a:bodyPr vert="horz" lIns="91440" tIns="45720" rIns="91440" bIns="45720" rtlCol="0" anchor="ctr"/>
          <a:lstStyle/>
          <a:p>
            <a:endParaRPr lang="en-US" sz="1000" dirty="0" smtClean="0">
              <a:solidFill>
                <a:schemeClr val="bg1"/>
              </a:solidFill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9047040" y="6691052"/>
            <a:ext cx="36000" cy="180000"/>
          </a:xfrm>
          <a:prstGeom prst="rect">
            <a:avLst/>
          </a:prstGeom>
          <a:solidFill>
            <a:srgbClr val="008000"/>
          </a:solidFill>
        </p:spPr>
        <p:txBody>
          <a:bodyPr vert="horz" lIns="91440" tIns="45720" rIns="91440" bIns="45720" rtlCol="0" anchor="ctr"/>
          <a:lstStyle/>
          <a:p>
            <a:endParaRPr lang="en-US" sz="1000" dirty="0" smtClean="0">
              <a:solidFill>
                <a:schemeClr val="bg1"/>
              </a:solidFill>
            </a:endParaRPr>
          </a:p>
        </p:txBody>
      </p:sp>
      <p:pic>
        <p:nvPicPr>
          <p:cNvPr id="33" name="Imagem 32" descr="We design to taste 201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13325" y="457200"/>
            <a:ext cx="3294131" cy="990600"/>
          </a:xfrm>
          <a:prstGeom prst="rect">
            <a:avLst/>
          </a:prstGeom>
        </p:spPr>
      </p:pic>
      <p:sp>
        <p:nvSpPr>
          <p:cNvPr id="10" name="Espaço Reservado para Número de Slide 9"/>
          <p:cNvSpPr>
            <a:spLocks noGrp="1"/>
          </p:cNvSpPr>
          <p:nvPr>
            <p:ph type="sldNum" sz="quarter" idx="12"/>
          </p:nvPr>
        </p:nvSpPr>
        <p:spPr>
          <a:xfrm>
            <a:off x="32968" y="6629400"/>
            <a:ext cx="381000" cy="228600"/>
          </a:xfrm>
        </p:spPr>
        <p:txBody>
          <a:bodyPr/>
          <a:lstStyle/>
          <a:p>
            <a:fld id="{3FD9B2E7-F734-44A8-AAAB-718BCB7C41F7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62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1315223" y="5312931"/>
            <a:ext cx="3208507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</a:rPr>
              <a:t>Liliane Guimarães</a:t>
            </a:r>
          </a:p>
          <a:p>
            <a:r>
              <a:rPr lang="pt-BR" sz="2000" dirty="0" smtClean="0">
                <a:solidFill>
                  <a:schemeClr val="bg1"/>
                </a:solidFill>
              </a:rPr>
              <a:t>Coordenadora de Marketing</a:t>
            </a:r>
            <a:endParaRPr lang="pt-BR" sz="2000" dirty="0">
              <a:solidFill>
                <a:schemeClr val="bg1"/>
              </a:solidFill>
            </a:endParaRPr>
          </a:p>
        </p:txBody>
      </p:sp>
      <p:cxnSp>
        <p:nvCxnSpPr>
          <p:cNvPr id="9" name="Conector reto 8"/>
          <p:cNvCxnSpPr/>
          <p:nvPr/>
        </p:nvCxnSpPr>
        <p:spPr>
          <a:xfrm>
            <a:off x="4548761" y="3829516"/>
            <a:ext cx="0" cy="25922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tângulo 9"/>
          <p:cNvSpPr/>
          <p:nvPr/>
        </p:nvSpPr>
        <p:spPr>
          <a:xfrm>
            <a:off x="4699599" y="5306109"/>
            <a:ext cx="26991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lguimaraes@takasago.com</a:t>
            </a:r>
          </a:p>
          <a:p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11" name="Imagem 10" descr="takasago_vazado_branco.png"/>
          <p:cNvPicPr>
            <a:picLocks noChangeAspect="1"/>
          </p:cNvPicPr>
          <p:nvPr/>
        </p:nvPicPr>
        <p:blipFill>
          <a:blip r:embed="rId3" cstate="print"/>
          <a:srcRect t="73775"/>
          <a:stretch>
            <a:fillRect/>
          </a:stretch>
        </p:blipFill>
        <p:spPr>
          <a:xfrm>
            <a:off x="4771608" y="5666149"/>
            <a:ext cx="2664383" cy="540000"/>
          </a:xfrm>
          <a:prstGeom prst="rect">
            <a:avLst/>
          </a:prstGeom>
        </p:spPr>
      </p:pic>
      <p:sp>
        <p:nvSpPr>
          <p:cNvPr id="6" name="Espaço Reservado para Número de Slide 5"/>
          <p:cNvSpPr>
            <a:spLocks noGrp="1"/>
          </p:cNvSpPr>
          <p:nvPr>
            <p:ph type="sldNum" sz="quarter" idx="4294967295"/>
          </p:nvPr>
        </p:nvSpPr>
        <p:spPr>
          <a:xfrm>
            <a:off x="8775104" y="5877272"/>
            <a:ext cx="324000" cy="365125"/>
          </a:xfrm>
          <a:prstGeom prst="rect">
            <a:avLst/>
          </a:prstGeom>
        </p:spPr>
        <p:txBody>
          <a:bodyPr/>
          <a:lstStyle/>
          <a:p>
            <a:fld id="{559E1AD7-FC1A-4A57-9FCC-3ED239565BC0}" type="slidenum">
              <a:rPr lang="pt-BR" smtClean="0"/>
              <a:pPr/>
              <a:t>30</a:t>
            </a:fld>
            <a:endParaRPr lang="pt-BR"/>
          </a:p>
        </p:txBody>
      </p:sp>
      <p:pic>
        <p:nvPicPr>
          <p:cNvPr id="8" name="Picture 2" descr="http://www.sniffapalooza.com/wp-content/uploads/2011/07/Mint_leav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" r="3492"/>
          <a:stretch>
            <a:fillRect/>
          </a:stretch>
        </p:blipFill>
        <p:spPr bwMode="auto">
          <a:xfrm>
            <a:off x="0" y="0"/>
            <a:ext cx="9220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ixaDeTexto 11"/>
          <p:cNvSpPr txBox="1"/>
          <p:nvPr/>
        </p:nvSpPr>
        <p:spPr>
          <a:xfrm>
            <a:off x="384538" y="5465331"/>
            <a:ext cx="3622274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</a:rPr>
              <a:t>Melis Cakirer</a:t>
            </a:r>
          </a:p>
          <a:p>
            <a:r>
              <a:rPr lang="pt-BR" sz="2000" dirty="0" err="1" smtClean="0">
                <a:solidFill>
                  <a:schemeClr val="bg1"/>
                </a:solidFill>
              </a:rPr>
              <a:t>Aromista</a:t>
            </a:r>
            <a:r>
              <a:rPr lang="pt-BR" sz="2000" dirty="0" smtClean="0">
                <a:solidFill>
                  <a:schemeClr val="bg1"/>
                </a:solidFill>
              </a:rPr>
              <a:t> Especialista em Mentas</a:t>
            </a:r>
            <a:endParaRPr lang="pt-BR" sz="2000" dirty="0">
              <a:solidFill>
                <a:schemeClr val="bg1"/>
              </a:solidFill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5239538" y="5458509"/>
            <a:ext cx="27614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</a:rPr>
              <a:t>mcakirer@takasago.com</a:t>
            </a:r>
          </a:p>
          <a:p>
            <a:endParaRPr lang="pt-BR" sz="2000" dirty="0">
              <a:solidFill>
                <a:schemeClr val="bg1"/>
              </a:solidFill>
            </a:endParaRPr>
          </a:p>
        </p:txBody>
      </p:sp>
      <p:pic>
        <p:nvPicPr>
          <p:cNvPr id="14" name="Imagem 13" descr="takasago_vazado_branco.png"/>
          <p:cNvPicPr>
            <a:picLocks noChangeAspect="1"/>
          </p:cNvPicPr>
          <p:nvPr/>
        </p:nvPicPr>
        <p:blipFill>
          <a:blip r:embed="rId3" cstate="print"/>
          <a:srcRect t="73775"/>
          <a:stretch>
            <a:fillRect/>
          </a:stretch>
        </p:blipFill>
        <p:spPr>
          <a:xfrm>
            <a:off x="5311547" y="5818549"/>
            <a:ext cx="2664383" cy="540000"/>
          </a:xfrm>
          <a:prstGeom prst="rect">
            <a:avLst/>
          </a:prstGeom>
        </p:spPr>
      </p:pic>
      <p:cxnSp>
        <p:nvCxnSpPr>
          <p:cNvPr id="15" name="Conector reto 14"/>
          <p:cNvCxnSpPr/>
          <p:nvPr/>
        </p:nvCxnSpPr>
        <p:spPr>
          <a:xfrm>
            <a:off x="4564681" y="4038600"/>
            <a:ext cx="0" cy="25922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108043" y="244462"/>
            <a:ext cx="8807357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700" i="0" u="none" strike="noStrike" kern="1200" cap="all" spc="0" normalizeH="0" baseline="0" noProof="0" dirty="0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Por que a Takasago desenvolve</a:t>
            </a:r>
            <a:r>
              <a:rPr kumimoji="0" lang="pt-BR" sz="2700" i="0" u="none" strike="noStrike" kern="1200" cap="all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ea typeface="+mj-ea"/>
                <a:cs typeface="+mj-cs"/>
              </a:rPr>
              <a:t>                             </a:t>
            </a:r>
            <a:r>
              <a:rPr kumimoji="0" lang="pt-BR" sz="2700" i="0" u="none" strike="noStrike" kern="1200" cap="all" spc="0" normalizeH="0" baseline="0" noProof="0" dirty="0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?</a:t>
            </a:r>
            <a:r>
              <a:rPr kumimoji="0" lang="pt-BR" sz="2700" i="0" u="none" strike="noStrike" kern="1200" cap="all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ea typeface="+mj-ea"/>
                <a:cs typeface="+mj-cs"/>
              </a:rPr>
              <a:t>                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1687575" y="1835456"/>
            <a:ext cx="5760640" cy="1008112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/>
              <a:t>Para Fazer a Diferença!</a:t>
            </a:r>
            <a:endParaRPr lang="pt-BR" sz="2800" dirty="0"/>
          </a:p>
        </p:txBody>
      </p:sp>
      <p:sp>
        <p:nvSpPr>
          <p:cNvPr id="13" name="Retângulo 12"/>
          <p:cNvSpPr/>
          <p:nvPr/>
        </p:nvSpPr>
        <p:spPr>
          <a:xfrm>
            <a:off x="1687575" y="3122877"/>
            <a:ext cx="5760640" cy="1008112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/>
              <a:t> Agregar Valor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1687575" y="4402088"/>
            <a:ext cx="5760640" cy="1008112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/>
              <a:t>Apoiar Clientes e Instituições</a:t>
            </a:r>
          </a:p>
        </p:txBody>
      </p:sp>
      <p:sp>
        <p:nvSpPr>
          <p:cNvPr id="15" name="Espaço Reservado para Número de Slide 14"/>
          <p:cNvSpPr>
            <a:spLocks noGrp="1"/>
          </p:cNvSpPr>
          <p:nvPr>
            <p:ph type="sldNum" sz="quarter" idx="4294967295"/>
          </p:nvPr>
        </p:nvSpPr>
        <p:spPr>
          <a:xfrm>
            <a:off x="-1889589" y="5988112"/>
            <a:ext cx="2133600" cy="365125"/>
          </a:xfrm>
          <a:prstGeom prst="rect">
            <a:avLst/>
          </a:prstGeom>
        </p:spPr>
        <p:txBody>
          <a:bodyPr/>
          <a:lstStyle/>
          <a:p>
            <a:fld id="{559E1AD7-FC1A-4A57-9FCC-3ED239565BC0}" type="slidenum">
              <a:rPr lang="pt-BR" smtClean="0"/>
              <a:pPr/>
              <a:t>4</a:t>
            </a:fld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5446332" y="382856"/>
            <a:ext cx="2001883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pt-BR" sz="4000" b="1" cap="all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iscolight" pitchFamily="2" charset="0"/>
                <a:ea typeface="+mj-ea"/>
                <a:cs typeface="+mj-cs"/>
              </a:rPr>
              <a:t>Soluções</a:t>
            </a:r>
            <a:endParaRPr lang="en-US" sz="1400" dirty="0"/>
          </a:p>
        </p:txBody>
      </p:sp>
      <p:pic>
        <p:nvPicPr>
          <p:cNvPr id="10" name="Imagem 9" descr="menta 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8823341">
            <a:off x="5224549" y="127449"/>
            <a:ext cx="917207" cy="510814"/>
          </a:xfrm>
          <a:prstGeom prst="rect">
            <a:avLst/>
          </a:prstGeom>
        </p:spPr>
      </p:pic>
      <p:sp>
        <p:nvSpPr>
          <p:cNvPr id="11" name="Espaço Reservado para Número de Slide 9"/>
          <p:cNvSpPr>
            <a:spLocks noGrp="1"/>
          </p:cNvSpPr>
          <p:nvPr>
            <p:ph type="sldNum" sz="quarter" idx="12"/>
          </p:nvPr>
        </p:nvSpPr>
        <p:spPr>
          <a:xfrm>
            <a:off x="32968" y="6629400"/>
            <a:ext cx="381000" cy="228600"/>
          </a:xfrm>
        </p:spPr>
        <p:txBody>
          <a:bodyPr/>
          <a:lstStyle/>
          <a:p>
            <a:fld id="{3FD9B2E7-F734-44A8-AAAB-718BCB7C41F7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8153400" y="57150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25335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 descr="1032046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2200" y="381000"/>
            <a:ext cx="2661368" cy="3996000"/>
          </a:xfrm>
          <a:prstGeom prst="rect">
            <a:avLst/>
          </a:prstGeom>
        </p:spPr>
      </p:pic>
      <p:pic>
        <p:nvPicPr>
          <p:cNvPr id="10" name="Imagem 9" descr="varias baunilhas bonita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381000"/>
            <a:ext cx="2661368" cy="3996000"/>
          </a:xfrm>
          <a:prstGeom prst="rect">
            <a:avLst/>
          </a:prstGeom>
        </p:spPr>
      </p:pic>
      <p:pic>
        <p:nvPicPr>
          <p:cNvPr id="9" name="Imagem 8" descr="laranja metad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40000" y="381000"/>
            <a:ext cx="2664000" cy="399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Principais</a:t>
            </a:r>
            <a:r>
              <a:rPr lang="en-US" dirty="0" smtClean="0"/>
              <a:t> </a:t>
            </a:r>
            <a:r>
              <a:rPr lang="en-US" dirty="0" err="1" smtClean="0"/>
              <a:t>sabores</a:t>
            </a:r>
            <a:r>
              <a:rPr lang="en-US" dirty="0" smtClean="0"/>
              <a:t> no </a:t>
            </a:r>
            <a:r>
              <a:rPr lang="en-US" dirty="0" err="1" smtClean="0"/>
              <a:t>mundo</a:t>
            </a:r>
            <a:endParaRPr lang="en-US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9B2E7-F734-44A8-AAAB-718BCB7C41F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318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52" name="Picture 4" descr="http://pplware.sapo.pt/wp-content/uploads/2011/09/linux_mint_0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93000"/>
                    </a14:imgEffect>
                    <a14:imgEffect>
                      <a14:colorTemperature colorTemp="11250"/>
                    </a14:imgEffect>
                    <a14:imgEffect>
                      <a14:saturation sat="400000"/>
                    </a14:imgEffect>
                    <a14:imgEffect>
                      <a14:brightnessContrast bright="1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418" t="37048" r="45584" b="44808"/>
          <a:stretch/>
        </p:blipFill>
        <p:spPr bwMode="auto">
          <a:xfrm>
            <a:off x="6250073" y="5724211"/>
            <a:ext cx="763675" cy="864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pplware.sapo.pt/wp-content/uploads/2011/09/linux_mint_0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93000"/>
                    </a14:imgEffect>
                    <a14:imgEffect>
                      <a14:colorTemperature colorTemp="11250"/>
                    </a14:imgEffect>
                    <a14:imgEffect>
                      <a14:saturation sat="400000"/>
                    </a14:imgEffect>
                    <a14:imgEffect>
                      <a14:brightnessContrast bright="1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418" t="37048" r="45584" b="44808"/>
          <a:stretch/>
        </p:blipFill>
        <p:spPr bwMode="auto">
          <a:xfrm>
            <a:off x="5678993" y="1981200"/>
            <a:ext cx="763675" cy="864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pplware.sapo.pt/wp-content/uploads/2011/09/linux_mint_0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93000"/>
                    </a14:imgEffect>
                    <a14:imgEffect>
                      <a14:colorTemperature colorTemp="11250"/>
                    </a14:imgEffect>
                    <a14:imgEffect>
                      <a14:saturation sat="400000"/>
                    </a14:imgEffect>
                    <a14:imgEffect>
                      <a14:brightnessContrast bright="1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418" t="37048" r="45584" b="44808"/>
          <a:stretch/>
        </p:blipFill>
        <p:spPr bwMode="auto">
          <a:xfrm>
            <a:off x="2817725" y="5791200"/>
            <a:ext cx="763675" cy="864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pplware.sapo.pt/wp-content/uploads/2011/09/linux_mint_0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93000"/>
                    </a14:imgEffect>
                    <a14:imgEffect>
                      <a14:colorTemperature colorTemp="11250"/>
                    </a14:imgEffect>
                    <a14:imgEffect>
                      <a14:saturation sat="400000"/>
                    </a14:imgEffect>
                    <a14:imgEffect>
                      <a14:brightnessContrast bright="1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418" t="37048" r="45584" b="44808"/>
          <a:stretch/>
        </p:blipFill>
        <p:spPr bwMode="auto">
          <a:xfrm>
            <a:off x="-51918" y="1850988"/>
            <a:ext cx="763675" cy="864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pplware.sapo.pt/wp-content/uploads/2011/09/linux_mint_0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93000"/>
                    </a14:imgEffect>
                    <a14:imgEffect>
                      <a14:colorTemperature colorTemp="11250"/>
                    </a14:imgEffect>
                    <a14:imgEffect>
                      <a14:saturation sat="400000"/>
                    </a14:imgEffect>
                    <a14:imgEffect>
                      <a14:brightnessContrast bright="1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418" t="37048" r="45584" b="44808"/>
          <a:stretch/>
        </p:blipFill>
        <p:spPr bwMode="auto">
          <a:xfrm>
            <a:off x="6631911" y="1930957"/>
            <a:ext cx="763675" cy="864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pplware.sapo.pt/wp-content/uploads/2011/09/linux_mint_0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93000"/>
                    </a14:imgEffect>
                    <a14:imgEffect>
                      <a14:colorTemperature colorTemp="11250"/>
                    </a14:imgEffect>
                    <a14:imgEffect>
                      <a14:saturation sat="400000"/>
                    </a14:imgEffect>
                    <a14:imgEffect>
                      <a14:brightnessContrast bright="1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418" t="37048" r="45584" b="44808"/>
          <a:stretch/>
        </p:blipFill>
        <p:spPr bwMode="auto">
          <a:xfrm>
            <a:off x="2781718" y="2412440"/>
            <a:ext cx="763675" cy="864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pplware.sapo.pt/wp-content/uploads/2011/09/linux_mint_0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93000"/>
                    </a14:imgEffect>
                    <a14:imgEffect>
                      <a14:colorTemperature colorTemp="11250"/>
                    </a14:imgEffect>
                    <a14:imgEffect>
                      <a14:saturation sat="400000"/>
                    </a14:imgEffect>
                    <a14:imgEffect>
                      <a14:brightnessContrast bright="1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418" t="37048" r="45584" b="44808"/>
          <a:stretch/>
        </p:blipFill>
        <p:spPr bwMode="auto">
          <a:xfrm>
            <a:off x="3581400" y="4112705"/>
            <a:ext cx="763675" cy="864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9B2E7-F734-44A8-AAAB-718BCB7C41F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913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ttp://4.bp.blogspot.com/_id0aulDX6Uk/TUZ7k-zQW9I/AAAAAAAACa8/Z424h4p6_U0/s1600/mint-chocolate-chip-icecream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172" y="-1"/>
            <a:ext cx="4789714" cy="324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4.bp.blogspot.com/-GSFt43vxlFU/UFlqrQ_SmfI/AAAAAAAAeLU/CeWX-vluv7A/s1600/ddc_minta_01_series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" y="3209578"/>
            <a:ext cx="4811486" cy="3608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9B2E7-F734-44A8-AAAB-718BCB7C41F7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0" name="Picture 10" descr="http://pplware.sapo.pt/wp-content/uploads/2011/09/linux_mint_01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93000"/>
                    </a14:imgEffect>
                    <a14:imgEffect>
                      <a14:colorTemperature colorTemp="11250"/>
                    </a14:imgEffect>
                    <a14:imgEffect>
                      <a14:saturation sat="400000"/>
                    </a14:imgEffect>
                    <a14:imgEffect>
                      <a14:brightnessContrast bright="1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418" t="37048" r="45584" b="44808"/>
          <a:stretch/>
        </p:blipFill>
        <p:spPr bwMode="auto">
          <a:xfrm>
            <a:off x="217729" y="510654"/>
            <a:ext cx="606056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210" name="Picture 2" descr="http://blog.americaneliquidstore.com/wp-content/uploads/2011/10/Chocolate-Mint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482" y="3552476"/>
            <a:ext cx="4100369" cy="2922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216" name="Picture 8" descr="http://forlivingstrong.com/wp-content/uploads/2013/02/chewing-gum-2.jpg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" y="-18198"/>
            <a:ext cx="4811486" cy="3168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998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 </a:t>
            </a:r>
            <a:r>
              <a:rPr lang="en-US" dirty="0" err="1" smtClean="0"/>
              <a:t>que</a:t>
            </a:r>
            <a:r>
              <a:rPr lang="en-US" dirty="0" smtClean="0"/>
              <a:t> é </a:t>
            </a:r>
            <a:r>
              <a:rPr lang="en-US" dirty="0" err="1" smtClean="0"/>
              <a:t>menta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Nome popular usado para designar espécies que pertencem a um mesmo gênero - chamado </a:t>
            </a:r>
            <a:r>
              <a:rPr lang="pt-BR" sz="24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Mentha</a:t>
            </a:r>
            <a:endParaRPr lang="en-US" sz="24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9B2E7-F734-44A8-AAAB-718BCB7C41F7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5" name="Imagem 14" descr="menta 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11640" y="4495800"/>
            <a:ext cx="2133600" cy="213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 </a:t>
            </a:r>
            <a:r>
              <a:rPr lang="en-US" dirty="0" err="1" smtClean="0"/>
              <a:t>três</a:t>
            </a:r>
            <a:r>
              <a:rPr lang="en-US" dirty="0" smtClean="0"/>
              <a:t> </a:t>
            </a:r>
            <a:r>
              <a:rPr lang="en-US" dirty="0" err="1" smtClean="0"/>
              <a:t>tipos</a:t>
            </a:r>
            <a:r>
              <a:rPr lang="en-US" dirty="0" smtClean="0"/>
              <a:t> de </a:t>
            </a:r>
            <a:r>
              <a:rPr lang="en-US" dirty="0" err="1" smtClean="0"/>
              <a:t>Mentas</a:t>
            </a:r>
            <a:endParaRPr lang="en-US" dirty="0"/>
          </a:p>
        </p:txBody>
      </p:sp>
      <p:pic>
        <p:nvPicPr>
          <p:cNvPr id="1026" name="Picture 2" descr="http://www.alternative-healthresources.com/catalog/prodspics/Mentha_piperit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1528544"/>
            <a:ext cx="250432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8" r="12575"/>
          <a:stretch/>
        </p:blipFill>
        <p:spPr bwMode="auto">
          <a:xfrm>
            <a:off x="3424618" y="1528544"/>
            <a:ext cx="2513440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340"/>
          <a:stretch/>
        </p:blipFill>
        <p:spPr bwMode="auto">
          <a:xfrm>
            <a:off x="6324600" y="1503735"/>
            <a:ext cx="2442240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497" y="4495800"/>
            <a:ext cx="182880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err="1" smtClean="0">
                <a:solidFill>
                  <a:prstClr val="black"/>
                </a:solidFill>
              </a:rPr>
              <a:t>Mentha</a:t>
            </a:r>
            <a:r>
              <a:rPr lang="en-US" i="1" dirty="0" smtClean="0">
                <a:solidFill>
                  <a:prstClr val="black"/>
                </a:solidFill>
              </a:rPr>
              <a:t> </a:t>
            </a:r>
            <a:r>
              <a:rPr lang="en-US" i="1" dirty="0" err="1" smtClean="0">
                <a:solidFill>
                  <a:prstClr val="black"/>
                </a:solidFill>
              </a:rPr>
              <a:t>piperita</a:t>
            </a:r>
            <a:endParaRPr lang="en-US" i="1" dirty="0" smtClean="0">
              <a:solidFill>
                <a:prstClr val="black"/>
              </a:solidFill>
            </a:endParaRPr>
          </a:p>
          <a:p>
            <a:pPr algn="ctr"/>
            <a:endParaRPr lang="en-US" sz="1000" i="1" dirty="0" smtClean="0">
              <a:solidFill>
                <a:prstClr val="black"/>
              </a:solidFill>
            </a:endParaRPr>
          </a:p>
          <a:p>
            <a:pPr algn="ctr"/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smtClean="0">
                <a:solidFill>
                  <a:prstClr val="black"/>
                </a:solidFill>
              </a:rPr>
              <a:t>Peppermint</a:t>
            </a:r>
          </a:p>
          <a:p>
            <a:pPr algn="ctr"/>
            <a:endParaRPr lang="en-US" sz="1000" dirty="0" smtClean="0">
              <a:solidFill>
                <a:prstClr val="black"/>
              </a:solidFill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81397" y="4463534"/>
            <a:ext cx="18288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>
                <a:solidFill>
                  <a:prstClr val="black"/>
                </a:solidFill>
              </a:rPr>
              <a:t>Mentha</a:t>
            </a:r>
            <a:r>
              <a:rPr lang="en-US" i="1" dirty="0" smtClean="0">
                <a:solidFill>
                  <a:prstClr val="black"/>
                </a:solidFill>
              </a:rPr>
              <a:t> </a:t>
            </a:r>
            <a:r>
              <a:rPr lang="en-US" i="1" dirty="0" err="1" smtClean="0">
                <a:solidFill>
                  <a:prstClr val="black"/>
                </a:solidFill>
              </a:rPr>
              <a:t>arvensis</a:t>
            </a:r>
            <a:endParaRPr lang="en-US" i="1" dirty="0" smtClean="0">
              <a:solidFill>
                <a:prstClr val="black"/>
              </a:solidFill>
            </a:endParaRPr>
          </a:p>
          <a:p>
            <a:endParaRPr lang="en-US" sz="1000" i="1" dirty="0" smtClean="0">
              <a:solidFill>
                <a:prstClr val="black"/>
              </a:solidFill>
            </a:endParaRPr>
          </a:p>
          <a:p>
            <a:pPr algn="ctr"/>
            <a:r>
              <a:rPr lang="en-US" dirty="0" err="1" smtClean="0">
                <a:solidFill>
                  <a:prstClr val="black"/>
                </a:solidFill>
              </a:rPr>
              <a:t>Cornmint</a:t>
            </a:r>
            <a:endParaRPr lang="en-US" dirty="0" smtClean="0">
              <a:solidFill>
                <a:prstClr val="black"/>
              </a:solidFill>
            </a:endParaRPr>
          </a:p>
          <a:p>
            <a:pPr algn="ctr"/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10138" y="4463534"/>
            <a:ext cx="33396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prstClr val="black"/>
                </a:solidFill>
              </a:rPr>
              <a:t>M. </a:t>
            </a:r>
            <a:r>
              <a:rPr lang="en-US" i="1" dirty="0" err="1" smtClean="0">
                <a:solidFill>
                  <a:prstClr val="black"/>
                </a:solidFill>
              </a:rPr>
              <a:t>spicata</a:t>
            </a:r>
            <a:r>
              <a:rPr lang="en-US" i="1" dirty="0" smtClean="0">
                <a:solidFill>
                  <a:prstClr val="black"/>
                </a:solidFill>
              </a:rPr>
              <a:t> / M. </a:t>
            </a:r>
            <a:r>
              <a:rPr lang="en-US" i="1" dirty="0" err="1" smtClean="0">
                <a:solidFill>
                  <a:prstClr val="black"/>
                </a:solidFill>
              </a:rPr>
              <a:t>cardiaca</a:t>
            </a:r>
            <a:endParaRPr lang="en-US" i="1" dirty="0" smtClean="0">
              <a:solidFill>
                <a:prstClr val="black"/>
              </a:solidFill>
            </a:endParaRPr>
          </a:p>
          <a:p>
            <a:pPr algn="ctr"/>
            <a:endParaRPr lang="en-US" sz="1000" dirty="0" smtClean="0">
              <a:solidFill>
                <a:prstClr val="black"/>
              </a:solidFill>
            </a:endParaRPr>
          </a:p>
          <a:p>
            <a:pPr algn="ctr"/>
            <a:r>
              <a:rPr lang="en-US" dirty="0">
                <a:solidFill>
                  <a:prstClr val="black"/>
                </a:solidFill>
              </a:rPr>
              <a:t>S</a:t>
            </a:r>
            <a:r>
              <a:rPr lang="en-US" dirty="0" smtClean="0">
                <a:solidFill>
                  <a:prstClr val="black"/>
                </a:solidFill>
              </a:rPr>
              <a:t>pearmint</a:t>
            </a:r>
          </a:p>
          <a:p>
            <a:pPr algn="ctr"/>
            <a:endParaRPr lang="en-US" sz="1000" dirty="0" smtClean="0">
              <a:solidFill>
                <a:prstClr val="black"/>
              </a:solidFill>
            </a:endParaRPr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9B2E7-F734-44A8-AAAB-718BCB7C41F7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4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5664</TotalTime>
  <Words>2147</Words>
  <Application>Microsoft Office PowerPoint</Application>
  <PresentationFormat>On-screen Show (4:3)</PresentationFormat>
  <Paragraphs>222</Paragraphs>
  <Slides>30</Slides>
  <Notes>25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Tema do Office</vt:lpstr>
      <vt:lpstr>1_Tema do Office</vt:lpstr>
      <vt:lpstr>Gráfico</vt:lpstr>
      <vt:lpstr>Soluções inovadoras em mentas</vt:lpstr>
      <vt:lpstr>agenda</vt:lpstr>
      <vt:lpstr>PowerPoint Presentation</vt:lpstr>
      <vt:lpstr>PowerPoint Presentation</vt:lpstr>
      <vt:lpstr>Principais sabores no mundo</vt:lpstr>
      <vt:lpstr>PowerPoint Presentation</vt:lpstr>
      <vt:lpstr>PowerPoint Presentation</vt:lpstr>
      <vt:lpstr>O que é menta?</vt:lpstr>
      <vt:lpstr>Os três tipos de Mentas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onde encontramos as mentas</vt:lpstr>
      <vt:lpstr>PowerPoint Presentation</vt:lpstr>
      <vt:lpstr>Qual tipo de consumidor é você</vt:lpstr>
      <vt:lpstr>PowerPoint Presentation</vt:lpstr>
      <vt:lpstr>PowerPoint Presentation</vt:lpstr>
      <vt:lpstr>TRANSATAK™</vt:lpstr>
      <vt:lpstr>IntensateS®</vt:lpstr>
      <vt:lpstr>PowerPoint Presentation</vt:lpstr>
      <vt:lpstr>Mintact®</vt:lpstr>
      <vt:lpstr>PowerPoint Presentation</vt:lpstr>
      <vt:lpstr>Índia</vt:lpstr>
      <vt:lpstr>Ingredientes Exóticos</vt:lpstr>
      <vt:lpstr>PowerPoint Presentation</vt:lpstr>
      <vt:lpstr>PowerPoint Presentation</vt:lpstr>
    </vt:vector>
  </TitlesOfParts>
  <Company>Takasago USA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Mint Workshop</dc:title>
  <dc:creator>Melis Cakirer</dc:creator>
  <cp:lastModifiedBy>Melis Cakirer</cp:lastModifiedBy>
  <cp:revision>214</cp:revision>
  <dcterms:created xsi:type="dcterms:W3CDTF">2012-12-07T11:19:43Z</dcterms:created>
  <dcterms:modified xsi:type="dcterms:W3CDTF">2013-09-26T10:36:58Z</dcterms:modified>
</cp:coreProperties>
</file>